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0" r:id="rId3"/>
    <p:sldId id="262" r:id="rId4"/>
    <p:sldId id="261" r:id="rId5"/>
    <p:sldId id="268" r:id="rId6"/>
    <p:sldId id="277" r:id="rId7"/>
    <p:sldId id="279" r:id="rId8"/>
    <p:sldId id="270" r:id="rId9"/>
    <p:sldId id="271" r:id="rId10"/>
    <p:sldId id="272" r:id="rId11"/>
    <p:sldId id="259" r:id="rId12"/>
    <p:sldId id="263" r:id="rId13"/>
    <p:sldId id="273" r:id="rId14"/>
    <p:sldId id="285" r:id="rId15"/>
    <p:sldId id="278" r:id="rId16"/>
    <p:sldId id="292" r:id="rId17"/>
    <p:sldId id="293" r:id="rId18"/>
    <p:sldId id="294" r:id="rId19"/>
    <p:sldId id="287" r:id="rId20"/>
    <p:sldId id="274" r:id="rId21"/>
    <p:sldId id="296" r:id="rId22"/>
    <p:sldId id="281" r:id="rId23"/>
    <p:sldId id="275" r:id="rId24"/>
    <p:sldId id="282" r:id="rId25"/>
    <p:sldId id="276" r:id="rId26"/>
    <p:sldId id="283" r:id="rId27"/>
    <p:sldId id="284" r:id="rId28"/>
    <p:sldId id="286" r:id="rId29"/>
    <p:sldId id="297" r:id="rId30"/>
    <p:sldId id="288" r:id="rId31"/>
    <p:sldId id="289" r:id="rId32"/>
  </p:sldIdLst>
  <p:sldSz cx="9144000" cy="6858000" type="screen4x3"/>
  <p:notesSz cx="6858000" cy="9144000"/>
  <p:custDataLst>
    <p:tags r:id="rId34"/>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109" d="100"/>
          <a:sy n="109" d="100"/>
        </p:scale>
        <p:origin x="16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morjai%20No&#233;mi\Documents\MOB%20sz&#243;r&#225;s%202017%20&#225;pr%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15"/>
      <c:rotY val="20"/>
      <c:depthPercent val="100"/>
      <c:rAngAx val="0"/>
    </c:view3D>
    <c:floor>
      <c:thickness val="0"/>
    </c:floor>
    <c:sideWall>
      <c:thickness val="0"/>
    </c:sideWall>
    <c:backWall>
      <c:thickness val="0"/>
    </c:backWall>
    <c:plotArea>
      <c:layout/>
      <c:bar3DChart>
        <c:barDir val="col"/>
        <c:grouping val="clustered"/>
        <c:varyColors val="0"/>
        <c:ser>
          <c:idx val="0"/>
          <c:order val="0"/>
          <c:spPr>
            <a:solidFill>
              <a:srgbClr val="00B0F0"/>
            </a:solidFill>
          </c:spPr>
          <c:invertIfNegative val="0"/>
          <c:cat>
            <c:strRef>
              <c:f>Munka2!$A$1:$A$12</c:f>
              <c:strCache>
                <c:ptCount val="12"/>
                <c:pt idx="0">
                  <c:v>agy</c:v>
                </c:pt>
                <c:pt idx="1">
                  <c:v>alvás</c:v>
                </c:pt>
                <c:pt idx="2">
                  <c:v>antropológia</c:v>
                </c:pt>
                <c:pt idx="3">
                  <c:v>autizmus</c:v>
                </c:pt>
                <c:pt idx="4">
                  <c:v>etika, bioetika</c:v>
                </c:pt>
                <c:pt idx="5">
                  <c:v>étkezés, evés</c:v>
                </c:pt>
                <c:pt idx="6">
                  <c:v>gyógyszer</c:v>
                </c:pt>
                <c:pt idx="7">
                  <c:v>homoszexualitás</c:v>
                </c:pt>
                <c:pt idx="8">
                  <c:v>kommunikáció</c:v>
                </c:pt>
                <c:pt idx="9">
                  <c:v>pszichoterápia</c:v>
                </c:pt>
                <c:pt idx="10">
                  <c:v>szexualitás</c:v>
                </c:pt>
                <c:pt idx="11">
                  <c:v>Szociológia</c:v>
                </c:pt>
              </c:strCache>
            </c:strRef>
          </c:cat>
          <c:val>
            <c:numRef>
              <c:f>Munka2!$B$1:$B$12</c:f>
              <c:numCache>
                <c:formatCode>General</c:formatCode>
                <c:ptCount val="12"/>
                <c:pt idx="0">
                  <c:v>1611</c:v>
                </c:pt>
                <c:pt idx="1">
                  <c:v>536</c:v>
                </c:pt>
                <c:pt idx="2">
                  <c:v>110</c:v>
                </c:pt>
                <c:pt idx="3">
                  <c:v>43</c:v>
                </c:pt>
                <c:pt idx="4">
                  <c:v>931</c:v>
                </c:pt>
                <c:pt idx="5">
                  <c:v>678</c:v>
                </c:pt>
                <c:pt idx="6">
                  <c:v>1969</c:v>
                </c:pt>
                <c:pt idx="7">
                  <c:v>27</c:v>
                </c:pt>
                <c:pt idx="8">
                  <c:v>573</c:v>
                </c:pt>
                <c:pt idx="9">
                  <c:v>653</c:v>
                </c:pt>
                <c:pt idx="10">
                  <c:v>181</c:v>
                </c:pt>
                <c:pt idx="11">
                  <c:v>252</c:v>
                </c:pt>
              </c:numCache>
            </c:numRef>
          </c:val>
          <c:extLst>
            <c:ext xmlns:c16="http://schemas.microsoft.com/office/drawing/2014/chart" uri="{C3380CC4-5D6E-409C-BE32-E72D297353CC}">
              <c16:uniqueId val="{00000000-DB01-4D01-817E-F149D010589C}"/>
            </c:ext>
          </c:extLst>
        </c:ser>
        <c:dLbls>
          <c:showLegendKey val="0"/>
          <c:showVal val="0"/>
          <c:showCatName val="0"/>
          <c:showSerName val="0"/>
          <c:showPercent val="0"/>
          <c:showBubbleSize val="0"/>
        </c:dLbls>
        <c:gapWidth val="150"/>
        <c:shape val="cylinder"/>
        <c:axId val="74747904"/>
        <c:axId val="74749440"/>
        <c:axId val="0"/>
      </c:bar3DChart>
      <c:catAx>
        <c:axId val="74747904"/>
        <c:scaling>
          <c:orientation val="minMax"/>
        </c:scaling>
        <c:delete val="0"/>
        <c:axPos val="b"/>
        <c:numFmt formatCode="General" sourceLinked="0"/>
        <c:majorTickMark val="out"/>
        <c:minorTickMark val="none"/>
        <c:tickLblPos val="nextTo"/>
        <c:crossAx val="74749440"/>
        <c:crosses val="autoZero"/>
        <c:auto val="1"/>
        <c:lblAlgn val="ctr"/>
        <c:lblOffset val="100"/>
        <c:noMultiLvlLbl val="0"/>
      </c:catAx>
      <c:valAx>
        <c:axId val="74749440"/>
        <c:scaling>
          <c:orientation val="minMax"/>
        </c:scaling>
        <c:delete val="0"/>
        <c:axPos val="l"/>
        <c:majorGridlines/>
        <c:numFmt formatCode="General" sourceLinked="1"/>
        <c:majorTickMark val="out"/>
        <c:minorTickMark val="none"/>
        <c:tickLblPos val="nextTo"/>
        <c:crossAx val="7474790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954A2-1950-43B3-BE12-96FEB190D1CE}" type="datetimeFigureOut">
              <a:rPr lang="hu-HU" smtClean="0"/>
              <a:t>2022. 07. 27.</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BA221-5283-4E79-AA2E-1D4ABF07C1EF}" type="slidenum">
              <a:rPr lang="hu-HU" smtClean="0"/>
              <a:t>‹#›</a:t>
            </a:fld>
            <a:endParaRPr lang="hu-HU"/>
          </a:p>
        </p:txBody>
      </p:sp>
    </p:spTree>
    <p:extLst>
      <p:ext uri="{BB962C8B-B14F-4D97-AF65-F5344CB8AC3E}">
        <p14:creationId xmlns:p14="http://schemas.microsoft.com/office/powerpoint/2010/main" val="102874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a:t>
            </a:fld>
            <a:endParaRPr lang="hu-HU"/>
          </a:p>
        </p:txBody>
      </p:sp>
    </p:spTree>
    <p:extLst>
      <p:ext uri="{BB962C8B-B14F-4D97-AF65-F5344CB8AC3E}">
        <p14:creationId xmlns:p14="http://schemas.microsoft.com/office/powerpoint/2010/main" val="2561467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10</a:t>
            </a:fld>
            <a:endParaRPr lang="hu-HU"/>
          </a:p>
        </p:txBody>
      </p:sp>
    </p:spTree>
    <p:extLst>
      <p:ext uri="{BB962C8B-B14F-4D97-AF65-F5344CB8AC3E}">
        <p14:creationId xmlns:p14="http://schemas.microsoft.com/office/powerpoint/2010/main" val="369308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11</a:t>
            </a:fld>
            <a:endParaRPr lang="hu-HU"/>
          </a:p>
        </p:txBody>
      </p:sp>
    </p:spTree>
    <p:extLst>
      <p:ext uri="{BB962C8B-B14F-4D97-AF65-F5344CB8AC3E}">
        <p14:creationId xmlns:p14="http://schemas.microsoft.com/office/powerpoint/2010/main" val="319383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12</a:t>
            </a:fld>
            <a:endParaRPr lang="hu-HU"/>
          </a:p>
        </p:txBody>
      </p:sp>
    </p:spTree>
    <p:extLst>
      <p:ext uri="{BB962C8B-B14F-4D97-AF65-F5344CB8AC3E}">
        <p14:creationId xmlns:p14="http://schemas.microsoft.com/office/powerpoint/2010/main" val="2738455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13</a:t>
            </a:fld>
            <a:endParaRPr lang="hu-HU"/>
          </a:p>
        </p:txBody>
      </p:sp>
    </p:spTree>
    <p:extLst>
      <p:ext uri="{BB962C8B-B14F-4D97-AF65-F5344CB8AC3E}">
        <p14:creationId xmlns:p14="http://schemas.microsoft.com/office/powerpoint/2010/main" val="29222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14</a:t>
            </a:fld>
            <a:endParaRPr lang="hu-HU"/>
          </a:p>
        </p:txBody>
      </p:sp>
    </p:spTree>
    <p:extLst>
      <p:ext uri="{BB962C8B-B14F-4D97-AF65-F5344CB8AC3E}">
        <p14:creationId xmlns:p14="http://schemas.microsoft.com/office/powerpoint/2010/main" val="97768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15</a:t>
            </a:fld>
            <a:endParaRPr lang="hu-HU"/>
          </a:p>
        </p:txBody>
      </p:sp>
    </p:spTree>
    <p:extLst>
      <p:ext uri="{BB962C8B-B14F-4D97-AF65-F5344CB8AC3E}">
        <p14:creationId xmlns:p14="http://schemas.microsoft.com/office/powerpoint/2010/main" val="1335208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16</a:t>
            </a:fld>
            <a:endParaRPr lang="hu-HU"/>
          </a:p>
        </p:txBody>
      </p:sp>
    </p:spTree>
    <p:extLst>
      <p:ext uri="{BB962C8B-B14F-4D97-AF65-F5344CB8AC3E}">
        <p14:creationId xmlns:p14="http://schemas.microsoft.com/office/powerpoint/2010/main" val="135933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17</a:t>
            </a:fld>
            <a:endParaRPr lang="hu-HU"/>
          </a:p>
        </p:txBody>
      </p:sp>
    </p:spTree>
    <p:extLst>
      <p:ext uri="{BB962C8B-B14F-4D97-AF65-F5344CB8AC3E}">
        <p14:creationId xmlns:p14="http://schemas.microsoft.com/office/powerpoint/2010/main" val="169873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18</a:t>
            </a:fld>
            <a:endParaRPr lang="hu-HU"/>
          </a:p>
        </p:txBody>
      </p:sp>
    </p:spTree>
    <p:extLst>
      <p:ext uri="{BB962C8B-B14F-4D97-AF65-F5344CB8AC3E}">
        <p14:creationId xmlns:p14="http://schemas.microsoft.com/office/powerpoint/2010/main" val="42962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19</a:t>
            </a:fld>
            <a:endParaRPr lang="hu-HU"/>
          </a:p>
        </p:txBody>
      </p:sp>
    </p:spTree>
    <p:extLst>
      <p:ext uri="{BB962C8B-B14F-4D97-AF65-F5344CB8AC3E}">
        <p14:creationId xmlns:p14="http://schemas.microsoft.com/office/powerpoint/2010/main" val="279621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a:t>
            </a:fld>
            <a:endParaRPr lang="hu-HU"/>
          </a:p>
        </p:txBody>
      </p:sp>
    </p:spTree>
    <p:extLst>
      <p:ext uri="{BB962C8B-B14F-4D97-AF65-F5344CB8AC3E}">
        <p14:creationId xmlns:p14="http://schemas.microsoft.com/office/powerpoint/2010/main" val="1029448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20</a:t>
            </a:fld>
            <a:endParaRPr lang="hu-HU"/>
          </a:p>
        </p:txBody>
      </p:sp>
    </p:spTree>
    <p:extLst>
      <p:ext uri="{BB962C8B-B14F-4D97-AF65-F5344CB8AC3E}">
        <p14:creationId xmlns:p14="http://schemas.microsoft.com/office/powerpoint/2010/main" val="494297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21</a:t>
            </a:fld>
            <a:endParaRPr lang="hu-HU"/>
          </a:p>
        </p:txBody>
      </p:sp>
    </p:spTree>
    <p:extLst>
      <p:ext uri="{BB962C8B-B14F-4D97-AF65-F5344CB8AC3E}">
        <p14:creationId xmlns:p14="http://schemas.microsoft.com/office/powerpoint/2010/main" val="1832007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22</a:t>
            </a:fld>
            <a:endParaRPr lang="hu-HU"/>
          </a:p>
        </p:txBody>
      </p:sp>
    </p:spTree>
    <p:extLst>
      <p:ext uri="{BB962C8B-B14F-4D97-AF65-F5344CB8AC3E}">
        <p14:creationId xmlns:p14="http://schemas.microsoft.com/office/powerpoint/2010/main" val="437633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23</a:t>
            </a:fld>
            <a:endParaRPr lang="hu-HU"/>
          </a:p>
        </p:txBody>
      </p:sp>
    </p:spTree>
    <p:extLst>
      <p:ext uri="{BB962C8B-B14F-4D97-AF65-F5344CB8AC3E}">
        <p14:creationId xmlns:p14="http://schemas.microsoft.com/office/powerpoint/2010/main" val="380934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24</a:t>
            </a:fld>
            <a:endParaRPr lang="hu-HU"/>
          </a:p>
        </p:txBody>
      </p:sp>
    </p:spTree>
    <p:extLst>
      <p:ext uri="{BB962C8B-B14F-4D97-AF65-F5344CB8AC3E}">
        <p14:creationId xmlns:p14="http://schemas.microsoft.com/office/powerpoint/2010/main" val="77650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25</a:t>
            </a:fld>
            <a:endParaRPr lang="hu-HU"/>
          </a:p>
        </p:txBody>
      </p:sp>
    </p:spTree>
    <p:extLst>
      <p:ext uri="{BB962C8B-B14F-4D97-AF65-F5344CB8AC3E}">
        <p14:creationId xmlns:p14="http://schemas.microsoft.com/office/powerpoint/2010/main" val="4123035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26</a:t>
            </a:fld>
            <a:endParaRPr lang="hu-HU"/>
          </a:p>
        </p:txBody>
      </p:sp>
    </p:spTree>
    <p:extLst>
      <p:ext uri="{BB962C8B-B14F-4D97-AF65-F5344CB8AC3E}">
        <p14:creationId xmlns:p14="http://schemas.microsoft.com/office/powerpoint/2010/main" val="1190228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27</a:t>
            </a:fld>
            <a:endParaRPr lang="hu-HU"/>
          </a:p>
        </p:txBody>
      </p:sp>
    </p:spTree>
    <p:extLst>
      <p:ext uri="{BB962C8B-B14F-4D97-AF65-F5344CB8AC3E}">
        <p14:creationId xmlns:p14="http://schemas.microsoft.com/office/powerpoint/2010/main" val="1138662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28</a:t>
            </a:fld>
            <a:endParaRPr lang="hu-HU"/>
          </a:p>
        </p:txBody>
      </p:sp>
    </p:spTree>
    <p:extLst>
      <p:ext uri="{BB962C8B-B14F-4D97-AF65-F5344CB8AC3E}">
        <p14:creationId xmlns:p14="http://schemas.microsoft.com/office/powerpoint/2010/main" val="1872785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29</a:t>
            </a:fld>
            <a:endParaRPr lang="hu-HU"/>
          </a:p>
        </p:txBody>
      </p:sp>
    </p:spTree>
    <p:extLst>
      <p:ext uri="{BB962C8B-B14F-4D97-AF65-F5344CB8AC3E}">
        <p14:creationId xmlns:p14="http://schemas.microsoft.com/office/powerpoint/2010/main" val="118250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3</a:t>
            </a:fld>
            <a:endParaRPr lang="hu-HU"/>
          </a:p>
        </p:txBody>
      </p:sp>
    </p:spTree>
    <p:extLst>
      <p:ext uri="{BB962C8B-B14F-4D97-AF65-F5344CB8AC3E}">
        <p14:creationId xmlns:p14="http://schemas.microsoft.com/office/powerpoint/2010/main" val="877509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30</a:t>
            </a:fld>
            <a:endParaRPr lang="hu-HU"/>
          </a:p>
        </p:txBody>
      </p:sp>
    </p:spTree>
    <p:extLst>
      <p:ext uri="{BB962C8B-B14F-4D97-AF65-F5344CB8AC3E}">
        <p14:creationId xmlns:p14="http://schemas.microsoft.com/office/powerpoint/2010/main" val="1668736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31</a:t>
            </a:fld>
            <a:endParaRPr lang="hu-HU"/>
          </a:p>
        </p:txBody>
      </p:sp>
    </p:spTree>
    <p:extLst>
      <p:ext uri="{BB962C8B-B14F-4D97-AF65-F5344CB8AC3E}">
        <p14:creationId xmlns:p14="http://schemas.microsoft.com/office/powerpoint/2010/main" val="234400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4</a:t>
            </a:fld>
            <a:endParaRPr lang="hu-HU"/>
          </a:p>
        </p:txBody>
      </p:sp>
    </p:spTree>
    <p:extLst>
      <p:ext uri="{BB962C8B-B14F-4D97-AF65-F5344CB8AC3E}">
        <p14:creationId xmlns:p14="http://schemas.microsoft.com/office/powerpoint/2010/main" val="49250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5</a:t>
            </a:fld>
            <a:endParaRPr lang="hu-HU"/>
          </a:p>
        </p:txBody>
      </p:sp>
    </p:spTree>
    <p:extLst>
      <p:ext uri="{BB962C8B-B14F-4D97-AF65-F5344CB8AC3E}">
        <p14:creationId xmlns:p14="http://schemas.microsoft.com/office/powerpoint/2010/main" val="383662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6</a:t>
            </a:fld>
            <a:endParaRPr lang="hu-HU"/>
          </a:p>
        </p:txBody>
      </p:sp>
    </p:spTree>
    <p:extLst>
      <p:ext uri="{BB962C8B-B14F-4D97-AF65-F5344CB8AC3E}">
        <p14:creationId xmlns:p14="http://schemas.microsoft.com/office/powerpoint/2010/main" val="28291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7</a:t>
            </a:fld>
            <a:endParaRPr lang="hu-HU"/>
          </a:p>
        </p:txBody>
      </p:sp>
    </p:spTree>
    <p:extLst>
      <p:ext uri="{BB962C8B-B14F-4D97-AF65-F5344CB8AC3E}">
        <p14:creationId xmlns:p14="http://schemas.microsoft.com/office/powerpoint/2010/main" val="21350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8</a:t>
            </a:fld>
            <a:endParaRPr lang="hu-HU"/>
          </a:p>
        </p:txBody>
      </p:sp>
    </p:spTree>
    <p:extLst>
      <p:ext uri="{BB962C8B-B14F-4D97-AF65-F5344CB8AC3E}">
        <p14:creationId xmlns:p14="http://schemas.microsoft.com/office/powerpoint/2010/main" val="215969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E73BA221-5283-4E79-AA2E-1D4ABF07C1EF}" type="slidenum">
              <a:rPr lang="hu-HU" smtClean="0"/>
              <a:t>9</a:t>
            </a:fld>
            <a:endParaRPr lang="hu-HU"/>
          </a:p>
        </p:txBody>
      </p:sp>
    </p:spTree>
    <p:extLst>
      <p:ext uri="{BB962C8B-B14F-4D97-AF65-F5344CB8AC3E}">
        <p14:creationId xmlns:p14="http://schemas.microsoft.com/office/powerpoint/2010/main" val="142128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u-HU" smtClean="0"/>
              <a:t>Mintacím szerkesztése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C096B9-EEF5-49E9-9923-B276BDBBF4C0}" type="datetimeFigureOut">
              <a:rPr lang="hu-HU" smtClean="0"/>
              <a:t>2022. 07. 27.</a:t>
            </a:fld>
            <a:endParaRPr lang="hu-H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u-H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AD8179A-26C8-4273-AA30-DF5EBA9F3B4B}" type="slidenum">
              <a:rPr lang="hu-HU" smtClean="0"/>
              <a:t>‹#›</a:t>
            </a:fld>
            <a:endParaRPr lang="hu-H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5FC096B9-EEF5-49E9-9923-B276BDBBF4C0}" type="datetimeFigureOut">
              <a:rPr lang="hu-HU" smtClean="0"/>
              <a:t>2022. 07. 27.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AD8179A-26C8-4273-AA30-DF5EBA9F3B4B}"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u-HU" smtClean="0"/>
              <a:t>Mintacím szerkesztése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5FC096B9-EEF5-49E9-9923-B276BDBBF4C0}" type="datetimeFigureOut">
              <a:rPr lang="hu-HU" smtClean="0"/>
              <a:t>2022. 07. 27.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AD8179A-26C8-4273-AA30-DF5EBA9F3B4B}"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FC096B9-EEF5-49E9-9923-B276BDBBF4C0}" type="datetimeFigureOut">
              <a:rPr lang="hu-HU" smtClean="0"/>
              <a:t>2022. 07. 27.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AD8179A-26C8-4273-AA30-DF5EBA9F3B4B}"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u-HU" smtClean="0"/>
              <a:t>Mintacím szerkesztése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FC096B9-EEF5-49E9-9923-B276BDBBF4C0}" type="datetimeFigureOut">
              <a:rPr lang="hu-HU" smtClean="0"/>
              <a:t>2022. 07. 27.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AD8179A-26C8-4273-AA30-DF5EBA9F3B4B}"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5FC096B9-EEF5-49E9-9923-B276BDBBF4C0}" type="datetimeFigureOut">
              <a:rPr lang="hu-HU" smtClean="0"/>
              <a:t>2022. 07. 27.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AD8179A-26C8-4273-AA30-DF5EBA9F3B4B}" type="slidenum">
              <a:rPr lang="hu-HU" smtClean="0"/>
              <a:t>‹#›</a:t>
            </a:fld>
            <a:endParaRPr lang="hu-HU"/>
          </a:p>
        </p:txBody>
      </p:sp>
      <p:sp>
        <p:nvSpPr>
          <p:cNvPr id="9" name="Content Placeholder 8"/>
          <p:cNvSpPr>
            <a:spLocks noGrp="1"/>
          </p:cNvSpPr>
          <p:nvPr>
            <p:ph sz="quarter" idx="13"/>
          </p:nvPr>
        </p:nvSpPr>
        <p:spPr>
          <a:xfrm>
            <a:off x="1042416" y="2313432"/>
            <a:ext cx="3419856"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5FC096B9-EEF5-49E9-9923-B276BDBBF4C0}" type="datetimeFigureOut">
              <a:rPr lang="hu-HU" smtClean="0"/>
              <a:t>2022. 07. 27.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0AD8179A-26C8-4273-AA30-DF5EBA9F3B4B}"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5FC096B9-EEF5-49E9-9923-B276BDBBF4C0}" type="datetimeFigureOut">
              <a:rPr lang="hu-HU" smtClean="0"/>
              <a:t>2022. 07. 27.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0AD8179A-26C8-4273-AA30-DF5EBA9F3B4B}"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096B9-EEF5-49E9-9923-B276BDBBF4C0}" type="datetimeFigureOut">
              <a:rPr lang="hu-HU" smtClean="0"/>
              <a:t>2022. 07. 27.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0AD8179A-26C8-4273-AA30-DF5EBA9F3B4B}"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C096B9-EEF5-49E9-9923-B276BDBBF4C0}" type="datetimeFigureOut">
              <a:rPr lang="hu-HU" smtClean="0"/>
              <a:t>2022. 07. 27.</a:t>
            </a:fld>
            <a:endParaRPr lang="hu-HU"/>
          </a:p>
        </p:txBody>
      </p:sp>
      <p:sp>
        <p:nvSpPr>
          <p:cNvPr id="7" name="Slide Number Placeholder 6"/>
          <p:cNvSpPr>
            <a:spLocks noGrp="1"/>
          </p:cNvSpPr>
          <p:nvPr>
            <p:ph type="sldNum" sz="quarter" idx="12"/>
          </p:nvPr>
        </p:nvSpPr>
        <p:spPr/>
        <p:txBody>
          <a:bodyPr/>
          <a:lstStyle/>
          <a:p>
            <a:fld id="{0AD8179A-26C8-4273-AA30-DF5EBA9F3B4B}" type="slidenum">
              <a:rPr lang="hu-HU" smtClean="0"/>
              <a:t>‹#›</a:t>
            </a:fld>
            <a:endParaRPr lang="hu-H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u-H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u-HU" smtClean="0"/>
              <a:t>Mintacím szerkesztése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u-HU" smtClean="0"/>
              <a:t>Mintacím szerkesztése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5FC096B9-EEF5-49E9-9923-B276BDBBF4C0}" type="datetimeFigureOut">
              <a:rPr lang="hu-HU" smtClean="0"/>
              <a:t>2022. 07. 27.</a:t>
            </a:fld>
            <a:endParaRPr lang="hu-H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u-HU"/>
          </a:p>
        </p:txBody>
      </p:sp>
      <p:sp>
        <p:nvSpPr>
          <p:cNvPr id="7" name="Slide Number Placeholder 6"/>
          <p:cNvSpPr>
            <a:spLocks noGrp="1"/>
          </p:cNvSpPr>
          <p:nvPr>
            <p:ph type="sldNum" sz="quarter" idx="12"/>
          </p:nvPr>
        </p:nvSpPr>
        <p:spPr/>
        <p:txBody>
          <a:bodyPr/>
          <a:lstStyle/>
          <a:p>
            <a:fld id="{0AD8179A-26C8-4273-AA30-DF5EBA9F3B4B}"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u-HU" smtClean="0"/>
              <a:t>Mintacím szerkesztése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C096B9-EEF5-49E9-9923-B276BDBBF4C0}" type="datetimeFigureOut">
              <a:rPr lang="hu-HU" smtClean="0"/>
              <a:t>2022. 07. 27.</a:t>
            </a:fld>
            <a:endParaRPr lang="hu-H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u-H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AD8179A-26C8-4273-AA30-DF5EBA9F3B4B}"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0B4ya0-iV14JvaHFGWTA5WktYSk0/vie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lmbtq.hu/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gbme.hu/" TargetMode="External"/><Relationship Id="rId3" Type="http://schemas.openxmlformats.org/officeDocument/2006/relationships/hyperlink" Target="http://www.hatter.hu/" TargetMode="External"/><Relationship Id="rId7" Type="http://schemas.openxmlformats.org/officeDocument/2006/relationships/hyperlink" Target="http://www.melegvagyok.hu/" TargetMode="External"/><Relationship Id="rId12" Type="http://schemas.openxmlformats.org/officeDocument/2006/relationships/hyperlink" Target="http://lmbtkozpont.wixsite.com/lmbtkozpon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facebook.com/szimpozion/" TargetMode="External"/><Relationship Id="rId11" Type="http://schemas.openxmlformats.org/officeDocument/2006/relationships/hyperlink" Target="http://www.mozaikkozosseg.org/" TargetMode="External"/><Relationship Id="rId5" Type="http://schemas.openxmlformats.org/officeDocument/2006/relationships/hyperlink" Target="http://www.labrisz.hu/" TargetMode="External"/><Relationship Id="rId10" Type="http://schemas.openxmlformats.org/officeDocument/2006/relationships/hyperlink" Target="http://transvanilla.hu/" TargetMode="External"/><Relationship Id="rId4" Type="http://schemas.openxmlformats.org/officeDocument/2006/relationships/hyperlink" Target="http://www.hatter.hu/szolgaltatas/archivum-es-konyvtar" TargetMode="External"/><Relationship Id="rId9" Type="http://schemas.openxmlformats.org/officeDocument/2006/relationships/hyperlink" Target="http://www.atlaszsport.h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gbthealtheducation.org/lgbt-education/webina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843808" y="1916832"/>
            <a:ext cx="5328592" cy="2952328"/>
          </a:xfrm>
        </p:spPr>
        <p:txBody>
          <a:bodyPr>
            <a:noAutofit/>
          </a:bodyPr>
          <a:lstStyle/>
          <a:p>
            <a:pPr algn="r"/>
            <a:r>
              <a:rPr lang="hu-HU" sz="2800" b="1" dirty="0" smtClean="0"/>
              <a:t>A </a:t>
            </a:r>
            <a:br>
              <a:rPr lang="hu-HU" sz="2800" b="1" dirty="0" smtClean="0"/>
            </a:br>
            <a:r>
              <a:rPr lang="hu-HU" sz="2800" b="1" dirty="0" smtClean="0"/>
              <a:t>szexuális </a:t>
            </a:r>
            <a:br>
              <a:rPr lang="hu-HU" sz="2800" b="1" dirty="0" smtClean="0"/>
            </a:br>
            <a:r>
              <a:rPr lang="hu-HU" sz="2800" b="1" dirty="0" smtClean="0"/>
              <a:t>kisebbségi </a:t>
            </a:r>
            <a:br>
              <a:rPr lang="hu-HU" sz="2800" b="1" dirty="0" smtClean="0"/>
            </a:br>
            <a:r>
              <a:rPr lang="hu-HU" sz="2800" b="1" dirty="0" smtClean="0"/>
              <a:t>diákok </a:t>
            </a:r>
            <a:br>
              <a:rPr lang="hu-HU" sz="2800" b="1" dirty="0" smtClean="0"/>
            </a:br>
            <a:r>
              <a:rPr lang="hu-HU" sz="2800" b="1" dirty="0" smtClean="0"/>
              <a:t>segítésének</a:t>
            </a:r>
            <a:br>
              <a:rPr lang="hu-HU" sz="2800" b="1" dirty="0" smtClean="0"/>
            </a:br>
            <a:r>
              <a:rPr lang="hu-HU" sz="2800" b="1" dirty="0" smtClean="0"/>
              <a:t> módszerei</a:t>
            </a:r>
            <a:endParaRPr lang="hu-HU" sz="2800" b="1" dirty="0"/>
          </a:p>
        </p:txBody>
      </p:sp>
      <p:sp>
        <p:nvSpPr>
          <p:cNvPr id="3" name="Alcím 2"/>
          <p:cNvSpPr>
            <a:spLocks noGrp="1"/>
          </p:cNvSpPr>
          <p:nvPr>
            <p:ph type="subTitle" idx="1"/>
          </p:nvPr>
        </p:nvSpPr>
        <p:spPr>
          <a:xfrm>
            <a:off x="4644008" y="4941168"/>
            <a:ext cx="3399161" cy="956565"/>
          </a:xfrm>
        </p:spPr>
        <p:txBody>
          <a:bodyPr>
            <a:normAutofit lnSpcReduction="10000"/>
          </a:bodyPr>
          <a:lstStyle/>
          <a:p>
            <a:r>
              <a:rPr lang="hu-HU" dirty="0" err="1" smtClean="0"/>
              <a:t>Somorjai</a:t>
            </a:r>
            <a:r>
              <a:rPr lang="hu-HU" dirty="0" smtClean="0"/>
              <a:t> Noémi</a:t>
            </a:r>
          </a:p>
          <a:p>
            <a:r>
              <a:rPr lang="hu-HU" dirty="0" smtClean="0"/>
              <a:t>2017. május 3. </a:t>
            </a:r>
          </a:p>
          <a:p>
            <a:r>
              <a:rPr lang="hu-HU" dirty="0" smtClean="0"/>
              <a:t>Reggeli agytorna</a:t>
            </a:r>
            <a:endParaRPr lang="hu-HU" dirty="0"/>
          </a:p>
        </p:txBody>
      </p:sp>
    </p:spTree>
    <p:extLst>
      <p:ext uri="{BB962C8B-B14F-4D97-AF65-F5344CB8AC3E}">
        <p14:creationId xmlns:p14="http://schemas.microsoft.com/office/powerpoint/2010/main" val="2082251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Külföldi szakirodalmi adatok</a:t>
            </a:r>
            <a:endParaRPr lang="hu-HU" dirty="0"/>
          </a:p>
        </p:txBody>
      </p:sp>
      <p:sp>
        <p:nvSpPr>
          <p:cNvPr id="3" name="Tartalom helye 2"/>
          <p:cNvSpPr>
            <a:spLocks noGrp="1"/>
          </p:cNvSpPr>
          <p:nvPr>
            <p:ph idx="1"/>
          </p:nvPr>
        </p:nvSpPr>
        <p:spPr/>
        <p:txBody>
          <a:bodyPr/>
          <a:lstStyle/>
          <a:p>
            <a:r>
              <a:rPr lang="hu-HU" dirty="0" smtClean="0"/>
              <a:t>Az irodalmi adatok témája kezd átfordulni pozitív irányba:</a:t>
            </a:r>
            <a:br>
              <a:rPr lang="hu-HU" dirty="0" smtClean="0"/>
            </a:br>
            <a:r>
              <a:rPr lang="hu-HU" dirty="0" smtClean="0"/>
              <a:t>nem a negatívumokat hangsúlyozzák, hanem a pozitívumok felé mozdulnak:</a:t>
            </a:r>
            <a:br>
              <a:rPr lang="hu-HU" dirty="0" smtClean="0"/>
            </a:br>
            <a:r>
              <a:rPr lang="hu-HU" dirty="0" smtClean="0"/>
              <a:t>hol és hogyan tudunk segíteni, hova tartunk.</a:t>
            </a:r>
            <a:endParaRPr lang="hu-HU" dirty="0"/>
          </a:p>
        </p:txBody>
      </p:sp>
    </p:spTree>
    <p:extLst>
      <p:ext uri="{BB962C8B-B14F-4D97-AF65-F5344CB8AC3E}">
        <p14:creationId xmlns:p14="http://schemas.microsoft.com/office/powerpoint/2010/main" val="1927130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548680"/>
            <a:ext cx="7024744" cy="792088"/>
          </a:xfrm>
        </p:spPr>
        <p:txBody>
          <a:bodyPr>
            <a:normAutofit fontScale="90000"/>
          </a:bodyPr>
          <a:lstStyle/>
          <a:p>
            <a:pPr algn="ctr"/>
            <a:r>
              <a:rPr lang="en-US" sz="2000" dirty="0" smtClean="0"/>
              <a:t>Structured Data on Sexual Orientation as Included with the Demographic Information at Fenway Health, Boston</a:t>
            </a:r>
            <a:endParaRPr lang="hu-HU" sz="2000"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0" y="1412776"/>
            <a:ext cx="9288016" cy="543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767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b="1" dirty="0" err="1" smtClean="0"/>
              <a:t>Fenway</a:t>
            </a:r>
            <a:r>
              <a:rPr lang="hu-HU" b="1" dirty="0" smtClean="0"/>
              <a:t> Institute </a:t>
            </a:r>
            <a:br>
              <a:rPr lang="hu-HU" b="1" dirty="0" smtClean="0"/>
            </a:br>
            <a:r>
              <a:rPr lang="hu-HU" b="1" dirty="0" smtClean="0"/>
              <a:t>Beteg Felvételi Anamnézis</a:t>
            </a:r>
            <a:endParaRPr lang="hu-HU" b="1" dirty="0"/>
          </a:p>
        </p:txBody>
      </p:sp>
      <p:sp>
        <p:nvSpPr>
          <p:cNvPr id="3" name="Tartalom helye 2"/>
          <p:cNvSpPr>
            <a:spLocks noGrp="1"/>
          </p:cNvSpPr>
          <p:nvPr>
            <p:ph idx="1"/>
          </p:nvPr>
        </p:nvSpPr>
        <p:spPr/>
        <p:txBody>
          <a:bodyPr>
            <a:normAutofit fontScale="70000" lnSpcReduction="20000"/>
          </a:bodyPr>
          <a:lstStyle/>
          <a:p>
            <a:r>
              <a:rPr lang="hu-HU" dirty="0" smtClean="0"/>
              <a:t>1. Éves jövedelmi kategória </a:t>
            </a:r>
          </a:p>
          <a:p>
            <a:r>
              <a:rPr lang="hu-HU" dirty="0" smtClean="0"/>
              <a:t>2. Foglalkoztatási helyzet:  dolgozó teljes/részmunkaidőben, hallgató teljes/részmunkaidőben, nyugdíjas, egyéb</a:t>
            </a:r>
          </a:p>
          <a:p>
            <a:r>
              <a:rPr lang="hu-HU" dirty="0" smtClean="0"/>
              <a:t>3. Faj:  Afrikai amerikai/fekete, ázsiai, kaukázusi, több fajhoz tartozó, bennszülött amerikai, alaszkai, indián, csendes-óceáni szigeteki, egyéb</a:t>
            </a:r>
          </a:p>
          <a:p>
            <a:r>
              <a:rPr lang="hu-HU" dirty="0" smtClean="0"/>
              <a:t>4. Etnikum: spanyol, latin, nem-spanyol, nem-latin</a:t>
            </a:r>
          </a:p>
          <a:p>
            <a:r>
              <a:rPr lang="hu-HU" dirty="0" smtClean="0"/>
              <a:t>5. Születés helye: USA, egyéb</a:t>
            </a:r>
          </a:p>
          <a:p>
            <a:r>
              <a:rPr lang="hu-HU" dirty="0" smtClean="0"/>
              <a:t>6. Nyelvek:   angol, spanyol, francia, portugál, orosz</a:t>
            </a:r>
          </a:p>
          <a:p>
            <a:r>
              <a:rPr lang="az-Cyrl-AZ" b="1" dirty="0" smtClean="0"/>
              <a:t>7</a:t>
            </a:r>
            <a:r>
              <a:rPr lang="az-Cyrl-AZ" b="1" dirty="0"/>
              <a:t>. </a:t>
            </a:r>
            <a:r>
              <a:rPr lang="hu-HU" b="1" dirty="0" smtClean="0"/>
              <a:t>Hogy gondolkozol magadról? Mint - Leszbikus, meleg, homoszexuális – Heteroszexuális – Biszexuális - Egyéb – </a:t>
            </a:r>
            <a:br>
              <a:rPr lang="hu-HU" b="1" dirty="0" smtClean="0"/>
            </a:br>
            <a:r>
              <a:rPr lang="hu-HU" b="1" dirty="0" smtClean="0"/>
              <a:t>Nem tudom</a:t>
            </a:r>
            <a:endParaRPr lang="hu-HU" b="1" dirty="0"/>
          </a:p>
          <a:p>
            <a:r>
              <a:rPr lang="hu-HU" dirty="0"/>
              <a:t>8. </a:t>
            </a:r>
            <a:r>
              <a:rPr lang="hu-HU" dirty="0" smtClean="0"/>
              <a:t>Családi állapot: házas, partnerrel él, egyedülálló,  elvált,  egyéb  </a:t>
            </a:r>
            <a:endParaRPr lang="hu-HU" dirty="0"/>
          </a:p>
          <a:p>
            <a:endParaRPr lang="hu-HU" dirty="0"/>
          </a:p>
        </p:txBody>
      </p:sp>
    </p:spTree>
    <p:extLst>
      <p:ext uri="{BB962C8B-B14F-4D97-AF65-F5344CB8AC3E}">
        <p14:creationId xmlns:p14="http://schemas.microsoft.com/office/powerpoint/2010/main" val="1334954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Family</a:t>
            </a:r>
            <a:r>
              <a:rPr lang="hu-HU" dirty="0" smtClean="0"/>
              <a:t> </a:t>
            </a:r>
            <a:r>
              <a:rPr lang="hu-HU" dirty="0" err="1" smtClean="0"/>
              <a:t>Acceptance</a:t>
            </a:r>
            <a:r>
              <a:rPr lang="hu-HU" dirty="0" smtClean="0"/>
              <a:t> Project</a:t>
            </a:r>
            <a:endParaRPr lang="hu-HU"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12951" y="2324100"/>
            <a:ext cx="6237111"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327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b="1" dirty="0" smtClean="0"/>
              <a:t>A család támogató szerepe serdülőkorban</a:t>
            </a:r>
            <a:endParaRPr lang="hu-HU" b="1" dirty="0"/>
          </a:p>
        </p:txBody>
      </p:sp>
      <p:sp>
        <p:nvSpPr>
          <p:cNvPr id="3" name="Tartalom helye 2"/>
          <p:cNvSpPr>
            <a:spLocks noGrp="1"/>
          </p:cNvSpPr>
          <p:nvPr>
            <p:ph idx="1"/>
          </p:nvPr>
        </p:nvSpPr>
        <p:spPr/>
        <p:txBody>
          <a:bodyPr/>
          <a:lstStyle/>
          <a:p>
            <a:r>
              <a:rPr lang="hu-HU" dirty="0" smtClean="0"/>
              <a:t>Pozitívan befolyásolja az egészséget fiatal felnőttkorban, mint az önbizalom, társas támogatás, általában az egészség</a:t>
            </a:r>
            <a:endParaRPr lang="hu-HU" dirty="0"/>
          </a:p>
          <a:p>
            <a:r>
              <a:rPr lang="hu-HU" dirty="0" smtClean="0"/>
              <a:t>Ugyanakkor védőfaktor a negatív következményekkel kapcsolatosan, mint a depresszió, droghasználat, </a:t>
            </a:r>
            <a:br>
              <a:rPr lang="hu-HU" dirty="0" smtClean="0"/>
            </a:br>
            <a:r>
              <a:rPr lang="hu-HU" dirty="0" smtClean="0"/>
              <a:t>öngyilkossági gondolat és kísérletek, </a:t>
            </a:r>
            <a:br>
              <a:rPr lang="hu-HU" dirty="0" smtClean="0"/>
            </a:br>
            <a:r>
              <a:rPr lang="hu-HU" dirty="0" smtClean="0"/>
              <a:t>kivéve a szexuális rizikómagatartást</a:t>
            </a:r>
          </a:p>
        </p:txBody>
      </p:sp>
    </p:spTree>
    <p:extLst>
      <p:ext uri="{BB962C8B-B14F-4D97-AF65-F5344CB8AC3E}">
        <p14:creationId xmlns:p14="http://schemas.microsoft.com/office/powerpoint/2010/main" val="1581120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980728"/>
            <a:ext cx="7024744" cy="1143000"/>
          </a:xfrm>
        </p:spPr>
        <p:txBody>
          <a:bodyPr/>
          <a:lstStyle/>
          <a:p>
            <a:r>
              <a:rPr lang="hu-HU" b="1" dirty="0" err="1" smtClean="0"/>
              <a:t>Family</a:t>
            </a:r>
            <a:r>
              <a:rPr lang="hu-HU" b="1" dirty="0" smtClean="0"/>
              <a:t> </a:t>
            </a:r>
            <a:r>
              <a:rPr lang="hu-HU" b="1" dirty="0" err="1" smtClean="0"/>
              <a:t>Acceptance</a:t>
            </a:r>
            <a:r>
              <a:rPr lang="hu-HU" b="1" dirty="0" smtClean="0"/>
              <a:t> </a:t>
            </a:r>
            <a:r>
              <a:rPr lang="hu-HU" b="1" dirty="0" err="1" smtClean="0"/>
              <a:t>Scale</a:t>
            </a:r>
            <a:endParaRPr lang="hu-HU" b="1" dirty="0"/>
          </a:p>
        </p:txBody>
      </p:sp>
      <p:sp>
        <p:nvSpPr>
          <p:cNvPr id="3" name="Tartalom helye 2"/>
          <p:cNvSpPr>
            <a:spLocks noGrp="1"/>
          </p:cNvSpPr>
          <p:nvPr>
            <p:ph idx="1"/>
          </p:nvPr>
        </p:nvSpPr>
        <p:spPr/>
        <p:txBody>
          <a:bodyPr>
            <a:normAutofit fontScale="92500"/>
          </a:bodyPr>
          <a:lstStyle/>
          <a:p>
            <a:r>
              <a:rPr lang="hu-HU" dirty="0" smtClean="0"/>
              <a:t>Milyen gyakran beszélgettek veled a szüleid a szexuális orientációdról?</a:t>
            </a:r>
          </a:p>
          <a:p>
            <a:r>
              <a:rPr lang="hu-HU" dirty="0" smtClean="0"/>
              <a:t>Milyen gyakran hívták meg a családi programokra  nyíltan LMBT barátaidat?</a:t>
            </a:r>
          </a:p>
          <a:p>
            <a:r>
              <a:rPr lang="hu-HU" dirty="0" smtClean="0"/>
              <a:t>Milyen gyakran dicsérték meg az öltözködési stílusodat, hajviseletedet, habár az nem volt tipikusan a nemedhez illő?</a:t>
            </a:r>
          </a:p>
          <a:p>
            <a:r>
              <a:rPr lang="hu-HU" dirty="0" smtClean="0"/>
              <a:t>Milyen gyakran vittek el a szüleid LMBT ifjúsági szervezetbe vagy rendezvényre?  </a:t>
            </a:r>
            <a:endParaRPr lang="hu-HU" dirty="0"/>
          </a:p>
        </p:txBody>
      </p:sp>
    </p:spTree>
    <p:extLst>
      <p:ext uri="{BB962C8B-B14F-4D97-AF65-F5344CB8AC3E}">
        <p14:creationId xmlns:p14="http://schemas.microsoft.com/office/powerpoint/2010/main" val="3139467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3200" b="1" dirty="0" smtClean="0"/>
              <a:t>Mi a nővérek/védőnők szerepe  a LMBT diákok támogatásában</a:t>
            </a:r>
            <a:endParaRPr lang="hu-HU" sz="3200" b="1" dirty="0"/>
          </a:p>
        </p:txBody>
      </p:sp>
      <p:sp>
        <p:nvSpPr>
          <p:cNvPr id="3" name="Tartalom helye 2"/>
          <p:cNvSpPr>
            <a:spLocks noGrp="1"/>
          </p:cNvSpPr>
          <p:nvPr>
            <p:ph idx="1"/>
          </p:nvPr>
        </p:nvSpPr>
        <p:spPr>
          <a:xfrm>
            <a:off x="1043492" y="2323652"/>
            <a:ext cx="7056900" cy="3508977"/>
          </a:xfrm>
        </p:spPr>
        <p:txBody>
          <a:bodyPr>
            <a:normAutofit fontScale="92500"/>
          </a:bodyPr>
          <a:lstStyle/>
          <a:p>
            <a:r>
              <a:rPr lang="hu-HU" dirty="0" smtClean="0"/>
              <a:t>Rutinszerűen kérdezzék ki a fiatalokat a szexuális orientáció és nemi identitás körében </a:t>
            </a:r>
          </a:p>
          <a:p>
            <a:r>
              <a:rPr lang="hu-HU" dirty="0" smtClean="0"/>
              <a:t>Ne csak a fiatalt, de a családot is támogassák a gyermek meleg identitásának felvállalásában</a:t>
            </a:r>
          </a:p>
          <a:p>
            <a:r>
              <a:rPr lang="hu-HU" dirty="0" smtClean="0"/>
              <a:t>Kérdezzék meg a gyereket, a család hogyan reagált a hírre</a:t>
            </a:r>
          </a:p>
          <a:p>
            <a:r>
              <a:rPr lang="hu-HU" dirty="0" smtClean="0"/>
              <a:t>Biztosítsanak támogatást, tanácsadást, </a:t>
            </a:r>
            <a:br>
              <a:rPr lang="hu-HU" dirty="0" smtClean="0"/>
            </a:br>
            <a:r>
              <a:rPr lang="hu-HU" dirty="0" smtClean="0"/>
              <a:t>segítsék a fiatalokat eljutni </a:t>
            </a:r>
            <a:br>
              <a:rPr lang="hu-HU" dirty="0" smtClean="0"/>
            </a:br>
            <a:r>
              <a:rPr lang="hu-HU" dirty="0" smtClean="0"/>
              <a:t>LMBT szervezetekhez és közösségi programokra.</a:t>
            </a:r>
            <a:endParaRPr lang="hu-HU" dirty="0"/>
          </a:p>
        </p:txBody>
      </p:sp>
    </p:spTree>
    <p:extLst>
      <p:ext uri="{BB962C8B-B14F-4D97-AF65-F5344CB8AC3E}">
        <p14:creationId xmlns:p14="http://schemas.microsoft.com/office/powerpoint/2010/main" val="1576253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Mit tegyenek a szülők?</a:t>
            </a:r>
            <a:endParaRPr lang="hu-HU" b="1" dirty="0"/>
          </a:p>
        </p:txBody>
      </p:sp>
      <p:sp>
        <p:nvSpPr>
          <p:cNvPr id="3" name="Tartalom helye 2"/>
          <p:cNvSpPr>
            <a:spLocks noGrp="1"/>
          </p:cNvSpPr>
          <p:nvPr>
            <p:ph idx="1"/>
          </p:nvPr>
        </p:nvSpPr>
        <p:spPr/>
        <p:txBody>
          <a:bodyPr>
            <a:normAutofit fontScale="92500"/>
          </a:bodyPr>
          <a:lstStyle/>
          <a:p>
            <a:r>
              <a:rPr lang="hu-HU" dirty="0" smtClean="0"/>
              <a:t>Beszélgessenek a fiatallal szexuális orientációjáról, mutassanak empátiát, és biztosítsák támogatásukról, még ha az kényelmetlen is.</a:t>
            </a:r>
          </a:p>
          <a:p>
            <a:r>
              <a:rPr lang="hu-HU" dirty="0" smtClean="0"/>
              <a:t>Álljanak ki a gyerek mellett, ha emiatt hátrány éri (iskola, család, rokonok, sport, egyház)</a:t>
            </a:r>
          </a:p>
          <a:p>
            <a:r>
              <a:rPr lang="hu-HU" dirty="0" smtClean="0"/>
              <a:t>Kísérjék el a szülők a gyermeküket LMBT közösségekbe, rendezvényekre, és mutassák be egy felnőttnek, akiről példát vehet.</a:t>
            </a:r>
          </a:p>
          <a:p>
            <a:endParaRPr lang="hu-HU" dirty="0"/>
          </a:p>
        </p:txBody>
      </p:sp>
    </p:spTree>
    <p:extLst>
      <p:ext uri="{BB962C8B-B14F-4D97-AF65-F5344CB8AC3E}">
        <p14:creationId xmlns:p14="http://schemas.microsoft.com/office/powerpoint/2010/main" val="1653077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Mit tegyenek a szülők? </a:t>
            </a:r>
            <a:br>
              <a:rPr lang="hu-HU" dirty="0" smtClean="0"/>
            </a:br>
            <a:r>
              <a:rPr lang="hu-HU" dirty="0" smtClean="0"/>
              <a:t> 2.</a:t>
            </a:r>
            <a:endParaRPr lang="hu-HU" dirty="0"/>
          </a:p>
        </p:txBody>
      </p:sp>
      <p:sp>
        <p:nvSpPr>
          <p:cNvPr id="3" name="Tartalom helye 2"/>
          <p:cNvSpPr>
            <a:spLocks noGrp="1"/>
          </p:cNvSpPr>
          <p:nvPr>
            <p:ph idx="1"/>
          </p:nvPr>
        </p:nvSpPr>
        <p:spPr/>
        <p:txBody>
          <a:bodyPr>
            <a:normAutofit fontScale="92500"/>
          </a:bodyPr>
          <a:lstStyle/>
          <a:p>
            <a:r>
              <a:rPr lang="hu-HU" dirty="0" smtClean="0"/>
              <a:t>Egyházi közösség legyen befogadó, vagy keressenek egy elfogadóbb egyházi csoportot</a:t>
            </a:r>
          </a:p>
          <a:p>
            <a:r>
              <a:rPr lang="hu-HU" dirty="0" smtClean="0"/>
              <a:t>Hívják el a gyermek barátait, partnereit az otthonukba családi ünnepekre, programokra</a:t>
            </a:r>
          </a:p>
          <a:p>
            <a:r>
              <a:rPr lang="hu-HU" dirty="0" smtClean="0"/>
              <a:t>Támogassák a gyermek nemi önkifejezését</a:t>
            </a:r>
          </a:p>
          <a:p>
            <a:r>
              <a:rPr lang="hu-HU" dirty="0" smtClean="0"/>
              <a:t>Higgyenek benne, hogy a gyermeküknek boldog jövője lehet.</a:t>
            </a:r>
            <a:endParaRPr lang="hu-HU" dirty="0"/>
          </a:p>
        </p:txBody>
      </p:sp>
    </p:spTree>
    <p:extLst>
      <p:ext uri="{BB962C8B-B14F-4D97-AF65-F5344CB8AC3E}">
        <p14:creationId xmlns:p14="http://schemas.microsoft.com/office/powerpoint/2010/main" val="1310699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1027664"/>
            <a:ext cx="7024744" cy="817160"/>
          </a:xfrm>
        </p:spPr>
        <p:txBody>
          <a:bodyPr>
            <a:normAutofit/>
          </a:bodyPr>
          <a:lstStyle/>
          <a:p>
            <a:pPr algn="ctr"/>
            <a:r>
              <a:rPr lang="hu-HU" sz="2800" b="1" dirty="0" smtClean="0"/>
              <a:t>BBC: </a:t>
            </a:r>
            <a:r>
              <a:rPr lang="hu-HU" sz="2800" b="1" dirty="0" err="1" smtClean="0"/>
              <a:t>Trangender</a:t>
            </a:r>
            <a:r>
              <a:rPr lang="hu-HU" sz="2800" b="1" dirty="0" smtClean="0"/>
              <a:t> </a:t>
            </a:r>
            <a:r>
              <a:rPr lang="hu-HU" sz="2800" b="1" dirty="0" err="1" smtClean="0"/>
              <a:t>kids</a:t>
            </a:r>
            <a:r>
              <a:rPr lang="hu-HU" sz="2800" b="1" dirty="0" smtClean="0"/>
              <a:t>. </a:t>
            </a:r>
            <a:r>
              <a:rPr lang="hu-HU" sz="2800" b="1" dirty="0" err="1" smtClean="0"/>
              <a:t>Who</a:t>
            </a:r>
            <a:r>
              <a:rPr lang="hu-HU" sz="2800" b="1" dirty="0" smtClean="0"/>
              <a:t> </a:t>
            </a:r>
            <a:r>
              <a:rPr lang="hu-HU" sz="2800" b="1" dirty="0" err="1" smtClean="0"/>
              <a:t>knows</a:t>
            </a:r>
            <a:r>
              <a:rPr lang="hu-HU" sz="2800" b="1" dirty="0" smtClean="0"/>
              <a:t> </a:t>
            </a:r>
            <a:r>
              <a:rPr lang="hu-HU" sz="2800" b="1" dirty="0" err="1" smtClean="0"/>
              <a:t>best</a:t>
            </a:r>
            <a:r>
              <a:rPr lang="hu-HU" sz="2800" b="1" dirty="0"/>
              <a:t>? </a:t>
            </a:r>
          </a:p>
        </p:txBody>
      </p:sp>
      <p:sp>
        <p:nvSpPr>
          <p:cNvPr id="3" name="Tartalom helye 2"/>
          <p:cNvSpPr>
            <a:spLocks noGrp="1"/>
          </p:cNvSpPr>
          <p:nvPr>
            <p:ph idx="1"/>
          </p:nvPr>
        </p:nvSpPr>
        <p:spPr/>
        <p:txBody>
          <a:bodyPr/>
          <a:lstStyle/>
          <a:p>
            <a:r>
              <a:rPr lang="hu-HU" b="1" dirty="0">
                <a:hlinkClick r:id="rId3"/>
              </a:rPr>
              <a:t>https://</a:t>
            </a:r>
            <a:r>
              <a:rPr lang="hu-HU" b="1" dirty="0" smtClean="0">
                <a:hlinkClick r:id="rId3"/>
              </a:rPr>
              <a:t>drive.google.com/file/d/0B4ya0-iV14JvaHFGWTA5WktYSk0/view</a:t>
            </a:r>
            <a:r>
              <a:rPr lang="hu-HU" b="1" dirty="0" smtClean="0"/>
              <a:t> </a:t>
            </a:r>
            <a:endParaRPr lang="hu-HU" dirty="0"/>
          </a:p>
        </p:txBody>
      </p:sp>
    </p:spTree>
    <p:extLst>
      <p:ext uri="{BB962C8B-B14F-4D97-AF65-F5344CB8AC3E}">
        <p14:creationId xmlns:p14="http://schemas.microsoft.com/office/powerpoint/2010/main" val="2384267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404664"/>
            <a:ext cx="7024744" cy="792088"/>
          </a:xfrm>
        </p:spPr>
        <p:txBody>
          <a:bodyPr/>
          <a:lstStyle/>
          <a:p>
            <a:r>
              <a:rPr lang="hu-HU" dirty="0" smtClean="0"/>
              <a:t>        Hol segíthetünk?</a:t>
            </a:r>
            <a:endParaRPr lang="hu-HU" dirty="0"/>
          </a:p>
        </p:txBody>
      </p:sp>
      <p:sp>
        <p:nvSpPr>
          <p:cNvPr id="3" name="Tartalom helye 2"/>
          <p:cNvSpPr>
            <a:spLocks noGrp="1"/>
          </p:cNvSpPr>
          <p:nvPr>
            <p:ph idx="1"/>
          </p:nvPr>
        </p:nvSpPr>
        <p:spPr>
          <a:xfrm>
            <a:off x="1043492" y="1268760"/>
            <a:ext cx="6777317" cy="5112568"/>
          </a:xfrm>
        </p:spPr>
        <p:txBody>
          <a:bodyPr>
            <a:noAutofit/>
          </a:bodyPr>
          <a:lstStyle/>
          <a:p>
            <a:r>
              <a:rPr lang="hu-HU" sz="2000" dirty="0" smtClean="0"/>
              <a:t>Orvosi, egészségügyi, társadalomtudományi kutatások, kutatásetika</a:t>
            </a:r>
          </a:p>
          <a:p>
            <a:r>
              <a:rPr lang="hu-HU" sz="2000" dirty="0" smtClean="0"/>
              <a:t>Pedagógia, oktatás, felsőoktatás, iskolapszichológus, diáktanácsadó, curriculum</a:t>
            </a:r>
          </a:p>
          <a:p>
            <a:r>
              <a:rPr lang="hu-HU" sz="2000" dirty="0" smtClean="0"/>
              <a:t>Családi, szociális környezeti</a:t>
            </a:r>
          </a:p>
          <a:p>
            <a:r>
              <a:rPr lang="hu-HU" sz="2000" dirty="0" smtClean="0"/>
              <a:t>Könyvtárak, világháló, közösségi média</a:t>
            </a:r>
          </a:p>
          <a:p>
            <a:r>
              <a:rPr lang="hu-HU" sz="2000" dirty="0" smtClean="0"/>
              <a:t>Írott és audiovizuális média</a:t>
            </a:r>
          </a:p>
          <a:p>
            <a:r>
              <a:rPr lang="hu-HU" sz="2000" dirty="0" smtClean="0"/>
              <a:t>Egyházak, kisegyházak, felekezetek</a:t>
            </a:r>
          </a:p>
          <a:p>
            <a:r>
              <a:rPr lang="hu-HU" sz="2000" dirty="0" smtClean="0"/>
              <a:t>Sport</a:t>
            </a:r>
          </a:p>
          <a:p>
            <a:r>
              <a:rPr lang="hu-HU" sz="2000" dirty="0" smtClean="0"/>
              <a:t>Társadalmi narratíva</a:t>
            </a:r>
          </a:p>
          <a:p>
            <a:r>
              <a:rPr lang="hu-HU" sz="2000" dirty="0" smtClean="0"/>
              <a:t>Publikáció</a:t>
            </a:r>
          </a:p>
          <a:p>
            <a:r>
              <a:rPr lang="hu-HU" sz="2000" dirty="0" smtClean="0"/>
              <a:t>Civil szervezetek, törvényhozás, jog, közigazgatás</a:t>
            </a:r>
          </a:p>
          <a:p>
            <a:r>
              <a:rPr lang="hu-HU" sz="2000" dirty="0" smtClean="0"/>
              <a:t>Egyenlő Bánásmód Hatóság, Állampolgári Jogok Biztosa</a:t>
            </a:r>
            <a:endParaRPr lang="hu-HU" sz="2000" dirty="0"/>
          </a:p>
        </p:txBody>
      </p:sp>
    </p:spTree>
    <p:extLst>
      <p:ext uri="{BB962C8B-B14F-4D97-AF65-F5344CB8AC3E}">
        <p14:creationId xmlns:p14="http://schemas.microsoft.com/office/powerpoint/2010/main" val="214055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b="1" dirty="0" smtClean="0"/>
              <a:t>Rejtőzködés helyett aktivista szerepvállalás</a:t>
            </a:r>
            <a:endParaRPr lang="hu-HU" b="1" dirty="0"/>
          </a:p>
        </p:txBody>
      </p:sp>
      <p:sp>
        <p:nvSpPr>
          <p:cNvPr id="3" name="Tartalom helye 2"/>
          <p:cNvSpPr>
            <a:spLocks noGrp="1"/>
          </p:cNvSpPr>
          <p:nvPr>
            <p:ph idx="1"/>
          </p:nvPr>
        </p:nvSpPr>
        <p:spPr/>
        <p:txBody>
          <a:bodyPr>
            <a:normAutofit fontScale="92500"/>
          </a:bodyPr>
          <a:lstStyle/>
          <a:p>
            <a:r>
              <a:rPr lang="hu-HU" dirty="0" smtClean="0"/>
              <a:t>17 éves ausztrál f-m </a:t>
            </a:r>
            <a:r>
              <a:rPr lang="hu-HU" dirty="0" err="1" smtClean="0"/>
              <a:t>transznemű</a:t>
            </a:r>
            <a:r>
              <a:rPr lang="hu-HU" dirty="0" smtClean="0"/>
              <a:t>: „A világnak szüksége van valakire, aki azt mondja: minden oké nálad. Normális vagy. Túl fogod élni. Hogy nem kell úgy szenvednem, ahogy én szenvedtem. Hogy nem hagyhatják, hogy mások tönkre tegyék őket. Hogy ők is értékesek. Másoknak szeretnék az a példakép lenni, amire egész életemben vágytam.”</a:t>
            </a:r>
          </a:p>
          <a:p>
            <a:pPr algn="r"/>
            <a:r>
              <a:rPr lang="hu-HU" sz="1200" dirty="0" smtClean="0"/>
              <a:t>Jones T: </a:t>
            </a:r>
            <a:r>
              <a:rPr lang="hu-HU" sz="1200" dirty="0" err="1" smtClean="0"/>
              <a:t>Compairing</a:t>
            </a:r>
            <a:r>
              <a:rPr lang="hu-HU" sz="1200" dirty="0" smtClean="0"/>
              <a:t> </a:t>
            </a:r>
            <a:r>
              <a:rPr lang="hu-HU" sz="1200" dirty="0" err="1" smtClean="0"/>
              <a:t>trans-spectrum</a:t>
            </a:r>
            <a:r>
              <a:rPr lang="hu-HU" sz="1200" dirty="0" smtClean="0"/>
              <a:t> and </a:t>
            </a:r>
            <a:r>
              <a:rPr lang="hu-HU" sz="1200" dirty="0" err="1" smtClean="0"/>
              <a:t>same-sex-attracted</a:t>
            </a:r>
            <a:r>
              <a:rPr lang="hu-HU" sz="1200" dirty="0" smtClean="0"/>
              <a:t> </a:t>
            </a:r>
            <a:r>
              <a:rPr lang="hu-HU" sz="1200" dirty="0" err="1" smtClean="0"/>
              <a:t>youth</a:t>
            </a:r>
            <a:r>
              <a:rPr lang="hu-HU" sz="1200" dirty="0" smtClean="0"/>
              <a:t> </a:t>
            </a:r>
            <a:r>
              <a:rPr lang="hu-HU" sz="1200" dirty="0" err="1" smtClean="0"/>
              <a:t>in</a:t>
            </a:r>
            <a:r>
              <a:rPr lang="hu-HU" sz="1200" dirty="0" smtClean="0"/>
              <a:t> </a:t>
            </a:r>
            <a:r>
              <a:rPr lang="hu-HU" sz="1200" dirty="0" err="1" smtClean="0"/>
              <a:t>Australia</a:t>
            </a:r>
            <a:r>
              <a:rPr lang="hu-HU" sz="1200" dirty="0" smtClean="0"/>
              <a:t>. </a:t>
            </a:r>
            <a:br>
              <a:rPr lang="hu-HU" sz="1200" dirty="0" smtClean="0"/>
            </a:br>
            <a:r>
              <a:rPr lang="hu-HU" sz="1200" dirty="0" err="1" smtClean="0"/>
              <a:t>Increased</a:t>
            </a:r>
            <a:r>
              <a:rPr lang="hu-HU" sz="1200" dirty="0" smtClean="0"/>
              <a:t> </a:t>
            </a:r>
            <a:r>
              <a:rPr lang="hu-HU" sz="1200" dirty="0" err="1" smtClean="0"/>
              <a:t>risks</a:t>
            </a:r>
            <a:r>
              <a:rPr lang="hu-HU" sz="1200" dirty="0" smtClean="0"/>
              <a:t>, </a:t>
            </a:r>
            <a:r>
              <a:rPr lang="hu-HU" sz="1200" dirty="0" err="1" smtClean="0"/>
              <a:t>increased</a:t>
            </a:r>
            <a:r>
              <a:rPr lang="hu-HU" sz="1200" dirty="0" smtClean="0"/>
              <a:t> </a:t>
            </a:r>
            <a:r>
              <a:rPr lang="hu-HU" sz="1200" dirty="0" err="1" smtClean="0"/>
              <a:t>activism</a:t>
            </a:r>
            <a:r>
              <a:rPr lang="hu-HU" sz="1200" dirty="0" smtClean="0"/>
              <a:t>. </a:t>
            </a:r>
            <a:br>
              <a:rPr lang="hu-HU" sz="1200" dirty="0" smtClean="0"/>
            </a:br>
            <a:r>
              <a:rPr lang="hu-HU" sz="1200" dirty="0" smtClean="0"/>
              <a:t>J LGBT </a:t>
            </a:r>
            <a:r>
              <a:rPr lang="hu-HU" sz="1200" dirty="0" err="1" smtClean="0"/>
              <a:t>Youth</a:t>
            </a:r>
            <a:r>
              <a:rPr lang="hu-HU" sz="1200" dirty="0" smtClean="0"/>
              <a:t> 2013, 10, 287-307.</a:t>
            </a:r>
            <a:endParaRPr lang="hu-HU" sz="1200" dirty="0"/>
          </a:p>
        </p:txBody>
      </p:sp>
    </p:spTree>
    <p:extLst>
      <p:ext uri="{BB962C8B-B14F-4D97-AF65-F5344CB8AC3E}">
        <p14:creationId xmlns:p14="http://schemas.microsoft.com/office/powerpoint/2010/main" val="3237199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1027664"/>
            <a:ext cx="7024744" cy="673144"/>
          </a:xfrm>
        </p:spPr>
        <p:txBody>
          <a:bodyPr>
            <a:normAutofit/>
          </a:bodyPr>
          <a:lstStyle/>
          <a:p>
            <a:pPr algn="ctr"/>
            <a:r>
              <a:rPr lang="hu-HU" sz="3200" b="1" dirty="0" smtClean="0"/>
              <a:t>Global </a:t>
            </a:r>
            <a:r>
              <a:rPr lang="hu-HU" sz="3200" b="1" dirty="0" err="1" smtClean="0"/>
              <a:t>Alliance</a:t>
            </a:r>
            <a:r>
              <a:rPr lang="hu-HU" sz="3200" b="1" dirty="0" smtClean="0"/>
              <a:t> </a:t>
            </a:r>
            <a:r>
              <a:rPr lang="hu-HU" sz="3200" b="1" dirty="0" err="1" smtClean="0"/>
              <a:t>for</a:t>
            </a:r>
            <a:r>
              <a:rPr lang="hu-HU" sz="3200" b="1" dirty="0" smtClean="0"/>
              <a:t> LGBT Education</a:t>
            </a:r>
            <a:endParaRPr lang="hu-HU" sz="3200" b="1"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2988" y="1979216"/>
            <a:ext cx="7200900" cy="405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96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300" r="1300"/>
          <a:stretch>
            <a:fillRect/>
          </a:stretch>
        </p:blipFill>
        <p:spPr/>
      </p:pic>
      <p:sp>
        <p:nvSpPr>
          <p:cNvPr id="3" name="Szöveg helye 2"/>
          <p:cNvSpPr>
            <a:spLocks noGrp="1"/>
          </p:cNvSpPr>
          <p:nvPr>
            <p:ph type="body" sz="half" idx="2"/>
          </p:nvPr>
        </p:nvSpPr>
        <p:spPr/>
        <p:txBody>
          <a:bodyPr/>
          <a:lstStyle/>
          <a:p>
            <a:r>
              <a:rPr lang="hu-HU" b="1" dirty="0" err="1"/>
              <a:t>Libraries</a:t>
            </a:r>
            <a:r>
              <a:rPr lang="hu-HU" b="1" dirty="0"/>
              <a:t> </a:t>
            </a:r>
            <a:r>
              <a:rPr lang="hu-HU" b="1" dirty="0" err="1"/>
              <a:t>for</a:t>
            </a:r>
            <a:r>
              <a:rPr lang="hu-HU" b="1" dirty="0"/>
              <a:t> </a:t>
            </a:r>
            <a:r>
              <a:rPr lang="hu-HU" b="1" dirty="0" err="1"/>
              <a:t>Adult</a:t>
            </a:r>
            <a:r>
              <a:rPr lang="hu-HU" b="1" dirty="0"/>
              <a:t> and </a:t>
            </a:r>
            <a:r>
              <a:rPr lang="hu-HU" b="1" dirty="0" err="1"/>
              <a:t>Adolescent</a:t>
            </a:r>
            <a:r>
              <a:rPr lang="hu-HU" b="1" dirty="0"/>
              <a:t> </a:t>
            </a:r>
            <a:r>
              <a:rPr lang="hu-HU" b="1" dirty="0" err="1"/>
              <a:t>Lesbian</a:t>
            </a:r>
            <a:r>
              <a:rPr lang="hu-HU" b="1" dirty="0"/>
              <a:t>, Gay and </a:t>
            </a:r>
            <a:r>
              <a:rPr lang="hu-HU" b="1" dirty="0" err="1"/>
              <a:t>Bisexual</a:t>
            </a:r>
            <a:r>
              <a:rPr lang="hu-HU" b="1" dirty="0"/>
              <a:t> </a:t>
            </a:r>
            <a:r>
              <a:rPr lang="hu-HU" b="1" dirty="0" err="1"/>
              <a:t>Library</a:t>
            </a:r>
            <a:r>
              <a:rPr lang="hu-HU" b="1" dirty="0"/>
              <a:t> </a:t>
            </a:r>
            <a:r>
              <a:rPr lang="hu-HU" b="1" dirty="0" err="1" smtClean="0"/>
              <a:t>Users</a:t>
            </a:r>
            <a:endParaRPr lang="hu-HU" b="1" dirty="0" smtClean="0"/>
          </a:p>
          <a:p>
            <a:r>
              <a:rPr lang="hu-HU" b="1" dirty="0" smtClean="0"/>
              <a:t>World </a:t>
            </a:r>
            <a:r>
              <a:rPr lang="hu-HU" b="1" dirty="0" err="1" smtClean="0"/>
              <a:t>Library</a:t>
            </a:r>
            <a:r>
              <a:rPr lang="hu-HU" b="1" dirty="0"/>
              <a:t> </a:t>
            </a:r>
            <a:r>
              <a:rPr lang="hu-HU" b="1" dirty="0" smtClean="0"/>
              <a:t>and </a:t>
            </a:r>
            <a:r>
              <a:rPr lang="hu-HU" b="1" dirty="0" err="1" smtClean="0"/>
              <a:t>Information</a:t>
            </a:r>
            <a:r>
              <a:rPr lang="hu-HU" b="1" dirty="0" smtClean="0"/>
              <a:t> </a:t>
            </a:r>
            <a:r>
              <a:rPr lang="hu-HU" b="1" dirty="0" err="1" smtClean="0"/>
              <a:t>Congress</a:t>
            </a:r>
            <a:r>
              <a:rPr lang="hu-HU" b="1" dirty="0" smtClean="0"/>
              <a:t>,  2012 Helsinki</a:t>
            </a:r>
            <a:endParaRPr lang="hu-HU" dirty="0"/>
          </a:p>
        </p:txBody>
      </p:sp>
    </p:spTree>
    <p:extLst>
      <p:ext uri="{BB962C8B-B14F-4D97-AF65-F5344CB8AC3E}">
        <p14:creationId xmlns:p14="http://schemas.microsoft.com/office/powerpoint/2010/main" val="234028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836712"/>
            <a:ext cx="7024744" cy="1008112"/>
          </a:xfrm>
        </p:spPr>
        <p:txBody>
          <a:bodyPr>
            <a:noAutofit/>
          </a:bodyPr>
          <a:lstStyle/>
          <a:p>
            <a:pPr algn="ctr"/>
            <a:r>
              <a:rPr lang="hu-HU" sz="3200" b="1" dirty="0" err="1" smtClean="0"/>
              <a:t>Könyvtárostanárok</a:t>
            </a:r>
            <a:r>
              <a:rPr lang="hu-HU" sz="3200" b="1" dirty="0" smtClean="0"/>
              <a:t> 6. Szellemi Műhelye</a:t>
            </a:r>
            <a:endParaRPr lang="hu-HU" sz="32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8258277"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82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b="1" dirty="0" err="1" smtClean="0"/>
              <a:t>Umeå</a:t>
            </a:r>
            <a:r>
              <a:rPr lang="hu-HU" b="1" dirty="0" smtClean="0"/>
              <a:t> Városi Könyvtár,</a:t>
            </a:r>
            <a:r>
              <a:rPr lang="hu-HU" dirty="0" smtClean="0"/>
              <a:t> </a:t>
            </a:r>
            <a:r>
              <a:rPr lang="hu-HU" sz="2200" dirty="0" smtClean="0"/>
              <a:t>Svédország</a:t>
            </a:r>
            <a:endParaRPr lang="hu-HU" sz="22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04889" y="2324100"/>
            <a:ext cx="4653234"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59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5576" y="836712"/>
            <a:ext cx="7632848" cy="1333952"/>
          </a:xfrm>
        </p:spPr>
        <p:txBody>
          <a:bodyPr>
            <a:noAutofit/>
          </a:bodyPr>
          <a:lstStyle/>
          <a:p>
            <a:pPr algn="ctr"/>
            <a:r>
              <a:rPr lang="hu-HU" sz="2800" b="1" dirty="0" smtClean="0"/>
              <a:t>Mit konzerválunk a kollektív tudattalanban, ha nem foglalkozunk a homoszexualitás kérdésével?</a:t>
            </a:r>
            <a:endParaRPr lang="hu-HU" sz="2800" b="1" dirty="0"/>
          </a:p>
        </p:txBody>
      </p:sp>
      <p:sp>
        <p:nvSpPr>
          <p:cNvPr id="3" name="Tartalom helye 2"/>
          <p:cNvSpPr>
            <a:spLocks noGrp="1"/>
          </p:cNvSpPr>
          <p:nvPr>
            <p:ph idx="1"/>
          </p:nvPr>
        </p:nvSpPr>
        <p:spPr/>
        <p:txBody>
          <a:bodyPr>
            <a:normAutofit fontScale="92500" lnSpcReduction="20000"/>
          </a:bodyPr>
          <a:lstStyle/>
          <a:p>
            <a:r>
              <a:rPr lang="hu-HU" dirty="0" smtClean="0"/>
              <a:t>Van egy olyan társadalmi réteg, aminek a létezéséről nem veszünk tudomást.</a:t>
            </a:r>
          </a:p>
          <a:p>
            <a:r>
              <a:rPr lang="hu-HU" dirty="0" smtClean="0"/>
              <a:t>Létezik olyan emberi létállapot, amivel nem foglalkozunk, akiről nem gondoskodunk, akit ott hagyunk az út szélén.</a:t>
            </a:r>
          </a:p>
          <a:p>
            <a:r>
              <a:rPr lang="hu-HU" dirty="0" smtClean="0"/>
              <a:t>Ez az érzés és tudat generációról generációra beleég a kollektív tudattalanunkba</a:t>
            </a:r>
          </a:p>
          <a:p>
            <a:r>
              <a:rPr lang="hu-HU" dirty="0" smtClean="0"/>
              <a:t>Rettegést vált ki, hogy ebbe a helyzetbe kerül valaki</a:t>
            </a:r>
          </a:p>
          <a:p>
            <a:r>
              <a:rPr lang="hu-HU" dirty="0" smtClean="0"/>
              <a:t>Mit kezdünk a társadalmi méretű stresszel, rettegéssel?</a:t>
            </a:r>
            <a:endParaRPr lang="hu-HU" dirty="0"/>
          </a:p>
        </p:txBody>
      </p:sp>
    </p:spTree>
    <p:extLst>
      <p:ext uri="{BB962C8B-B14F-4D97-AF65-F5344CB8AC3E}">
        <p14:creationId xmlns:p14="http://schemas.microsoft.com/office/powerpoint/2010/main" val="605249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1027664"/>
            <a:ext cx="7024744" cy="889168"/>
          </a:xfrm>
        </p:spPr>
        <p:txBody>
          <a:bodyPr/>
          <a:lstStyle/>
          <a:p>
            <a:pPr algn="ctr"/>
            <a:r>
              <a:rPr lang="hu-HU" dirty="0" smtClean="0"/>
              <a:t>Hogyan tovább?</a:t>
            </a:r>
            <a:endParaRPr lang="hu-HU" dirty="0"/>
          </a:p>
        </p:txBody>
      </p:sp>
      <p:sp>
        <p:nvSpPr>
          <p:cNvPr id="3" name="Tartalom helye 2"/>
          <p:cNvSpPr>
            <a:spLocks noGrp="1"/>
          </p:cNvSpPr>
          <p:nvPr>
            <p:ph idx="1"/>
          </p:nvPr>
        </p:nvSpPr>
        <p:spPr/>
        <p:txBody>
          <a:bodyPr>
            <a:normAutofit lnSpcReduction="10000"/>
          </a:bodyPr>
          <a:lstStyle/>
          <a:p>
            <a:r>
              <a:rPr lang="hu-HU" dirty="0" smtClean="0"/>
              <a:t>Gyógyítsuk?</a:t>
            </a:r>
          </a:p>
          <a:p>
            <a:r>
              <a:rPr lang="hu-HU" dirty="0" smtClean="0"/>
              <a:t>Tájékoztassuk?</a:t>
            </a:r>
          </a:p>
          <a:p>
            <a:r>
              <a:rPr lang="hu-HU" dirty="0" smtClean="0"/>
              <a:t>Informáljuk?</a:t>
            </a:r>
          </a:p>
          <a:p>
            <a:r>
              <a:rPr lang="hu-HU" dirty="0" smtClean="0"/>
              <a:t>Gyógyszereljük?</a:t>
            </a:r>
          </a:p>
          <a:p>
            <a:r>
              <a:rPr lang="hu-HU" dirty="0" smtClean="0"/>
              <a:t>Átneveljük?</a:t>
            </a:r>
          </a:p>
          <a:p>
            <a:r>
              <a:rPr lang="hu-HU" dirty="0" smtClean="0"/>
              <a:t>Hagyjuk magára?</a:t>
            </a:r>
          </a:p>
          <a:p>
            <a:r>
              <a:rPr lang="hu-HU" dirty="0" smtClean="0"/>
              <a:t>Mentsük meg?</a:t>
            </a:r>
          </a:p>
          <a:p>
            <a:r>
              <a:rPr lang="hu-HU" dirty="0" smtClean="0"/>
              <a:t>Ne foglalkozzunk vele?</a:t>
            </a:r>
            <a:endParaRPr lang="hu-HU" dirty="0"/>
          </a:p>
        </p:txBody>
      </p:sp>
    </p:spTree>
    <p:extLst>
      <p:ext uri="{BB962C8B-B14F-4D97-AF65-F5344CB8AC3E}">
        <p14:creationId xmlns:p14="http://schemas.microsoft.com/office/powerpoint/2010/main" val="138784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1027664"/>
            <a:ext cx="7344934" cy="673144"/>
          </a:xfrm>
        </p:spPr>
        <p:txBody>
          <a:bodyPr>
            <a:normAutofit fontScale="90000"/>
          </a:bodyPr>
          <a:lstStyle/>
          <a:p>
            <a:r>
              <a:rPr lang="hu-HU" b="1" dirty="0" smtClean="0"/>
              <a:t>Információ vagy gyógykezelés?</a:t>
            </a:r>
            <a:endParaRPr lang="hu-HU" b="1"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2132856"/>
            <a:ext cx="640871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60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08720"/>
            <a:ext cx="8257287"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466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908720"/>
            <a:ext cx="7024744" cy="1008112"/>
          </a:xfrm>
        </p:spPr>
        <p:txBody>
          <a:bodyPr>
            <a:noAutofit/>
          </a:bodyPr>
          <a:lstStyle/>
          <a:p>
            <a:pPr algn="ctr"/>
            <a:r>
              <a:rPr lang="hu-HU" sz="2800" b="1" dirty="0" err="1" smtClean="0"/>
              <a:t>Something</a:t>
            </a:r>
            <a:r>
              <a:rPr lang="hu-HU" sz="2800" b="1" dirty="0" smtClean="0"/>
              <a:t> </a:t>
            </a:r>
            <a:r>
              <a:rPr lang="hu-HU" sz="2800" b="1" dirty="0" err="1" smtClean="0"/>
              <a:t>Else</a:t>
            </a:r>
            <a:r>
              <a:rPr lang="hu-HU" sz="2800" b="1" dirty="0" smtClean="0"/>
              <a:t/>
            </a:r>
            <a:br>
              <a:rPr lang="hu-HU" sz="2800" b="1" dirty="0" smtClean="0"/>
            </a:br>
            <a:r>
              <a:rPr lang="hu-HU" sz="2800" b="1" dirty="0" smtClean="0"/>
              <a:t>A Semmelweis Egyetem Hallgatóinak LMBTQ csoportja</a:t>
            </a:r>
            <a:endParaRPr lang="hu-HU" sz="28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9" y="1988840"/>
            <a:ext cx="712879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72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692696"/>
            <a:ext cx="7024744" cy="1872208"/>
          </a:xfrm>
        </p:spPr>
        <p:txBody>
          <a:bodyPr>
            <a:noAutofit/>
          </a:bodyPr>
          <a:lstStyle/>
          <a:p>
            <a:pPr algn="ctr"/>
            <a:r>
              <a:rPr lang="en-US" sz="2400" b="1" dirty="0" smtClean="0"/>
              <a:t>Ban Ki-moon launches </a:t>
            </a:r>
            <a:r>
              <a:rPr lang="hu-HU" sz="2400" b="1" dirty="0" smtClean="0"/>
              <a:t/>
            </a:r>
            <a:br>
              <a:rPr lang="hu-HU" sz="2400" b="1" dirty="0" smtClean="0"/>
            </a:br>
            <a:r>
              <a:rPr lang="en-US" sz="2400" b="1" dirty="0" smtClean="0"/>
              <a:t>the UN's 70th birthday celebrations in India </a:t>
            </a:r>
            <a:r>
              <a:rPr lang="hu-HU" sz="2400" b="1" dirty="0" smtClean="0"/>
              <a:t/>
            </a:r>
            <a:br>
              <a:rPr lang="hu-HU" sz="2400" b="1" dirty="0" smtClean="0"/>
            </a:br>
            <a:r>
              <a:rPr lang="en-US" sz="2400" b="1" dirty="0" smtClean="0"/>
              <a:t>with a plea for LGBT equality</a:t>
            </a:r>
            <a:r>
              <a:rPr lang="hu-HU" sz="2400" b="1" dirty="0" smtClean="0"/>
              <a:t/>
            </a:r>
            <a:br>
              <a:rPr lang="hu-HU" sz="2400" b="1" dirty="0" smtClean="0"/>
            </a:br>
            <a:r>
              <a:rPr lang="hu-HU" sz="2400" b="1" dirty="0" smtClean="0"/>
              <a:t>Az ENSZ főtitkár védőbeszéde </a:t>
            </a:r>
            <a:br>
              <a:rPr lang="hu-HU" sz="2400" b="1" dirty="0" smtClean="0"/>
            </a:br>
            <a:r>
              <a:rPr lang="hu-HU" sz="2400" b="1" dirty="0" smtClean="0"/>
              <a:t>az LMBT emberek egyenlőségért</a:t>
            </a:r>
            <a:endParaRPr lang="hu-HU" sz="2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99792" y="2708920"/>
            <a:ext cx="3508375"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249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764704"/>
            <a:ext cx="7024744" cy="1440160"/>
          </a:xfrm>
        </p:spPr>
        <p:txBody>
          <a:bodyPr>
            <a:noAutofit/>
          </a:bodyPr>
          <a:lstStyle/>
          <a:p>
            <a:pPr algn="ctr"/>
            <a:r>
              <a:rPr lang="hu-HU" sz="2400" b="1" dirty="0" err="1"/>
              <a:t>Something</a:t>
            </a:r>
            <a:r>
              <a:rPr lang="hu-HU" sz="2400" b="1" dirty="0"/>
              <a:t> </a:t>
            </a:r>
            <a:r>
              <a:rPr lang="hu-HU" sz="2400" b="1" dirty="0" err="1"/>
              <a:t>Else</a:t>
            </a:r>
            <a:r>
              <a:rPr lang="hu-HU" sz="2400" b="1" dirty="0"/>
              <a:t>. </a:t>
            </a:r>
            <a:br>
              <a:rPr lang="hu-HU" sz="2400" b="1" dirty="0"/>
            </a:br>
            <a:r>
              <a:rPr lang="hu-HU" sz="2400" b="1" dirty="0"/>
              <a:t>A Semmelweis Egyetem hallgatóinak LMBTQ csoportja </a:t>
            </a:r>
            <a:r>
              <a:rPr lang="hu-HU" sz="2400" dirty="0"/>
              <a:t/>
            </a:r>
            <a:br>
              <a:rPr lang="hu-HU" sz="2400" dirty="0"/>
            </a:br>
            <a:r>
              <a:rPr lang="hu-HU" sz="2400" b="1" dirty="0" smtClean="0">
                <a:hlinkClick r:id="rId3"/>
              </a:rPr>
              <a:t>http</a:t>
            </a:r>
            <a:r>
              <a:rPr lang="hu-HU" sz="2400" b="1" dirty="0">
                <a:hlinkClick r:id="rId3"/>
              </a:rPr>
              <a:t>://</a:t>
            </a:r>
            <a:r>
              <a:rPr lang="hu-HU" sz="2400" b="1" dirty="0" smtClean="0">
                <a:hlinkClick r:id="rId3"/>
              </a:rPr>
              <a:t>selmbtq.hu/index.html</a:t>
            </a:r>
            <a:r>
              <a:rPr lang="hu-HU" sz="2400" b="1" dirty="0" smtClean="0"/>
              <a:t> </a:t>
            </a:r>
            <a:endParaRPr lang="hu-HU" sz="2400" b="1" dirty="0"/>
          </a:p>
        </p:txBody>
      </p:sp>
      <p:sp>
        <p:nvSpPr>
          <p:cNvPr id="3" name="Tartalom helye 2"/>
          <p:cNvSpPr>
            <a:spLocks noGrp="1"/>
          </p:cNvSpPr>
          <p:nvPr>
            <p:ph idx="1"/>
          </p:nvPr>
        </p:nvSpPr>
        <p:spPr>
          <a:xfrm>
            <a:off x="611560" y="2204864"/>
            <a:ext cx="7848872" cy="4392488"/>
          </a:xfrm>
        </p:spPr>
        <p:txBody>
          <a:bodyPr>
            <a:noAutofit/>
          </a:bodyPr>
          <a:lstStyle/>
          <a:p>
            <a:r>
              <a:rPr lang="hu-HU" sz="1800" dirty="0"/>
              <a:t>Üdvözlünk a Semmelweis Egyetem LMBTQ körének honlapján!</a:t>
            </a:r>
          </a:p>
          <a:p>
            <a:r>
              <a:rPr lang="hu-HU" sz="1800" dirty="0"/>
              <a:t>A csoport 2013 áprilisában alakult az orvosegyetem jelenlegi és volt hallgatóiból azzal a szándékkal, hogy összefogja az intézmény LMBTQ fiataljait, kulturális és szabadidős programokkal lehetőséget biztosítson a kapcsolatépítésre. A gyógyítás résztvevőiként feladatunk az is, hogy ismeretterjesztéssel, személyes példáinkkal megmutassuk, a homoszexualitás nem betegség, hanem egy természetes állapot. Valami más. Valami más, amivel csak úgy élhetünk egészséges életet, ha sikerül magunkat </a:t>
            </a:r>
            <a:r>
              <a:rPr lang="hu-HU" sz="1800" dirty="0" err="1"/>
              <a:t>elfogadnuk</a:t>
            </a:r>
            <a:r>
              <a:rPr lang="hu-HU" sz="1800" dirty="0"/>
              <a:t>, elfogadtatnunk, s mi is ezzel a türelemmel és megértéssel fordulunk hasonló embertársaink felé</a:t>
            </a:r>
            <a:r>
              <a:rPr lang="hu-HU" sz="1800" dirty="0" smtClean="0"/>
              <a:t>.</a:t>
            </a:r>
          </a:p>
          <a:p>
            <a:r>
              <a:rPr lang="hu-HU" sz="1800" dirty="0" smtClean="0"/>
              <a:t>Csoportunk </a:t>
            </a:r>
            <a:r>
              <a:rPr lang="hu-HU" sz="1800" dirty="0"/>
              <a:t>nem hivatalos egyetemi szervezet. Elsősorban a Semmelweis Egyetem jelenlegi és volt LMBTQ hallgatóit hívogatjuk közösségünkbe. Ha többet szeretnél tudni rólunk vagy szívesen tartoznál közénk, írj nekünk</a:t>
            </a:r>
            <a:r>
              <a:rPr lang="hu-HU" sz="1800" dirty="0" smtClean="0"/>
              <a:t>!</a:t>
            </a:r>
            <a:endParaRPr lang="hu-HU" sz="1800" dirty="0"/>
          </a:p>
        </p:txBody>
      </p:sp>
    </p:spTree>
    <p:extLst>
      <p:ext uri="{BB962C8B-B14F-4D97-AF65-F5344CB8AC3E}">
        <p14:creationId xmlns:p14="http://schemas.microsoft.com/office/powerpoint/2010/main" val="409455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1027664"/>
            <a:ext cx="7024744" cy="673144"/>
          </a:xfrm>
        </p:spPr>
        <p:txBody>
          <a:bodyPr>
            <a:normAutofit fontScale="90000"/>
          </a:bodyPr>
          <a:lstStyle/>
          <a:p>
            <a:pPr algn="ctr"/>
            <a:r>
              <a:rPr lang="hu-HU" b="1" dirty="0" smtClean="0"/>
              <a:t>Diáktanácsadó</a:t>
            </a:r>
            <a:endParaRPr lang="hu-HU" b="1" dirty="0"/>
          </a:p>
        </p:txBody>
      </p:sp>
      <p:sp>
        <p:nvSpPr>
          <p:cNvPr id="3" name="Tartalom helye 2"/>
          <p:cNvSpPr>
            <a:spLocks noGrp="1"/>
          </p:cNvSpPr>
          <p:nvPr>
            <p:ph idx="1"/>
          </p:nvPr>
        </p:nvSpPr>
        <p:spPr>
          <a:xfrm>
            <a:off x="1043492" y="1844824"/>
            <a:ext cx="6777317" cy="4320480"/>
          </a:xfrm>
        </p:spPr>
        <p:txBody>
          <a:bodyPr>
            <a:noAutofit/>
          </a:bodyPr>
          <a:lstStyle/>
          <a:p>
            <a:pPr lvl="0"/>
            <a:r>
              <a:rPr lang="hu-HU" sz="1600" b="1" dirty="0"/>
              <a:t>Háttér Társaság </a:t>
            </a:r>
            <a:r>
              <a:rPr lang="hu-HU" sz="1600" b="1" u="sng" dirty="0" err="1">
                <a:hlinkClick r:id="rId3"/>
              </a:rPr>
              <a:t>www.hatter.hu</a:t>
            </a:r>
            <a:endParaRPr lang="hu-HU" sz="1600" b="1" dirty="0"/>
          </a:p>
          <a:p>
            <a:pPr lvl="0"/>
            <a:r>
              <a:rPr lang="hu-HU" sz="1600" b="1" dirty="0"/>
              <a:t>Háttér Társaság Archívum és Könyvtár </a:t>
            </a:r>
            <a:r>
              <a:rPr lang="hu-HU" sz="1600" b="1" u="sng" dirty="0">
                <a:hlinkClick r:id="rId4"/>
              </a:rPr>
              <a:t>http://www.hatter.hu/szolgaltatas/archivum-es-konyvtar</a:t>
            </a:r>
            <a:r>
              <a:rPr lang="hu-HU" sz="1600" b="1" dirty="0"/>
              <a:t> </a:t>
            </a:r>
          </a:p>
          <a:p>
            <a:pPr lvl="0"/>
            <a:r>
              <a:rPr lang="hu-HU" sz="1600" b="1" dirty="0" err="1"/>
              <a:t>Labrisz</a:t>
            </a:r>
            <a:r>
              <a:rPr lang="hu-HU" sz="1600" b="1" dirty="0"/>
              <a:t> Leszbikus Egyesület </a:t>
            </a:r>
            <a:r>
              <a:rPr lang="hu-HU" sz="1600" b="1" u="sng" dirty="0">
                <a:hlinkClick r:id="rId5"/>
              </a:rPr>
              <a:t>http://www.labrisz.hu/</a:t>
            </a:r>
            <a:r>
              <a:rPr lang="hu-HU" sz="1600" b="1" dirty="0"/>
              <a:t> </a:t>
            </a:r>
          </a:p>
          <a:p>
            <a:pPr lvl="0"/>
            <a:r>
              <a:rPr lang="hu-HU" sz="1600" b="1" dirty="0" err="1"/>
              <a:t>Szimpozion</a:t>
            </a:r>
            <a:r>
              <a:rPr lang="hu-HU" sz="1600" b="1" dirty="0"/>
              <a:t> Egyesület </a:t>
            </a:r>
            <a:r>
              <a:rPr lang="hu-HU" sz="1600" b="1" u="sng" dirty="0">
                <a:hlinkClick r:id="rId6"/>
              </a:rPr>
              <a:t>https://www.facebook.com/szimpozion/</a:t>
            </a:r>
            <a:r>
              <a:rPr lang="hu-HU" sz="1600" b="1" dirty="0"/>
              <a:t> </a:t>
            </a:r>
          </a:p>
          <a:p>
            <a:pPr lvl="0"/>
            <a:r>
              <a:rPr lang="hu-HU" sz="1600" b="1" dirty="0"/>
              <a:t>Meleg vagyok. Nyíltan a melegségről </a:t>
            </a:r>
            <a:r>
              <a:rPr lang="hu-HU" sz="1600" b="1" u="sng" dirty="0">
                <a:hlinkClick r:id="rId7"/>
              </a:rPr>
              <a:t>http://www.melegvagyok.hu/</a:t>
            </a:r>
            <a:r>
              <a:rPr lang="hu-HU" sz="1600" b="1" dirty="0"/>
              <a:t> </a:t>
            </a:r>
          </a:p>
          <a:p>
            <a:pPr lvl="0"/>
            <a:r>
              <a:rPr lang="hu-HU" sz="1600" b="1" dirty="0"/>
              <a:t>GBME Budapesti Meleg Egyetemista Kör </a:t>
            </a:r>
            <a:r>
              <a:rPr lang="hu-HU" sz="1600" b="1" u="sng" dirty="0">
                <a:hlinkClick r:id="rId8"/>
              </a:rPr>
              <a:t>http://gbme.hu/</a:t>
            </a:r>
            <a:endParaRPr lang="hu-HU" sz="1600" b="1" dirty="0"/>
          </a:p>
          <a:p>
            <a:pPr lvl="0"/>
            <a:r>
              <a:rPr lang="hu-HU" sz="1600" b="1" dirty="0"/>
              <a:t>Atlasz Sportegyesület </a:t>
            </a:r>
            <a:r>
              <a:rPr lang="hu-HU" sz="1600" b="1" u="sng" dirty="0">
                <a:hlinkClick r:id="rId9"/>
              </a:rPr>
              <a:t>http://www.atlaszsport.hu/</a:t>
            </a:r>
            <a:r>
              <a:rPr lang="hu-HU" sz="1600" b="1" dirty="0"/>
              <a:t> </a:t>
            </a:r>
          </a:p>
          <a:p>
            <a:pPr lvl="0"/>
            <a:r>
              <a:rPr lang="hu-HU" sz="1600" b="1" dirty="0" err="1"/>
              <a:t>Transzvanilla</a:t>
            </a:r>
            <a:r>
              <a:rPr lang="hu-HU" sz="1600" b="1" dirty="0"/>
              <a:t> </a:t>
            </a:r>
            <a:r>
              <a:rPr lang="hu-HU" sz="1600" b="1" dirty="0" err="1"/>
              <a:t>Transznemű</a:t>
            </a:r>
            <a:r>
              <a:rPr lang="hu-HU" sz="1600" b="1" dirty="0"/>
              <a:t> Egyesület </a:t>
            </a:r>
            <a:r>
              <a:rPr lang="hu-HU" sz="1600" b="1" u="sng" dirty="0">
                <a:hlinkClick r:id="rId10"/>
              </a:rPr>
              <a:t>http://transvanilla.hu/</a:t>
            </a:r>
            <a:endParaRPr lang="hu-HU" sz="1600" b="1" dirty="0"/>
          </a:p>
          <a:p>
            <a:pPr lvl="0"/>
            <a:r>
              <a:rPr lang="hu-HU" sz="1600" b="1" dirty="0"/>
              <a:t>Mozaik Közösség </a:t>
            </a:r>
            <a:r>
              <a:rPr lang="hu-HU" sz="1600" b="1" u="sng" dirty="0">
                <a:hlinkClick r:id="rId11"/>
              </a:rPr>
              <a:t>http://www.mozaikkozosseg.org/</a:t>
            </a:r>
            <a:r>
              <a:rPr lang="hu-HU" sz="1600" b="1" dirty="0"/>
              <a:t> ökomenikus keresztény közösség</a:t>
            </a:r>
          </a:p>
          <a:p>
            <a:r>
              <a:rPr lang="hu-HU" sz="1600" b="1" dirty="0"/>
              <a:t>LMBTQ Tanácsadó Központ </a:t>
            </a:r>
            <a:r>
              <a:rPr lang="hu-HU" sz="1600" b="1" u="sng" dirty="0">
                <a:hlinkClick r:id="rId12"/>
              </a:rPr>
              <a:t>http://lmbtkozpont.wixsite.com/lmbtkozpont</a:t>
            </a:r>
            <a:endParaRPr lang="hu-HU" sz="1600" b="1" dirty="0"/>
          </a:p>
        </p:txBody>
      </p:sp>
    </p:spTree>
    <p:extLst>
      <p:ext uri="{BB962C8B-B14F-4D97-AF65-F5344CB8AC3E}">
        <p14:creationId xmlns:p14="http://schemas.microsoft.com/office/powerpoint/2010/main" val="105382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692696"/>
            <a:ext cx="7992888" cy="864096"/>
          </a:xfrm>
        </p:spPr>
        <p:txBody>
          <a:bodyPr>
            <a:noAutofit/>
          </a:bodyPr>
          <a:lstStyle/>
          <a:p>
            <a:pPr algn="ctr"/>
            <a:r>
              <a:rPr lang="hu-HU" sz="2800" dirty="0" err="1" smtClean="0"/>
              <a:t>Ban</a:t>
            </a:r>
            <a:r>
              <a:rPr lang="hu-HU" sz="2800" dirty="0" smtClean="0"/>
              <a:t> Ki-Moon </a:t>
            </a:r>
            <a:r>
              <a:rPr lang="hu-HU" sz="2800" dirty="0" err="1" smtClean="0"/>
              <a:t>ENSz</a:t>
            </a:r>
            <a:r>
              <a:rPr lang="hu-HU" sz="2800" dirty="0" smtClean="0"/>
              <a:t> főtitkár kiállása a melegekért az ENSZ </a:t>
            </a:r>
            <a:r>
              <a:rPr lang="hu-HU" sz="2800" dirty="0" err="1" smtClean="0"/>
              <a:t>blogján</a:t>
            </a:r>
            <a:endParaRPr lang="hu-HU" sz="2800"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3528" y="1700808"/>
            <a:ext cx="8590637"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432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548680"/>
            <a:ext cx="8712968" cy="432048"/>
          </a:xfrm>
        </p:spPr>
        <p:txBody>
          <a:bodyPr>
            <a:noAutofit/>
          </a:bodyPr>
          <a:lstStyle/>
          <a:p>
            <a:pPr algn="ctr"/>
            <a:r>
              <a:rPr lang="hu-HU" sz="1400" b="1" dirty="0" smtClean="0"/>
              <a:t>European </a:t>
            </a:r>
            <a:r>
              <a:rPr lang="hu-HU" sz="1400" b="1" dirty="0" err="1" smtClean="0"/>
              <a:t>Portal</a:t>
            </a:r>
            <a:r>
              <a:rPr lang="hu-HU" sz="1400" b="1" dirty="0" smtClean="0"/>
              <a:t> </a:t>
            </a:r>
            <a:r>
              <a:rPr lang="hu-HU" sz="1400" b="1" dirty="0" err="1" smtClean="0"/>
              <a:t>for</a:t>
            </a:r>
            <a:r>
              <a:rPr lang="hu-HU" sz="1400" b="1" dirty="0" smtClean="0"/>
              <a:t> Action </a:t>
            </a:r>
            <a:r>
              <a:rPr lang="hu-HU" sz="1400" b="1" dirty="0" err="1" smtClean="0"/>
              <a:t>on</a:t>
            </a:r>
            <a:r>
              <a:rPr lang="hu-HU" sz="1400" b="1" dirty="0" smtClean="0"/>
              <a:t> Health </a:t>
            </a:r>
            <a:r>
              <a:rPr lang="hu-HU" sz="1400" b="1" dirty="0" err="1" smtClean="0"/>
              <a:t>Inequalities</a:t>
            </a:r>
            <a:r>
              <a:rPr lang="hu-HU" sz="1400" b="1" dirty="0" smtClean="0"/>
              <a:t> – Egyenlőtlenségek az egészségügyi </a:t>
            </a:r>
            <a:r>
              <a:rPr lang="hu-HU" sz="1400" b="1" dirty="0" err="1" smtClean="0"/>
              <a:t>elllátásban</a:t>
            </a:r>
            <a:endParaRPr lang="hu-HU" sz="1400" b="1"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7776863"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56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692696"/>
            <a:ext cx="7024744" cy="1477968"/>
          </a:xfrm>
        </p:spPr>
        <p:txBody>
          <a:bodyPr>
            <a:noAutofit/>
          </a:bodyPr>
          <a:lstStyle/>
          <a:p>
            <a:pPr algn="ctr"/>
            <a:r>
              <a:rPr lang="hu-HU" sz="2400" dirty="0" err="1" smtClean="0"/>
              <a:t>Fenway</a:t>
            </a:r>
            <a:r>
              <a:rPr lang="hu-HU" sz="2400" dirty="0" smtClean="0"/>
              <a:t> Health, Boston, </a:t>
            </a:r>
            <a:r>
              <a:rPr lang="hu-HU" sz="2400" dirty="0" err="1" smtClean="0"/>
              <a:t>Webinar</a:t>
            </a:r>
            <a:r>
              <a:rPr lang="hu-HU" sz="2400" dirty="0"/>
              <a:t> Series</a:t>
            </a:r>
            <a:br>
              <a:rPr lang="hu-HU" sz="2400" dirty="0"/>
            </a:br>
            <a:r>
              <a:rPr lang="hu-HU" sz="2400" dirty="0">
                <a:hlinkClick r:id="rId3"/>
              </a:rPr>
              <a:t>https://www.lgbthealtheducation.org/lgbt-education/webinars</a:t>
            </a:r>
            <a:r>
              <a:rPr lang="hu-HU" sz="2400" dirty="0" smtClean="0">
                <a:hlinkClick r:id="rId3"/>
              </a:rPr>
              <a:t>/</a:t>
            </a:r>
            <a:r>
              <a:rPr lang="hu-HU" sz="2400" dirty="0" smtClean="0"/>
              <a:t> </a:t>
            </a:r>
            <a:br>
              <a:rPr lang="hu-HU" sz="2400" dirty="0" smtClean="0"/>
            </a:br>
            <a:r>
              <a:rPr lang="hu-HU" sz="2400" dirty="0" smtClean="0"/>
              <a:t>110 ingyenes, regisztrációval elérhető </a:t>
            </a:r>
            <a:r>
              <a:rPr lang="hu-HU" sz="2400" dirty="0" err="1" smtClean="0"/>
              <a:t>webinar</a:t>
            </a:r>
            <a:endParaRPr lang="hu-HU" sz="2400" dirty="0"/>
          </a:p>
        </p:txBody>
      </p:sp>
      <p:pic>
        <p:nvPicPr>
          <p:cNvPr id="102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312951" y="2324100"/>
            <a:ext cx="6237111"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79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764704"/>
            <a:ext cx="7024744" cy="864096"/>
          </a:xfrm>
        </p:spPr>
        <p:txBody>
          <a:bodyPr>
            <a:noAutofit/>
          </a:bodyPr>
          <a:lstStyle/>
          <a:p>
            <a:pPr algn="ctr"/>
            <a:r>
              <a:rPr lang="hu-HU" sz="3200" b="1" dirty="0" err="1" smtClean="0"/>
              <a:t>Fenway</a:t>
            </a:r>
            <a:r>
              <a:rPr lang="hu-HU" sz="3200" b="1" dirty="0" smtClean="0"/>
              <a:t> </a:t>
            </a:r>
            <a:r>
              <a:rPr lang="hu-HU" sz="3200" b="1" dirty="0" err="1" smtClean="0"/>
              <a:t>Webinars</a:t>
            </a:r>
            <a:r>
              <a:rPr lang="hu-HU" sz="3200" b="1" dirty="0" smtClean="0"/>
              <a:t>: </a:t>
            </a:r>
            <a:br>
              <a:rPr lang="hu-HU" sz="3200" b="1" dirty="0" smtClean="0"/>
            </a:br>
            <a:r>
              <a:rPr lang="hu-HU" sz="3200" b="1" dirty="0" err="1" smtClean="0"/>
              <a:t>Behavioral</a:t>
            </a:r>
            <a:r>
              <a:rPr lang="hu-HU" sz="3200" b="1" dirty="0" smtClean="0"/>
              <a:t> </a:t>
            </a:r>
            <a:r>
              <a:rPr lang="hu-HU" sz="3200" b="1" dirty="0" err="1" smtClean="0"/>
              <a:t>health</a:t>
            </a:r>
            <a:endParaRPr lang="hu-HU" sz="3200" b="1" dirty="0"/>
          </a:p>
        </p:txBody>
      </p:sp>
      <p:sp>
        <p:nvSpPr>
          <p:cNvPr id="3" name="Tartalom helye 2"/>
          <p:cNvSpPr>
            <a:spLocks noGrp="1"/>
          </p:cNvSpPr>
          <p:nvPr>
            <p:ph idx="1"/>
          </p:nvPr>
        </p:nvSpPr>
        <p:spPr>
          <a:xfrm>
            <a:off x="1043492" y="1700808"/>
            <a:ext cx="6777317" cy="4536504"/>
          </a:xfrm>
        </p:spPr>
        <p:txBody>
          <a:bodyPr>
            <a:noAutofit/>
          </a:bodyPr>
          <a:lstStyle/>
          <a:p>
            <a:r>
              <a:rPr lang="en-US" sz="1800" b="1" dirty="0"/>
              <a:t>Importance of Behavioral Health Integration for LGBT Patients</a:t>
            </a:r>
          </a:p>
          <a:p>
            <a:r>
              <a:rPr lang="en-US" sz="1800" b="1" dirty="0"/>
              <a:t>Providing Care for Addictions in the LGBT Community</a:t>
            </a:r>
          </a:p>
          <a:p>
            <a:r>
              <a:rPr lang="en-US" sz="1800" b="1" dirty="0"/>
              <a:t>Structural Stigma and the Health of Lesbian, Gay, and Bisexual Populations</a:t>
            </a:r>
          </a:p>
          <a:p>
            <a:r>
              <a:rPr lang="en-US" sz="1800" b="1" dirty="0"/>
              <a:t>Behavioral Health Care for Lesbian, Gay, and Bisexual People</a:t>
            </a:r>
          </a:p>
          <a:p>
            <a:r>
              <a:rPr lang="en-US" sz="1800" b="1" dirty="0"/>
              <a:t>Mental Health Care and Assessment of Transgender Adults</a:t>
            </a:r>
          </a:p>
          <a:p>
            <a:r>
              <a:rPr lang="en-US" sz="1800" b="1" dirty="0"/>
              <a:t>Implementing Routine Intimate Partner Violence Screening in a Primary Care Setting</a:t>
            </a:r>
          </a:p>
          <a:p>
            <a:r>
              <a:rPr lang="en-US" sz="1800" b="1" dirty="0"/>
              <a:t>Same-Sex Domestic Violence: Considerations, Suggestions, and Resources</a:t>
            </a:r>
          </a:p>
          <a:p>
            <a:r>
              <a:rPr lang="en-US" sz="1800" b="1" dirty="0"/>
              <a:t>Sexual Orientation, Gender Identity, and Mental Health in Children and </a:t>
            </a:r>
            <a:r>
              <a:rPr lang="en-US" sz="1800" b="1" dirty="0" smtClean="0"/>
              <a:t>Adolescents</a:t>
            </a:r>
            <a:endParaRPr lang="en-US" sz="1800" b="1" dirty="0"/>
          </a:p>
        </p:txBody>
      </p:sp>
    </p:spTree>
    <p:extLst>
      <p:ext uri="{BB962C8B-B14F-4D97-AF65-F5344CB8AC3E}">
        <p14:creationId xmlns:p14="http://schemas.microsoft.com/office/powerpoint/2010/main" val="288084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490" y="764704"/>
            <a:ext cx="7024744" cy="1152128"/>
          </a:xfrm>
        </p:spPr>
        <p:txBody>
          <a:bodyPr>
            <a:normAutofit fontScale="90000"/>
          </a:bodyPr>
          <a:lstStyle/>
          <a:p>
            <a:pPr algn="ctr"/>
            <a:r>
              <a:rPr lang="hu-HU" b="1" dirty="0"/>
              <a:t>Magyar Orvosi Bibliográfia</a:t>
            </a:r>
            <a:br>
              <a:rPr lang="hu-HU" b="1" dirty="0"/>
            </a:br>
            <a:r>
              <a:rPr lang="hu-HU" b="1" dirty="0"/>
              <a:t>1985-2017</a:t>
            </a:r>
          </a:p>
        </p:txBody>
      </p:sp>
      <p:graphicFrame>
        <p:nvGraphicFramePr>
          <p:cNvPr id="5" name="Tartalom helye 4"/>
          <p:cNvGraphicFramePr>
            <a:graphicFrameLocks noGrp="1"/>
          </p:cNvGraphicFramePr>
          <p:nvPr>
            <p:ph idx="1"/>
            <p:extLst>
              <p:ext uri="{D42A27DB-BD31-4B8C-83A1-F6EECF244321}">
                <p14:modId xmlns:p14="http://schemas.microsoft.com/office/powerpoint/2010/main" val="2964393156"/>
              </p:ext>
            </p:extLst>
          </p:nvPr>
        </p:nvGraphicFramePr>
        <p:xfrm>
          <a:off x="683568" y="1844824"/>
          <a:ext cx="2304256" cy="4320472"/>
        </p:xfrm>
        <a:graphic>
          <a:graphicData uri="http://schemas.openxmlformats.org/drawingml/2006/table">
            <a:tbl>
              <a:tblPr firstRow="1" bandRow="1">
                <a:tableStyleId>{5C22544A-7EE6-4342-B048-85BDC9FD1C3A}</a:tableStyleId>
              </a:tblPr>
              <a:tblGrid>
                <a:gridCol w="1492966">
                  <a:extLst>
                    <a:ext uri="{9D8B030D-6E8A-4147-A177-3AD203B41FA5}">
                      <a16:colId xmlns:a16="http://schemas.microsoft.com/office/drawing/2014/main" val="20000"/>
                    </a:ext>
                  </a:extLst>
                </a:gridCol>
                <a:gridCol w="811290">
                  <a:extLst>
                    <a:ext uri="{9D8B030D-6E8A-4147-A177-3AD203B41FA5}">
                      <a16:colId xmlns:a16="http://schemas.microsoft.com/office/drawing/2014/main" val="20001"/>
                    </a:ext>
                  </a:extLst>
                </a:gridCol>
              </a:tblGrid>
              <a:tr h="332344">
                <a:tc>
                  <a:txBody>
                    <a:bodyPr/>
                    <a:lstStyle/>
                    <a:p>
                      <a:pPr algn="l" fontAlgn="b"/>
                      <a:r>
                        <a:rPr lang="hu-HU" sz="1600" b="0" i="0" u="none" strike="noStrike" dirty="0">
                          <a:solidFill>
                            <a:srgbClr val="000000"/>
                          </a:solidFill>
                          <a:effectLst/>
                          <a:latin typeface="Calibri"/>
                        </a:rPr>
                        <a:t>agy</a:t>
                      </a:r>
                    </a:p>
                  </a:txBody>
                  <a:tcPr marL="9525" marR="9525" marT="9525" marB="0" anchor="b">
                    <a:solidFill>
                      <a:srgbClr val="EFF5E7"/>
                    </a:solidFill>
                  </a:tcPr>
                </a:tc>
                <a:tc>
                  <a:txBody>
                    <a:bodyPr/>
                    <a:lstStyle/>
                    <a:p>
                      <a:pPr algn="r" fontAlgn="b"/>
                      <a:r>
                        <a:rPr lang="hu-HU" sz="1600" b="0" i="0" u="none" strike="noStrike" dirty="0">
                          <a:solidFill>
                            <a:srgbClr val="000000"/>
                          </a:solidFill>
                          <a:effectLst/>
                          <a:latin typeface="Calibri"/>
                        </a:rPr>
                        <a:t>1611</a:t>
                      </a:r>
                    </a:p>
                  </a:txBody>
                  <a:tcPr marL="9525" marR="9525" marT="9525" marB="0" anchor="b">
                    <a:solidFill>
                      <a:srgbClr val="EFF5E7"/>
                    </a:solidFill>
                  </a:tcPr>
                </a:tc>
                <a:extLst>
                  <a:ext uri="{0D108BD9-81ED-4DB2-BD59-A6C34878D82A}">
                    <a16:rowId xmlns:a16="http://schemas.microsoft.com/office/drawing/2014/main" val="10000"/>
                  </a:ext>
                </a:extLst>
              </a:tr>
              <a:tr h="332344">
                <a:tc>
                  <a:txBody>
                    <a:bodyPr/>
                    <a:lstStyle/>
                    <a:p>
                      <a:pPr algn="l" fontAlgn="b"/>
                      <a:r>
                        <a:rPr lang="hu-HU" sz="1600" b="0" i="0" u="none" strike="noStrike" dirty="0">
                          <a:solidFill>
                            <a:srgbClr val="000000"/>
                          </a:solidFill>
                          <a:effectLst/>
                          <a:latin typeface="Calibri"/>
                        </a:rPr>
                        <a:t>alvás</a:t>
                      </a:r>
                    </a:p>
                  </a:txBody>
                  <a:tcPr marL="9525" marR="9525" marT="9525" marB="0" anchor="b"/>
                </a:tc>
                <a:tc>
                  <a:txBody>
                    <a:bodyPr/>
                    <a:lstStyle/>
                    <a:p>
                      <a:pPr algn="r" fontAlgn="b"/>
                      <a:r>
                        <a:rPr lang="hu-HU" sz="1600" b="0" i="0" u="none" strike="noStrike">
                          <a:solidFill>
                            <a:srgbClr val="000000"/>
                          </a:solidFill>
                          <a:effectLst/>
                          <a:latin typeface="Calibri"/>
                        </a:rPr>
                        <a:t>536</a:t>
                      </a:r>
                    </a:p>
                  </a:txBody>
                  <a:tcPr marL="9525" marR="9525" marT="9525" marB="0" anchor="b"/>
                </a:tc>
                <a:extLst>
                  <a:ext uri="{0D108BD9-81ED-4DB2-BD59-A6C34878D82A}">
                    <a16:rowId xmlns:a16="http://schemas.microsoft.com/office/drawing/2014/main" val="10001"/>
                  </a:ext>
                </a:extLst>
              </a:tr>
              <a:tr h="332344">
                <a:tc>
                  <a:txBody>
                    <a:bodyPr/>
                    <a:lstStyle/>
                    <a:p>
                      <a:pPr algn="l" fontAlgn="b"/>
                      <a:r>
                        <a:rPr lang="hu-HU" sz="1600" b="0" i="0" u="none" strike="noStrike" dirty="0">
                          <a:solidFill>
                            <a:srgbClr val="000000"/>
                          </a:solidFill>
                          <a:effectLst/>
                          <a:latin typeface="Calibri"/>
                        </a:rPr>
                        <a:t>antropológia</a:t>
                      </a:r>
                    </a:p>
                  </a:txBody>
                  <a:tcPr marL="9525" marR="9525" marT="9525" marB="0" anchor="b"/>
                </a:tc>
                <a:tc>
                  <a:txBody>
                    <a:bodyPr/>
                    <a:lstStyle/>
                    <a:p>
                      <a:pPr algn="r" fontAlgn="b"/>
                      <a:r>
                        <a:rPr lang="hu-HU" sz="1600" b="0" i="0" u="none" strike="noStrike" dirty="0">
                          <a:solidFill>
                            <a:srgbClr val="000000"/>
                          </a:solidFill>
                          <a:effectLst/>
                          <a:latin typeface="Calibri"/>
                        </a:rPr>
                        <a:t>110</a:t>
                      </a:r>
                    </a:p>
                  </a:txBody>
                  <a:tcPr marL="9525" marR="9525" marT="9525" marB="0" anchor="b"/>
                </a:tc>
                <a:extLst>
                  <a:ext uri="{0D108BD9-81ED-4DB2-BD59-A6C34878D82A}">
                    <a16:rowId xmlns:a16="http://schemas.microsoft.com/office/drawing/2014/main" val="10002"/>
                  </a:ext>
                </a:extLst>
              </a:tr>
              <a:tr h="332344">
                <a:tc>
                  <a:txBody>
                    <a:bodyPr/>
                    <a:lstStyle/>
                    <a:p>
                      <a:pPr algn="l" fontAlgn="b"/>
                      <a:r>
                        <a:rPr lang="hu-HU" sz="1600" b="0" i="0" u="none" strike="noStrike" dirty="0">
                          <a:solidFill>
                            <a:srgbClr val="000000"/>
                          </a:solidFill>
                          <a:effectLst/>
                          <a:latin typeface="Calibri"/>
                        </a:rPr>
                        <a:t>autizmus</a:t>
                      </a:r>
                    </a:p>
                  </a:txBody>
                  <a:tcPr marL="9525" marR="9525" marT="9525" marB="0" anchor="b"/>
                </a:tc>
                <a:tc>
                  <a:txBody>
                    <a:bodyPr/>
                    <a:lstStyle/>
                    <a:p>
                      <a:pPr algn="r" fontAlgn="b"/>
                      <a:r>
                        <a:rPr lang="hu-HU" sz="1600" b="0" i="0" u="none" strike="noStrike" dirty="0">
                          <a:solidFill>
                            <a:srgbClr val="000000"/>
                          </a:solidFill>
                          <a:effectLst/>
                          <a:latin typeface="Calibri"/>
                        </a:rPr>
                        <a:t>43</a:t>
                      </a:r>
                    </a:p>
                  </a:txBody>
                  <a:tcPr marL="9525" marR="9525" marT="9525" marB="0" anchor="b"/>
                </a:tc>
                <a:extLst>
                  <a:ext uri="{0D108BD9-81ED-4DB2-BD59-A6C34878D82A}">
                    <a16:rowId xmlns:a16="http://schemas.microsoft.com/office/drawing/2014/main" val="10003"/>
                  </a:ext>
                </a:extLst>
              </a:tr>
              <a:tr h="332344">
                <a:tc>
                  <a:txBody>
                    <a:bodyPr/>
                    <a:lstStyle/>
                    <a:p>
                      <a:pPr algn="l" fontAlgn="b"/>
                      <a:r>
                        <a:rPr lang="hu-HU" sz="1600" b="0" i="0" u="none" strike="noStrike" dirty="0">
                          <a:solidFill>
                            <a:srgbClr val="000000"/>
                          </a:solidFill>
                          <a:effectLst/>
                          <a:latin typeface="Calibri"/>
                        </a:rPr>
                        <a:t>etika, bioetika</a:t>
                      </a:r>
                    </a:p>
                  </a:txBody>
                  <a:tcPr marL="9525" marR="9525" marT="9525" marB="0" anchor="b"/>
                </a:tc>
                <a:tc>
                  <a:txBody>
                    <a:bodyPr/>
                    <a:lstStyle/>
                    <a:p>
                      <a:pPr algn="r" fontAlgn="b"/>
                      <a:r>
                        <a:rPr lang="hu-HU" sz="1600" b="0" i="0" u="none" strike="noStrike">
                          <a:solidFill>
                            <a:srgbClr val="000000"/>
                          </a:solidFill>
                          <a:effectLst/>
                          <a:latin typeface="Calibri"/>
                        </a:rPr>
                        <a:t>931</a:t>
                      </a:r>
                    </a:p>
                  </a:txBody>
                  <a:tcPr marL="9525" marR="9525" marT="9525" marB="0" anchor="b"/>
                </a:tc>
                <a:extLst>
                  <a:ext uri="{0D108BD9-81ED-4DB2-BD59-A6C34878D82A}">
                    <a16:rowId xmlns:a16="http://schemas.microsoft.com/office/drawing/2014/main" val="10004"/>
                  </a:ext>
                </a:extLst>
              </a:tr>
              <a:tr h="332344">
                <a:tc>
                  <a:txBody>
                    <a:bodyPr/>
                    <a:lstStyle/>
                    <a:p>
                      <a:pPr algn="l" fontAlgn="b"/>
                      <a:r>
                        <a:rPr lang="hu-HU" sz="1600" b="0" i="0" u="none" strike="noStrike" dirty="0">
                          <a:solidFill>
                            <a:srgbClr val="000000"/>
                          </a:solidFill>
                          <a:effectLst/>
                          <a:latin typeface="Calibri"/>
                        </a:rPr>
                        <a:t>étkezés, evés</a:t>
                      </a:r>
                    </a:p>
                  </a:txBody>
                  <a:tcPr marL="9525" marR="9525" marT="9525" marB="0" anchor="b"/>
                </a:tc>
                <a:tc>
                  <a:txBody>
                    <a:bodyPr/>
                    <a:lstStyle/>
                    <a:p>
                      <a:pPr algn="r" fontAlgn="b"/>
                      <a:r>
                        <a:rPr lang="hu-HU" sz="1600" b="0" i="0" u="none" strike="noStrike" dirty="0">
                          <a:solidFill>
                            <a:srgbClr val="000000"/>
                          </a:solidFill>
                          <a:effectLst/>
                          <a:latin typeface="Calibri"/>
                        </a:rPr>
                        <a:t>678</a:t>
                      </a:r>
                    </a:p>
                  </a:txBody>
                  <a:tcPr marL="9525" marR="9525" marT="9525" marB="0" anchor="b"/>
                </a:tc>
                <a:extLst>
                  <a:ext uri="{0D108BD9-81ED-4DB2-BD59-A6C34878D82A}">
                    <a16:rowId xmlns:a16="http://schemas.microsoft.com/office/drawing/2014/main" val="10005"/>
                  </a:ext>
                </a:extLst>
              </a:tr>
              <a:tr h="332344">
                <a:tc>
                  <a:txBody>
                    <a:bodyPr/>
                    <a:lstStyle/>
                    <a:p>
                      <a:pPr algn="l" fontAlgn="b"/>
                      <a:r>
                        <a:rPr lang="hu-HU" sz="1600" b="0" i="0" u="none" strike="noStrike">
                          <a:solidFill>
                            <a:srgbClr val="000000"/>
                          </a:solidFill>
                          <a:effectLst/>
                          <a:latin typeface="Calibri"/>
                        </a:rPr>
                        <a:t>gyógyszer</a:t>
                      </a:r>
                    </a:p>
                  </a:txBody>
                  <a:tcPr marL="9525" marR="9525" marT="9525" marB="0" anchor="b"/>
                </a:tc>
                <a:tc>
                  <a:txBody>
                    <a:bodyPr/>
                    <a:lstStyle/>
                    <a:p>
                      <a:pPr algn="r" fontAlgn="b"/>
                      <a:r>
                        <a:rPr lang="hu-HU" sz="1600" b="0" i="0" u="none" strike="noStrike" dirty="0">
                          <a:solidFill>
                            <a:srgbClr val="000000"/>
                          </a:solidFill>
                          <a:effectLst/>
                          <a:latin typeface="Calibri"/>
                        </a:rPr>
                        <a:t>1969</a:t>
                      </a:r>
                    </a:p>
                  </a:txBody>
                  <a:tcPr marL="9525" marR="9525" marT="9525" marB="0" anchor="b"/>
                </a:tc>
                <a:extLst>
                  <a:ext uri="{0D108BD9-81ED-4DB2-BD59-A6C34878D82A}">
                    <a16:rowId xmlns:a16="http://schemas.microsoft.com/office/drawing/2014/main" val="10006"/>
                  </a:ext>
                </a:extLst>
              </a:tr>
              <a:tr h="332344">
                <a:tc>
                  <a:txBody>
                    <a:bodyPr/>
                    <a:lstStyle/>
                    <a:p>
                      <a:pPr algn="l" fontAlgn="b"/>
                      <a:r>
                        <a:rPr lang="hu-HU" sz="1600" b="0" i="0" u="none" strike="noStrike">
                          <a:solidFill>
                            <a:srgbClr val="000000"/>
                          </a:solidFill>
                          <a:effectLst/>
                          <a:latin typeface="Calibri"/>
                        </a:rPr>
                        <a:t>homoszexualitás</a:t>
                      </a:r>
                    </a:p>
                  </a:txBody>
                  <a:tcPr marL="9525" marR="9525" marT="9525" marB="0" anchor="b"/>
                </a:tc>
                <a:tc>
                  <a:txBody>
                    <a:bodyPr/>
                    <a:lstStyle/>
                    <a:p>
                      <a:pPr algn="r" fontAlgn="b"/>
                      <a:r>
                        <a:rPr lang="hu-HU" sz="1600" b="0" i="0" u="none" strike="noStrike" dirty="0">
                          <a:solidFill>
                            <a:srgbClr val="000000"/>
                          </a:solidFill>
                          <a:effectLst/>
                          <a:latin typeface="Calibri"/>
                        </a:rPr>
                        <a:t>27</a:t>
                      </a:r>
                    </a:p>
                  </a:txBody>
                  <a:tcPr marL="9525" marR="9525" marT="9525" marB="0" anchor="b"/>
                </a:tc>
                <a:extLst>
                  <a:ext uri="{0D108BD9-81ED-4DB2-BD59-A6C34878D82A}">
                    <a16:rowId xmlns:a16="http://schemas.microsoft.com/office/drawing/2014/main" val="10007"/>
                  </a:ext>
                </a:extLst>
              </a:tr>
              <a:tr h="332344">
                <a:tc>
                  <a:txBody>
                    <a:bodyPr/>
                    <a:lstStyle/>
                    <a:p>
                      <a:pPr algn="l" fontAlgn="b"/>
                      <a:r>
                        <a:rPr lang="hu-HU" sz="1600" b="0" i="0" u="none" strike="noStrike">
                          <a:solidFill>
                            <a:srgbClr val="000000"/>
                          </a:solidFill>
                          <a:effectLst/>
                          <a:latin typeface="Calibri"/>
                        </a:rPr>
                        <a:t>hospice</a:t>
                      </a:r>
                    </a:p>
                  </a:txBody>
                  <a:tcPr marL="9525" marR="9525" marT="9525" marB="0" anchor="b"/>
                </a:tc>
                <a:tc>
                  <a:txBody>
                    <a:bodyPr/>
                    <a:lstStyle/>
                    <a:p>
                      <a:pPr algn="r" fontAlgn="b"/>
                      <a:r>
                        <a:rPr lang="hu-HU" sz="1600" b="0" i="0" u="none" strike="noStrike" dirty="0">
                          <a:solidFill>
                            <a:srgbClr val="000000"/>
                          </a:solidFill>
                          <a:effectLst/>
                          <a:latin typeface="Calibri"/>
                        </a:rPr>
                        <a:t>90</a:t>
                      </a:r>
                    </a:p>
                  </a:txBody>
                  <a:tcPr marL="9525" marR="9525" marT="9525" marB="0" anchor="b"/>
                </a:tc>
                <a:extLst>
                  <a:ext uri="{0D108BD9-81ED-4DB2-BD59-A6C34878D82A}">
                    <a16:rowId xmlns:a16="http://schemas.microsoft.com/office/drawing/2014/main" val="10008"/>
                  </a:ext>
                </a:extLst>
              </a:tr>
              <a:tr h="332344">
                <a:tc>
                  <a:txBody>
                    <a:bodyPr/>
                    <a:lstStyle/>
                    <a:p>
                      <a:pPr algn="l" fontAlgn="b"/>
                      <a:r>
                        <a:rPr lang="hu-HU" sz="1600" b="0" i="0" u="none" strike="noStrike">
                          <a:solidFill>
                            <a:srgbClr val="000000"/>
                          </a:solidFill>
                          <a:effectLst/>
                          <a:latin typeface="Calibri"/>
                        </a:rPr>
                        <a:t>kommunikáció</a:t>
                      </a:r>
                    </a:p>
                  </a:txBody>
                  <a:tcPr marL="9525" marR="9525" marT="9525" marB="0" anchor="b"/>
                </a:tc>
                <a:tc>
                  <a:txBody>
                    <a:bodyPr/>
                    <a:lstStyle/>
                    <a:p>
                      <a:pPr algn="r" fontAlgn="b"/>
                      <a:r>
                        <a:rPr lang="hu-HU" sz="1600" b="0" i="0" u="none" strike="noStrike" dirty="0">
                          <a:solidFill>
                            <a:srgbClr val="000000"/>
                          </a:solidFill>
                          <a:effectLst/>
                          <a:latin typeface="Calibri"/>
                        </a:rPr>
                        <a:t>573</a:t>
                      </a:r>
                    </a:p>
                  </a:txBody>
                  <a:tcPr marL="9525" marR="9525" marT="9525" marB="0" anchor="b"/>
                </a:tc>
                <a:extLst>
                  <a:ext uri="{0D108BD9-81ED-4DB2-BD59-A6C34878D82A}">
                    <a16:rowId xmlns:a16="http://schemas.microsoft.com/office/drawing/2014/main" val="10009"/>
                  </a:ext>
                </a:extLst>
              </a:tr>
              <a:tr h="332344">
                <a:tc>
                  <a:txBody>
                    <a:bodyPr/>
                    <a:lstStyle/>
                    <a:p>
                      <a:pPr algn="l" fontAlgn="b"/>
                      <a:r>
                        <a:rPr lang="hu-HU" sz="1600" b="0" i="0" u="none" strike="noStrike">
                          <a:solidFill>
                            <a:srgbClr val="000000"/>
                          </a:solidFill>
                          <a:effectLst/>
                          <a:latin typeface="Calibri"/>
                        </a:rPr>
                        <a:t>pszichoterápia</a:t>
                      </a:r>
                    </a:p>
                  </a:txBody>
                  <a:tcPr marL="9525" marR="9525" marT="9525" marB="0" anchor="b"/>
                </a:tc>
                <a:tc>
                  <a:txBody>
                    <a:bodyPr/>
                    <a:lstStyle/>
                    <a:p>
                      <a:pPr algn="r" fontAlgn="b"/>
                      <a:r>
                        <a:rPr lang="hu-HU" sz="1600" b="0" i="0" u="none" strike="noStrike" dirty="0">
                          <a:solidFill>
                            <a:srgbClr val="000000"/>
                          </a:solidFill>
                          <a:effectLst/>
                          <a:latin typeface="Calibri"/>
                        </a:rPr>
                        <a:t>653</a:t>
                      </a:r>
                    </a:p>
                  </a:txBody>
                  <a:tcPr marL="9525" marR="9525" marT="9525" marB="0" anchor="b"/>
                </a:tc>
                <a:extLst>
                  <a:ext uri="{0D108BD9-81ED-4DB2-BD59-A6C34878D82A}">
                    <a16:rowId xmlns:a16="http://schemas.microsoft.com/office/drawing/2014/main" val="10010"/>
                  </a:ext>
                </a:extLst>
              </a:tr>
              <a:tr h="332344">
                <a:tc>
                  <a:txBody>
                    <a:bodyPr/>
                    <a:lstStyle/>
                    <a:p>
                      <a:pPr algn="l" fontAlgn="b"/>
                      <a:r>
                        <a:rPr lang="hu-HU" sz="1600" b="0" i="0" u="none" strike="noStrike">
                          <a:solidFill>
                            <a:srgbClr val="000000"/>
                          </a:solidFill>
                          <a:effectLst/>
                          <a:latin typeface="Calibri"/>
                        </a:rPr>
                        <a:t>szexualitás</a:t>
                      </a:r>
                    </a:p>
                  </a:txBody>
                  <a:tcPr marL="9525" marR="9525" marT="9525" marB="0" anchor="b"/>
                </a:tc>
                <a:tc>
                  <a:txBody>
                    <a:bodyPr/>
                    <a:lstStyle/>
                    <a:p>
                      <a:pPr algn="r" fontAlgn="b"/>
                      <a:r>
                        <a:rPr lang="hu-HU" sz="1600" b="0" i="0" u="none" strike="noStrike" dirty="0">
                          <a:solidFill>
                            <a:srgbClr val="000000"/>
                          </a:solidFill>
                          <a:effectLst/>
                          <a:latin typeface="Calibri"/>
                        </a:rPr>
                        <a:t>181</a:t>
                      </a:r>
                    </a:p>
                  </a:txBody>
                  <a:tcPr marL="9525" marR="9525" marT="9525" marB="0" anchor="b"/>
                </a:tc>
                <a:extLst>
                  <a:ext uri="{0D108BD9-81ED-4DB2-BD59-A6C34878D82A}">
                    <a16:rowId xmlns:a16="http://schemas.microsoft.com/office/drawing/2014/main" val="10011"/>
                  </a:ext>
                </a:extLst>
              </a:tr>
              <a:tr h="332344">
                <a:tc>
                  <a:txBody>
                    <a:bodyPr/>
                    <a:lstStyle/>
                    <a:p>
                      <a:pPr algn="l" fontAlgn="b"/>
                      <a:r>
                        <a:rPr lang="hu-HU" sz="1600" b="0" i="0" u="none" strike="noStrike">
                          <a:solidFill>
                            <a:srgbClr val="000000"/>
                          </a:solidFill>
                          <a:effectLst/>
                          <a:latin typeface="Calibri"/>
                        </a:rPr>
                        <a:t>Szociológia</a:t>
                      </a:r>
                    </a:p>
                  </a:txBody>
                  <a:tcPr marL="9525" marR="9525" marT="9525" marB="0" anchor="b"/>
                </a:tc>
                <a:tc>
                  <a:txBody>
                    <a:bodyPr/>
                    <a:lstStyle/>
                    <a:p>
                      <a:pPr algn="r" fontAlgn="b"/>
                      <a:r>
                        <a:rPr lang="hu-HU" sz="1600" b="0" i="0" u="none" strike="noStrike" dirty="0">
                          <a:solidFill>
                            <a:srgbClr val="000000"/>
                          </a:solidFill>
                          <a:effectLst/>
                          <a:latin typeface="Calibri"/>
                        </a:rPr>
                        <a:t>252</a:t>
                      </a:r>
                    </a:p>
                  </a:txBody>
                  <a:tcPr marL="9525" marR="9525" marT="9525" marB="0" anchor="b"/>
                </a:tc>
                <a:extLst>
                  <a:ext uri="{0D108BD9-81ED-4DB2-BD59-A6C34878D82A}">
                    <a16:rowId xmlns:a16="http://schemas.microsoft.com/office/drawing/2014/main" val="10012"/>
                  </a:ext>
                </a:extLst>
              </a:tr>
            </a:tbl>
          </a:graphicData>
        </a:graphic>
      </p:graphicFrame>
      <p:graphicFrame>
        <p:nvGraphicFramePr>
          <p:cNvPr id="7" name="Diagram 6"/>
          <p:cNvGraphicFramePr>
            <a:graphicFrameLocks/>
          </p:cNvGraphicFramePr>
          <p:nvPr>
            <p:extLst>
              <p:ext uri="{D42A27DB-BD31-4B8C-83A1-F6EECF244321}">
                <p14:modId xmlns:p14="http://schemas.microsoft.com/office/powerpoint/2010/main" val="6920619"/>
              </p:ext>
            </p:extLst>
          </p:nvPr>
        </p:nvGraphicFramePr>
        <p:xfrm>
          <a:off x="3059832" y="1844824"/>
          <a:ext cx="5688632"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6327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dirty="0" smtClean="0"/>
              <a:t>Titok, rejtőzködés, tabu</a:t>
            </a:r>
            <a:endParaRPr lang="hu-HU" dirty="0"/>
          </a:p>
        </p:txBody>
      </p:sp>
      <p:pic>
        <p:nvPicPr>
          <p:cNvPr id="4" name="Tartalom helye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517544" y="2312988"/>
            <a:ext cx="2470363" cy="3494087"/>
          </a:xfrm>
        </p:spPr>
      </p:pic>
      <p:pic>
        <p:nvPicPr>
          <p:cNvPr id="7" name="Tartalom helye 6"/>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5120913" y="2312988"/>
            <a:ext cx="2467698" cy="3494087"/>
          </a:xfrm>
        </p:spPr>
      </p:pic>
    </p:spTree>
    <p:extLst>
      <p:ext uri="{BB962C8B-B14F-4D97-AF65-F5344CB8AC3E}">
        <p14:creationId xmlns:p14="http://schemas.microsoft.com/office/powerpoint/2010/main" val="14482126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A szexuális kisebbségi diákok segítésének módszerei"/>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1605</TotalTime>
  <Words>1231</Words>
  <Application>Microsoft Office PowerPoint</Application>
  <PresentationFormat>Diavetítés a képernyőre (4:3 oldalarány)</PresentationFormat>
  <Paragraphs>165</Paragraphs>
  <Slides>31</Slides>
  <Notes>31</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31</vt:i4>
      </vt:variant>
    </vt:vector>
  </HeadingPairs>
  <TitlesOfParts>
    <vt:vector size="35" baseType="lpstr">
      <vt:lpstr>Calibri</vt:lpstr>
      <vt:lpstr>Century Gothic</vt:lpstr>
      <vt:lpstr>Wingdings 2</vt:lpstr>
      <vt:lpstr>Austin</vt:lpstr>
      <vt:lpstr>A  szexuális  kisebbségi  diákok  segítésének  módszerei</vt:lpstr>
      <vt:lpstr>        Hol segíthetünk?</vt:lpstr>
      <vt:lpstr>Ban Ki-moon launches  the UN's 70th birthday celebrations in India  with a plea for LGBT equality Az ENSZ főtitkár védőbeszéde  az LMBT emberek egyenlőségért</vt:lpstr>
      <vt:lpstr>Ban Ki-Moon ENSz főtitkár kiállása a melegekért az ENSZ blogján</vt:lpstr>
      <vt:lpstr>European Portal for Action on Health Inequalities – Egyenlőtlenségek az egészségügyi elllátásban</vt:lpstr>
      <vt:lpstr>Fenway Health, Boston, Webinar Series https://www.lgbthealtheducation.org/lgbt-education/webinars/  110 ingyenes, regisztrációval elérhető webinar</vt:lpstr>
      <vt:lpstr>Fenway Webinars:  Behavioral health</vt:lpstr>
      <vt:lpstr>Magyar Orvosi Bibliográfia 1985-2017</vt:lpstr>
      <vt:lpstr>Titok, rejtőzködés, tabu</vt:lpstr>
      <vt:lpstr>Külföldi szakirodalmi adatok</vt:lpstr>
      <vt:lpstr>Structured Data on Sexual Orientation as Included with the Demographic Information at Fenway Health, Boston</vt:lpstr>
      <vt:lpstr>Fenway Institute  Beteg Felvételi Anamnézis</vt:lpstr>
      <vt:lpstr>Family Acceptance Project</vt:lpstr>
      <vt:lpstr>A család támogató szerepe serdülőkorban</vt:lpstr>
      <vt:lpstr>Family Acceptance Scale</vt:lpstr>
      <vt:lpstr>Mi a nővérek/védőnők szerepe  a LMBT diákok támogatásában</vt:lpstr>
      <vt:lpstr>Mit tegyenek a szülők?</vt:lpstr>
      <vt:lpstr>Mit tegyenek a szülők?   2.</vt:lpstr>
      <vt:lpstr>BBC: Trangender kids. Who knows best? </vt:lpstr>
      <vt:lpstr>Rejtőzködés helyett aktivista szerepvállalás</vt:lpstr>
      <vt:lpstr>Global Alliance for LGBT Education</vt:lpstr>
      <vt:lpstr>PowerPoint-bemutató</vt:lpstr>
      <vt:lpstr>Könyvtárostanárok 6. Szellemi Műhelye</vt:lpstr>
      <vt:lpstr>Umeå Városi Könyvtár, Svédország</vt:lpstr>
      <vt:lpstr>Mit konzerválunk a kollektív tudattalanban, ha nem foglalkozunk a homoszexualitás kérdésével?</vt:lpstr>
      <vt:lpstr>Hogyan tovább?</vt:lpstr>
      <vt:lpstr>Információ vagy gyógykezelés?</vt:lpstr>
      <vt:lpstr>PowerPoint-bemutató</vt:lpstr>
      <vt:lpstr>Something Else A Semmelweis Egyetem Hallgatóinak LMBTQ csoportja</vt:lpstr>
      <vt:lpstr>Something Else.  A Semmelweis Egyetem hallgatóinak LMBTQ csoportja  http://selmbtq.hu/index.html </vt:lpstr>
      <vt:lpstr>Diáktanácsadó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szexuális kisebbségi diákok segítésének módszerei</dc:title>
  <dc:creator>Somorjai Noémi</dc:creator>
  <cp:keywords>A szexuális kisebbségi diákok segítésének módszerei</cp:keywords>
  <cp:lastModifiedBy>Nagy Zsuzsanna</cp:lastModifiedBy>
  <cp:revision>70</cp:revision>
  <dcterms:created xsi:type="dcterms:W3CDTF">2017-04-18T07:52:44Z</dcterms:created>
  <dcterms:modified xsi:type="dcterms:W3CDTF">2022-07-27T11:32:43Z</dcterms:modified>
</cp:coreProperties>
</file>