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2" r:id="rId2"/>
    <p:sldId id="276" r:id="rId3"/>
    <p:sldId id="283" r:id="rId4"/>
    <p:sldId id="284" r:id="rId5"/>
    <p:sldId id="286" r:id="rId6"/>
    <p:sldId id="287" r:id="rId7"/>
    <p:sldId id="278" r:id="rId8"/>
    <p:sldId id="277" r:id="rId9"/>
    <p:sldId id="274" r:id="rId10"/>
    <p:sldId id="281" r:id="rId11"/>
    <p:sldId id="282" r:id="rId12"/>
    <p:sldId id="279" r:id="rId13"/>
    <p:sldId id="272" r:id="rId14"/>
    <p:sldId id="265" r:id="rId15"/>
    <p:sldId id="263" r:id="rId16"/>
    <p:sldId id="264" r:id="rId17"/>
    <p:sldId id="266" r:id="rId18"/>
    <p:sldId id="267" r:id="rId19"/>
    <p:sldId id="269" r:id="rId20"/>
    <p:sldId id="258" r:id="rId21"/>
    <p:sldId id="259" r:id="rId22"/>
    <p:sldId id="260" r:id="rId23"/>
    <p:sldId id="280" r:id="rId24"/>
    <p:sldId id="261" r:id="rId25"/>
    <p:sldId id="288" r:id="rId26"/>
  </p:sldIdLst>
  <p:sldSz cx="9144000" cy="6858000" type="screen4x3"/>
  <p:notesSz cx="6858000" cy="9144000"/>
  <p:custDataLst>
    <p:tags r:id="rId28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FFBF-92EA-4BDE-8E94-6EF112546585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D550D-2EBB-4AEA-B50B-00DFD3D209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52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33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92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51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06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945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980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1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787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47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91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427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921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662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279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167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934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87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27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18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2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654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31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84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550D-2EBB-4AEA-B50B-00DFD3D2090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69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4C8DDD-5AB6-49E6-8BEB-2FF35B2102C1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7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975079-331F-4557-B89C-C5EEFDA6D1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609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6404-1094-4DA3-A201-8C58D668F287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1C59-5CDD-464B-827B-A71E27C204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51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FDA62-C132-4D7D-9233-D969809E76E5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AEF0B-5AB7-4A6A-84B0-54278DA31B5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063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9C9D-E95A-4BF7-AA0F-E7939B4CBE79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6B02-5A6B-49E6-9822-72D9431157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930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C3804B-73E1-4B81-AEB0-7D1CF113CCB7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F1868-7156-46A2-892F-DE3A60FCBE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8204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DFF9-8BF7-43C7-AA32-2A506DB18205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45A7-1655-496C-B7D9-F14042838F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839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BA0F-9CF6-46BA-97D4-9689F9FA6375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DBA3-683A-4F52-A056-3CA4CA5720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2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BB73-582E-4EFF-AA45-16E0EECDF244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EBE3-ECB2-403D-BAFC-FE46CE2FC9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62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0E7F-7AE6-4413-AA09-38B1D5174085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07BA-FD9B-4E16-AFBB-11692B252E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49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DD2B-7CBE-4E95-B5E0-51A406605855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554A-CB01-4BAF-8D7E-2DB30D89A9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81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Kép képaláírássa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EE27B5-D07A-4EEF-A240-A5FD8144BA4E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55586-E0B2-41BC-9CB1-DE363949F3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272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0" name="Szöveg hely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880619-0D2A-4F00-9912-DAE13C0479A3}" type="datetimeFigureOut">
              <a:rPr lang="hu-HU"/>
              <a:pPr>
                <a:defRPr/>
              </a:pPr>
              <a:t>2022. 07. 27.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5DB76207-3177-4C14-A552-45BB5CEC95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703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1" r:id="rId10"/>
    <p:sldLayoutId id="214748370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mnoe@net.sote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685800" y="1142985"/>
            <a:ext cx="7772400" cy="19288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 sz="4200" dirty="0" smtClean="0"/>
              <a:t>Nem-</a:t>
            </a:r>
            <a:r>
              <a:rPr lang="hu-HU" sz="4200" dirty="0" err="1" smtClean="0"/>
              <a:t>hetero</a:t>
            </a:r>
            <a:r>
              <a:rPr lang="hu-HU" sz="4200" dirty="0" smtClean="0"/>
              <a:t> fiatalok </a:t>
            </a:r>
            <a:br>
              <a:rPr lang="hu-HU" sz="4200" dirty="0" smtClean="0"/>
            </a:br>
            <a:r>
              <a:rPr lang="hu-HU" sz="4200" dirty="0" smtClean="0"/>
              <a:t>a </a:t>
            </a:r>
            <a:r>
              <a:rPr lang="hu-HU" sz="4200" dirty="0" err="1" smtClean="0"/>
              <a:t>gender</a:t>
            </a:r>
            <a:r>
              <a:rPr lang="hu-HU" sz="4200" dirty="0" smtClean="0"/>
              <a:t> </a:t>
            </a:r>
            <a:r>
              <a:rPr lang="hu-HU" sz="4200" dirty="0" err="1" smtClean="0"/>
              <a:t>mainstream</a:t>
            </a:r>
            <a:r>
              <a:rPr lang="hu-HU" sz="4200" dirty="0" smtClean="0"/>
              <a:t> többség árnyékában</a:t>
            </a:r>
            <a:endParaRPr lang="hu-HU" sz="4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3354388" y="3540125"/>
            <a:ext cx="5114925" cy="2192338"/>
          </a:xfrm>
        </p:spPr>
        <p:txBody>
          <a:bodyPr lIns="45720" tIns="0" rIns="45720" bIns="0">
            <a:normAutofit lnSpcReduction="10000"/>
          </a:bodyPr>
          <a:lstStyle/>
          <a:p>
            <a:pPr marL="0" indent="0" algn="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000" dirty="0" smtClean="0">
                <a:solidFill>
                  <a:srgbClr val="FFFFFF"/>
                </a:solidFill>
              </a:rPr>
              <a:t>Meleg fiatalok pozitív énképének </a:t>
            </a:r>
            <a:r>
              <a:rPr lang="hu-HU" altLang="hu-HU" sz="2000" dirty="0" smtClean="0">
                <a:solidFill>
                  <a:srgbClr val="FFFFFF"/>
                </a:solidFill>
                <a:latin typeface="Arial" charset="0"/>
              </a:rPr>
              <a:t>támogatása</a:t>
            </a:r>
            <a:r>
              <a:rPr lang="hu-HU" altLang="hu-HU" sz="2000" dirty="0" smtClean="0">
                <a:solidFill>
                  <a:srgbClr val="FFFFFF"/>
                </a:solidFill>
              </a:rPr>
              <a:t> könyvtári módszerekkel</a:t>
            </a:r>
            <a:br>
              <a:rPr lang="hu-HU" altLang="hu-HU" sz="2000" dirty="0" smtClean="0">
                <a:solidFill>
                  <a:srgbClr val="FFFFFF"/>
                </a:solidFill>
              </a:rPr>
            </a:br>
            <a:r>
              <a:rPr lang="hu-HU" altLang="hu-HU" sz="2000" dirty="0" err="1" smtClean="0">
                <a:solidFill>
                  <a:srgbClr val="FFFFFF"/>
                </a:solidFill>
              </a:rPr>
              <a:t>Somorjai</a:t>
            </a:r>
            <a:r>
              <a:rPr lang="hu-HU" altLang="hu-HU" sz="2000" dirty="0" smtClean="0">
                <a:solidFill>
                  <a:srgbClr val="FFFFFF"/>
                </a:solidFill>
              </a:rPr>
              <a:t> Noémi</a:t>
            </a:r>
            <a:endParaRPr lang="hu-HU" altLang="hu-HU" sz="2000" dirty="0" smtClean="0">
              <a:solidFill>
                <a:srgbClr val="FFFFFF"/>
              </a:solidFill>
              <a:latin typeface="Arial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000" dirty="0" smtClean="0">
                <a:solidFill>
                  <a:srgbClr val="FFFFFF"/>
                </a:solidFill>
                <a:latin typeface="Arial" charset="0"/>
              </a:rPr>
              <a:t>SE Magatartástudományi Intézet Könyvtár</a:t>
            </a:r>
            <a:r>
              <a:rPr lang="hu-HU" altLang="hu-HU" sz="2000" dirty="0" smtClean="0">
                <a:solidFill>
                  <a:srgbClr val="FFFFFF"/>
                </a:solidFill>
              </a:rPr>
              <a:t> </a:t>
            </a:r>
            <a:br>
              <a:rPr lang="hu-HU" altLang="hu-HU" sz="2000" dirty="0" smtClean="0">
                <a:solidFill>
                  <a:srgbClr val="FFFFFF"/>
                </a:solidFill>
              </a:rPr>
            </a:br>
            <a:r>
              <a:rPr lang="hu-HU" altLang="hu-HU" sz="2000" dirty="0" smtClean="0">
                <a:solidFill>
                  <a:srgbClr val="FFFFFF"/>
                </a:solidFill>
              </a:rPr>
              <a:t>ELTE </a:t>
            </a:r>
            <a:r>
              <a:rPr lang="hu-HU" altLang="hu-HU" sz="2000" dirty="0" smtClean="0">
                <a:solidFill>
                  <a:srgbClr val="FFFFFF"/>
                </a:solidFill>
                <a:latin typeface="Arial" charset="0"/>
              </a:rPr>
              <a:t>könyvtártudományi </a:t>
            </a:r>
            <a:r>
              <a:rPr lang="hu-HU" altLang="hu-HU" sz="2000" dirty="0" smtClean="0">
                <a:solidFill>
                  <a:srgbClr val="FFFFFF"/>
                </a:solidFill>
              </a:rPr>
              <a:t>doktori hallgató</a:t>
            </a:r>
            <a:br>
              <a:rPr lang="hu-HU" altLang="hu-HU" sz="2000" dirty="0" smtClean="0">
                <a:solidFill>
                  <a:srgbClr val="FFFFFF"/>
                </a:solidFill>
              </a:rPr>
            </a:br>
            <a:r>
              <a:rPr lang="hu-HU" altLang="hu-HU" sz="2000" dirty="0" err="1" smtClean="0">
                <a:solidFill>
                  <a:srgbClr val="FFFFFF"/>
                </a:solidFill>
                <a:hlinkClick r:id="rId3"/>
              </a:rPr>
              <a:t>somnoe</a:t>
            </a:r>
            <a:r>
              <a:rPr lang="hu-HU" altLang="hu-HU" sz="2000" dirty="0" smtClean="0">
                <a:solidFill>
                  <a:srgbClr val="FFFFFF"/>
                </a:solidFill>
                <a:hlinkClick r:id="rId3"/>
              </a:rPr>
              <a:t>@</a:t>
            </a:r>
            <a:r>
              <a:rPr lang="hu-HU" altLang="hu-HU" sz="2000" dirty="0" err="1" smtClean="0">
                <a:solidFill>
                  <a:srgbClr val="FFFFFF"/>
                </a:solidFill>
                <a:hlinkClick r:id="rId3"/>
              </a:rPr>
              <a:t>net.sote.hu</a:t>
            </a:r>
            <a:endParaRPr lang="hu-HU" altLang="hu-HU" sz="2000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000" dirty="0" smtClean="0">
                <a:solidFill>
                  <a:srgbClr val="FFFFFF"/>
                </a:solidFill>
              </a:rPr>
              <a:t>Iskolai Könyvtárak Nemzetközi Hónapja 2013.október</a:t>
            </a:r>
          </a:p>
          <a:p>
            <a:pPr marL="0" indent="0" algn="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hu-HU" altLang="hu-HU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Mi a homoszexualitás?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betegség, mert 1973-ban törölték a Betegségek Nemzetközi Osztályozásából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bűn, mert 1961-ben törölték a Btk-ból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A keresztény-zsidó kultúrkör szerint halálos bűn, bár német-osztrák-svájci katolikus teológusok tiltakoztak a homoszexuálisok egyházi kirekesztése ellen 2011-ben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Hátrányokkal járó kisebbségi létállapot, mely rejtőzködésre és hallgatásra kényszeríti a személyt egy nagyban ellenséges (homofób) környezetben, mely létezésről nem akar tudomást venni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8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Magyar Könyvtárosság Etikai Kódexe -  2006.január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2390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200" b="1" smtClean="0"/>
              <a:t>V. A könyvtárhasználók szolgálata</a:t>
            </a:r>
            <a:endParaRPr lang="hu-HU" altLang="hu-HU" sz="22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200" smtClean="0"/>
              <a:t>	… A használóknak joguk van az adott feltételek között a lehető legjobb könyvtári ellátáshoz és </a:t>
            </a:r>
            <a:r>
              <a:rPr lang="hu-HU" altLang="hu-HU" sz="2200" b="1" smtClean="0">
                <a:solidFill>
                  <a:schemeClr val="accent1"/>
                </a:solidFill>
              </a:rPr>
              <a:t>az egyenlő elbánáshoz</a:t>
            </a:r>
            <a:r>
              <a:rPr lang="hu-HU" altLang="hu-HU" sz="2200" smtClean="0"/>
              <a:t>; a könyvtáros ezzel összhangban törekszik az </a:t>
            </a:r>
            <a:r>
              <a:rPr lang="hu-HU" altLang="hu-HU" sz="2200" b="1" smtClean="0">
                <a:solidFill>
                  <a:schemeClr val="accent1"/>
                </a:solidFill>
              </a:rPr>
              <a:t>esélyek kiegyenlítésére</a:t>
            </a:r>
            <a:r>
              <a:rPr lang="hu-HU" altLang="hu-HU" sz="2200" b="1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200" b="1" smtClean="0"/>
              <a:t>VI. Az információk közvetítése</a:t>
            </a:r>
            <a:r>
              <a:rPr lang="hu-HU" altLang="hu-HU" sz="2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200" smtClean="0"/>
              <a:t>	A könyvtáros tőle telhetően mindent megtesz azért, hogy a </a:t>
            </a:r>
            <a:r>
              <a:rPr lang="hu-HU" altLang="hu-HU" sz="2200" b="1" smtClean="0">
                <a:solidFill>
                  <a:schemeClr val="accent1"/>
                </a:solidFill>
              </a:rPr>
              <a:t>használó szabadon és</a:t>
            </a:r>
            <a:r>
              <a:rPr lang="hu-HU" altLang="hu-HU" sz="2200" smtClean="0">
                <a:solidFill>
                  <a:schemeClr val="accent1"/>
                </a:solidFill>
              </a:rPr>
              <a:t> </a:t>
            </a:r>
            <a:r>
              <a:rPr lang="hu-HU" altLang="hu-HU" sz="2200" b="1" smtClean="0">
                <a:solidFill>
                  <a:schemeClr val="accent1"/>
                </a:solidFill>
              </a:rPr>
              <a:t>korlátozás nélkül hozzáférhessen az információkhoz.</a:t>
            </a:r>
            <a:r>
              <a:rPr lang="hu-HU" altLang="hu-HU" sz="2200" smtClean="0">
                <a:solidFill>
                  <a:schemeClr val="accent1"/>
                </a:solidFill>
              </a:rPr>
              <a:t> …</a:t>
            </a:r>
            <a:endParaRPr lang="hu-HU" altLang="hu-HU" sz="22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200" b="1" smtClean="0"/>
              <a:t>IX. Társadalmi kapcsolatok</a:t>
            </a:r>
            <a:r>
              <a:rPr lang="hu-HU" altLang="hu-HU" sz="2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200" smtClean="0"/>
              <a:t>	</a:t>
            </a:r>
            <a:r>
              <a:rPr lang="hu-HU" altLang="hu-HU" sz="2200" b="1" smtClean="0"/>
              <a:t>A </a:t>
            </a:r>
            <a:r>
              <a:rPr lang="hu-HU" altLang="hu-HU" sz="2200" b="1" smtClean="0">
                <a:solidFill>
                  <a:schemeClr val="accent1"/>
                </a:solidFill>
              </a:rPr>
              <a:t>könyvtáros elfogultságtól és előítéletektől mentes kapcsolatban áll a társadalom tagjaival</a:t>
            </a:r>
            <a:r>
              <a:rPr lang="hu-HU" altLang="hu-HU" sz="2200" b="1" smtClean="0"/>
              <a:t>, csoportjaival, szervezeteivel.</a:t>
            </a:r>
            <a:r>
              <a:rPr lang="hu-HU" altLang="hu-HU" sz="2200" smtClean="0"/>
              <a:t> 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Pozitív pszichológia</a:t>
            </a:r>
          </a:p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Az internetes közösségi oldalakon regisztráltak 30 %-a nem-hetero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A rejtőzködést biztosító oldalak nagy közösség formáló erővel bírnak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39750" y="260350"/>
            <a:ext cx="7227888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Történeti előzmények:</a:t>
            </a:r>
            <a:b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Boswell, John (1947-1994): </a:t>
            </a:r>
            <a:b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Same-Sex Unions in Premodern Europe</a:t>
            </a:r>
            <a:b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Villard Books, 1994.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09725"/>
            <a:ext cx="3425825" cy="484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68313" y="333375"/>
            <a:ext cx="7239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altLang="hu-HU" sz="2400" b="0" cap="none" smtClean="0">
                <a:ln>
                  <a:noFill/>
                </a:ln>
                <a:solidFill>
                  <a:schemeClr val="tx1"/>
                </a:solidFill>
              </a:rPr>
              <a:t>Boswell: Same-sex unions…</a:t>
            </a:r>
            <a:br>
              <a:rPr lang="hu-HU" altLang="hu-HU" sz="2400" b="0" cap="none" smtClean="0">
                <a:ln>
                  <a:noFill/>
                </a:ln>
                <a:solidFill>
                  <a:schemeClr val="tx1"/>
                </a:solidFill>
              </a:rPr>
            </a:br>
            <a:endParaRPr lang="hu-HU" altLang="hu-HU" sz="2400" b="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Bizánci Birodalomban még a középkorban is működött az egyneműek közötti kapcsolat megszentelésének intézménye</a:t>
            </a:r>
          </a:p>
          <a:p>
            <a:pPr eaLnBrk="1" hangingPunct="1"/>
            <a:r>
              <a:rPr lang="hu-HU" altLang="hu-HU" smtClean="0"/>
              <a:t>A nyugati egyházban az 1215-ös Lateráni Zsinat szabályozta a házasság szentségét és kanonizálta az egyesítés ceremóniáját, elsorvasztva ezzel az azonos neműek közötti kapcsolat megszentelésének lehetőségét. </a:t>
            </a:r>
          </a:p>
          <a:p>
            <a:pPr eaLnBrk="1" hangingPunct="1"/>
            <a:r>
              <a:rPr lang="hu-HU" altLang="hu-HU" smtClean="0"/>
              <a:t>Rituálé, beavatás, pozitív példa, felnőtt minta, mentorok hiánya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39000" cy="1308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Martin, H., Murdock, J.: Serving Lesbian, Gay, Bisexual, Transgender and Questioning Teens. A How-To-Do-It-Manual for Librarians, Neal-Schuman, 2007.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09725"/>
            <a:ext cx="3425825" cy="484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könyvtárak és a könyvtárosok jelentős szerephez juthatnak a LMBTQ személyek információs ellátásában, nevezetesen:</a:t>
            </a:r>
          </a:p>
          <a:p>
            <a:pPr eaLnBrk="1" hangingPunct="1"/>
            <a:r>
              <a:rPr lang="hu-HU" altLang="hu-HU" smtClean="0"/>
              <a:t>Pozitív énkép, egészséges életvitel, testi-lelki harmónia</a:t>
            </a:r>
          </a:p>
          <a:p>
            <a:pPr eaLnBrk="1" hangingPunct="1"/>
            <a:r>
              <a:rPr lang="hu-HU" altLang="hu-HU" smtClean="0"/>
              <a:t>Hogyan illeszkedjen be a serdülő egy kevésbé támogató (homofób) környezetben (család, iskolatársak, egyház, sportegyesület, ellátó intézmények, stb.)</a:t>
            </a:r>
          </a:p>
          <a:p>
            <a:pPr eaLnBrk="1" hangingPunct="1"/>
            <a:r>
              <a:rPr lang="hu-HU" altLang="hu-HU" smtClean="0"/>
              <a:t>Sikeres coming-out - előbújás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</a:rPr>
              <a:t>Működő segítő szerveztek az Egyesült Államokban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u-HU" altLang="hu-HU" smtClean="0"/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Gay – Straight Alliances</a:t>
            </a:r>
            <a:br>
              <a:rPr lang="hu-HU" altLang="hu-HU" smtClean="0"/>
            </a:br>
            <a:r>
              <a:rPr lang="hu-HU" altLang="hu-HU" smtClean="0"/>
              <a:t>Meleg-Hetero Szövetség</a:t>
            </a:r>
          </a:p>
          <a:p>
            <a:pPr eaLnBrk="1" hangingPunct="1">
              <a:lnSpc>
                <a:spcPct val="90000"/>
              </a:lnSpc>
            </a:pPr>
            <a:endParaRPr lang="hu-HU" altLang="hu-HU" smtClean="0"/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Gay, Lesbian and Straight Education Network</a:t>
            </a:r>
          </a:p>
          <a:p>
            <a:pPr eaLnBrk="1" hangingPunct="1">
              <a:lnSpc>
                <a:spcPct val="90000"/>
              </a:lnSpc>
            </a:pPr>
            <a:endParaRPr lang="hu-HU" altLang="hu-HU" smtClean="0"/>
          </a:p>
          <a:p>
            <a:pPr eaLnBrk="1" hangingPunct="1">
              <a:lnSpc>
                <a:spcPct val="90000"/>
              </a:lnSpc>
            </a:pPr>
            <a:r>
              <a:rPr lang="hu-HU" altLang="hu-HU" smtClean="0"/>
              <a:t>COLAGE </a:t>
            </a:r>
            <a:br>
              <a:rPr lang="hu-HU" altLang="hu-HU" smtClean="0"/>
            </a:br>
            <a:r>
              <a:rPr lang="hu-HU" altLang="hu-HU" smtClean="0"/>
              <a:t>(Children of Lesbians and Gays Everywhere) Meleg szülők gyermekeit és a szülőket segítő szervezet </a:t>
            </a:r>
            <a:br>
              <a:rPr lang="hu-HU" altLang="hu-HU" smtClean="0"/>
            </a:br>
            <a:r>
              <a:rPr lang="hu-HU" altLang="hu-HU" smtClean="0"/>
              <a:t>(14 millió gyermek él meleg családban az Egyesült Államokban,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549275"/>
            <a:ext cx="72390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2400" cap="none" smtClean="0">
                <a:ln>
                  <a:noFill/>
                </a:ln>
                <a:solidFill>
                  <a:schemeClr val="tx1"/>
                </a:solidFill>
              </a:rPr>
              <a:t>Serving LGBTQ Library and Archives Users, Essays on Outreach, Service, Collections and Access, Greenblatt, E. ed. McFarland, 2010.</a:t>
            </a:r>
          </a:p>
        </p:txBody>
      </p:sp>
      <p:pic>
        <p:nvPicPr>
          <p:cNvPr id="23555" name="Picture 8" descr="41CcIqcYUsL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3" y="2603500"/>
            <a:ext cx="1933575" cy="28575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Kutatási előzmények</a:t>
            </a:r>
            <a:endParaRPr lang="hu-HU" dirty="0"/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Irodalmi adatok szerint a nem-hetero serdülők  </a:t>
            </a:r>
            <a:r>
              <a:rPr lang="hu-HU" altLang="hu-HU" u="sng" smtClean="0"/>
              <a:t>3-7-szer nagyobb valószínűséggel fordulnak önmaguk ellen</a:t>
            </a:r>
            <a:r>
              <a:rPr lang="hu-HU" altLang="hu-HU" smtClean="0"/>
              <a:t>, mint hetero társaik</a:t>
            </a:r>
          </a:p>
          <a:p>
            <a:pPr eaLnBrk="1" hangingPunct="1"/>
            <a:r>
              <a:rPr lang="hu-HU" altLang="hu-HU" smtClean="0"/>
              <a:t>Irodalmi adatok szerint a fiatalok körében elkövetett öngyilkosságok </a:t>
            </a:r>
            <a:r>
              <a:rPr lang="hu-HU" altLang="hu-HU" u="sng" smtClean="0"/>
              <a:t>egyharmad részét meleg fiatalok követik el</a:t>
            </a:r>
            <a:endParaRPr lang="hu-HU" altLang="hu-HU" u="sng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/>
              <a:t>A Hungarostudy 2013 felmérés adatai rávilágítanak, a lakosság 17,7 %-a hárítja a nemi orientációt illető kérdést</a:t>
            </a:r>
          </a:p>
          <a:p>
            <a:pPr eaLnBrk="1" hangingPunct="1"/>
            <a:r>
              <a:rPr lang="hu-HU" altLang="hu-HU" smtClean="0"/>
              <a:t>Egy gyermek felnevelése 18 éves koráig </a:t>
            </a:r>
            <a:br>
              <a:rPr lang="hu-HU" altLang="hu-HU" smtClean="0"/>
            </a:br>
            <a:r>
              <a:rPr lang="hu-HU" altLang="hu-HU" smtClean="0"/>
              <a:t>18 millió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LMlogo-HUN_kic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20938"/>
            <a:ext cx="1905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Célcsoport</a:t>
            </a:r>
            <a:endParaRPr lang="hu-HU" dirty="0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Elsősorban </a:t>
            </a:r>
            <a:r>
              <a:rPr lang="hu-HU" altLang="hu-HU" smtClean="0">
                <a:latin typeface="Arial" panose="020B0604020202020204" pitchFamily="34" charset="0"/>
              </a:rPr>
              <a:t>az </a:t>
            </a:r>
            <a:r>
              <a:rPr lang="hu-HU" altLang="hu-HU" smtClean="0"/>
              <a:t>iskolai könyvtárosok</a:t>
            </a:r>
            <a:r>
              <a:rPr lang="hu-HU" altLang="hu-HU" smtClean="0">
                <a:latin typeface="Arial" panose="020B0604020202020204" pitchFamily="34" charset="0"/>
              </a:rPr>
              <a:t> számára fontos, hogy tudják, ismerjék és felismerjék: nagyjából minden 12. diák </a:t>
            </a:r>
            <a:r>
              <a:rPr lang="hu-HU" altLang="hu-HU" u="sng" smtClean="0"/>
              <a:t>nem</a:t>
            </a:r>
            <a:r>
              <a:rPr lang="hu-HU" altLang="hu-HU" u="sng" smtClean="0">
                <a:latin typeface="Arial" panose="020B0604020202020204" pitchFamily="34" charset="0"/>
              </a:rPr>
              <a:t> lesz </a:t>
            </a:r>
            <a:r>
              <a:rPr lang="hu-HU" altLang="hu-HU" u="sng" smtClean="0"/>
              <a:t>hetero</a:t>
            </a:r>
            <a:r>
              <a:rPr lang="hu-HU" altLang="hu-HU" u="sng" smtClean="0">
                <a:latin typeface="Arial" panose="020B0604020202020204" pitchFamily="34" charset="0"/>
              </a:rPr>
              <a:t>szexuális beállítottságú felnőttkorában!!!</a:t>
            </a:r>
            <a:endParaRPr lang="hu-HU" altLang="hu-HU" smtClean="0"/>
          </a:p>
          <a:p>
            <a:pPr eaLnBrk="1" hangingPunct="1"/>
            <a:r>
              <a:rPr lang="hu-HU" altLang="hu-HU" smtClean="0"/>
              <a:t>A nem-hetero fiatalok </a:t>
            </a:r>
            <a:r>
              <a:rPr lang="hu-HU" altLang="hu-HU" u="sng" smtClean="0"/>
              <a:t>bizonytalanok nemi identitásukban</a:t>
            </a:r>
            <a:r>
              <a:rPr lang="hu-HU" altLang="hu-HU" smtClean="0"/>
              <a:t>, a stabil határok megvonása sokkal tovább tart - összevetve hetero társaikkal</a:t>
            </a:r>
          </a:p>
          <a:p>
            <a:pPr eaLnBrk="1" hangingPunct="1"/>
            <a:r>
              <a:rPr lang="hu-HU" altLang="hu-HU" smtClean="0"/>
              <a:t>Nagyobb belső feszültséggel, szorongással, depresszióval kell megküzdjenek </a:t>
            </a:r>
            <a:r>
              <a:rPr lang="hu-HU" altLang="hu-HU" u="sng" smtClean="0"/>
              <a:t>nem támogató </a:t>
            </a:r>
            <a:r>
              <a:rPr lang="hu-HU" altLang="hu-HU" smtClean="0"/>
              <a:t>(homofób) </a:t>
            </a:r>
            <a:r>
              <a:rPr lang="hu-HU" altLang="hu-HU" u="sng" smtClean="0"/>
              <a:t>környezetben</a:t>
            </a:r>
            <a:r>
              <a:rPr lang="hu-HU" altLang="hu-H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Preferenciák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Vizsgálatok szerint a nem-hetero fiatalok </a:t>
            </a:r>
            <a:br>
              <a:rPr lang="hu-HU" altLang="hu-HU" smtClean="0"/>
            </a:br>
            <a:r>
              <a:rPr lang="hu-HU" altLang="hu-HU" u="sng" smtClean="0"/>
              <a:t>első helyen </a:t>
            </a:r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mtClean="0"/>
              <a:t>az anonimitást biztosító </a:t>
            </a:r>
            <a:br>
              <a:rPr lang="hu-HU" altLang="hu-HU" smtClean="0"/>
            </a:br>
            <a:r>
              <a:rPr lang="hu-HU" altLang="hu-HU" u="sng" smtClean="0"/>
              <a:t>könyvtári gyűjteményeket keresik fel </a:t>
            </a:r>
            <a:r>
              <a:rPr lang="hu-HU" altLang="hu-HU" smtClean="0"/>
              <a:t>bizonytalanságukat eloszlató információért</a:t>
            </a:r>
          </a:p>
          <a:p>
            <a:pPr eaLnBrk="1" hangingPunct="1"/>
            <a:r>
              <a:rPr lang="hu-HU" altLang="hu-HU" smtClean="0"/>
              <a:t>Csak ezután mernek beszélgetni </a:t>
            </a:r>
            <a:br>
              <a:rPr lang="hu-HU" altLang="hu-HU" smtClean="0"/>
            </a:br>
            <a:r>
              <a:rPr lang="hu-HU" altLang="hu-HU" smtClean="0"/>
              <a:t>szüleikkel és barátaikkal arról, </a:t>
            </a:r>
            <a:br>
              <a:rPr lang="hu-HU" altLang="hu-HU" smtClean="0"/>
            </a:br>
            <a:r>
              <a:rPr lang="hu-HU" altLang="hu-HU" smtClean="0"/>
              <a:t>hogy melegek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könyvtári LEFEDETTSÉG</a:t>
            </a:r>
            <a:endParaRPr lang="hu-HU" dirty="0"/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Létfontosságú, hogy a középiskolai könyvtárakban </a:t>
            </a:r>
            <a:r>
              <a:rPr lang="hu-HU" altLang="hu-HU" u="sng" smtClean="0"/>
              <a:t>legyen meleg fiataloknak szóló szépirodalom és szakirodalom</a:t>
            </a:r>
            <a:r>
              <a:rPr lang="hu-HU" altLang="hu-HU" smtClean="0"/>
              <a:t>, mely pozitív énképet közvetít</a:t>
            </a:r>
          </a:p>
          <a:p>
            <a:pPr eaLnBrk="1" hangingPunct="1"/>
            <a:r>
              <a:rPr lang="hu-HU" altLang="hu-HU" smtClean="0"/>
              <a:t>A dokumentumok korrekt besorolásáról és látható elhelyezéséről gondoskodni kell</a:t>
            </a:r>
          </a:p>
          <a:p>
            <a:pPr eaLnBrk="1" hangingPunct="1"/>
            <a:r>
              <a:rPr lang="hu-HU" altLang="hu-HU" smtClean="0"/>
              <a:t>Az iskolai könyvtárosok képzése a meleg fiatalok öngyilkossági veszélyeztetettségéről életet menthet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320675"/>
            <a:ext cx="7499350" cy="102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2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Háttér Társaság Archívum és Könyvtár</a:t>
            </a:r>
            <a:r>
              <a:rPr lang="hu-HU" altLang="hu-HU" sz="3200" b="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http://www.hatter.hu/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Könyvtáros szerepe</a:t>
            </a:r>
            <a:endParaRPr lang="hu-HU" dirty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Az iskolai könyvtárakban megtalálható </a:t>
            </a:r>
            <a:br>
              <a:rPr lang="hu-HU" altLang="hu-HU" smtClean="0"/>
            </a:br>
            <a:r>
              <a:rPr lang="hu-HU" altLang="hu-HU" u="sng" smtClean="0"/>
              <a:t>pozitív szép- és szakirodalom</a:t>
            </a:r>
            <a:r>
              <a:rPr lang="hu-HU" altLang="hu-HU" u="sng" smtClean="0">
                <a:latin typeface="Arial" panose="020B0604020202020204" pitchFamily="34" charset="0"/>
              </a:rPr>
              <a:t> láthatóvá tétele, kihelyezése, korrekt szakozás és visszakereshetőség,</a:t>
            </a:r>
            <a:r>
              <a:rPr lang="hu-HU" altLang="hu-HU" u="sng" smtClean="0"/>
              <a:t> </a:t>
            </a:r>
            <a:r>
              <a:rPr lang="hu-HU" altLang="hu-HU" smtClean="0"/>
              <a:t>valamint </a:t>
            </a:r>
            <a:br>
              <a:rPr lang="hu-HU" altLang="hu-HU" smtClean="0"/>
            </a:br>
            <a:r>
              <a:rPr lang="hu-HU" altLang="hu-HU" smtClean="0"/>
              <a:t>a </a:t>
            </a:r>
            <a:r>
              <a:rPr lang="hu-HU" altLang="hu-HU" u="sng" smtClean="0"/>
              <a:t>könyvtáros elfogadó és támogató attitűdje kulcsfontosságú </a:t>
            </a:r>
            <a:r>
              <a:rPr lang="hu-HU" altLang="hu-HU" smtClean="0"/>
              <a:t>a meleg fiatalok szuicid-késztetésének csökkentésében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354888" cy="48466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/>
              <a:t>További irodalom található a SE Magatartástudományi Intézet Könyvtárában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>
                <a:solidFill>
                  <a:srgbClr val="0000FF"/>
                </a:solidFill>
              </a:rPr>
              <a:t>http://www.magtud.hu/files/szexologia_bibliog_080107.pdf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200" smtClean="0">
              <a:solidFill>
                <a:srgbClr val="0000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/>
              <a:t>Minden segítséget igyekszem megadni a könyvtárhoz forduló könyvtárosoknak és könyvtáraknak!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2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/>
              <a:t>Köszönöm megtisztelő figyelmüket</a:t>
            </a:r>
            <a:r>
              <a:rPr lang="hu-HU" altLang="hu-HU" sz="2200" smtClean="0">
                <a:latin typeface="Arial" panose="020B0604020202020204" pitchFamily="34" charset="0"/>
              </a:rPr>
              <a:t>!</a:t>
            </a:r>
            <a:endParaRPr lang="hu-HU" altLang="hu-HU" sz="22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/>
              <a:t>			somnoe@net.sote.hu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/>
              <a:t>			http://www.magtud.hu/int/konyvtar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Mit jelent a betűszó LMBT?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7888288" cy="4846638"/>
          </a:xfrm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Leszbikus – homoszexuális nő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Meleg – homoszexuális férfi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Biszexuális – mindkét nemhez vonzódó 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Transznemű – születése szerint férfi, aki nőnek érzi magát, vagy születése szerint nő, aki férfinek érzi magát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Interszexuális (hermafrodita)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Queer, bizonytalan, kereső, </a:t>
            </a:r>
          </a:p>
          <a:p>
            <a:pPr eaLnBrk="1" hangingPunct="1"/>
            <a:r>
              <a:rPr lang="hu-HU" altLang="hu-HU" sz="1400" smtClean="0">
                <a:latin typeface="Arial" panose="020B0604020202020204" pitchFamily="34" charset="0"/>
              </a:rPr>
              <a:t>(Nem szokás idesorolni: aszexuális, akit taszít a nemi aktus és a nemiség minden formája)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Mekkora az LMBTIQ személyek lélekszáma hazánkban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859713" cy="4846638"/>
          </a:xfrm>
        </p:spPr>
        <p:txBody>
          <a:bodyPr/>
          <a:lstStyle/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Minél frissebb egy kutatás vagy cikk, és minél elfogadóbb egy társadalom, annál nagyobb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Szociológusok szerint 5 – 10 % leszbikus és meleg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Biszex: 1-3 százalék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Transzszexuális 1 % alatt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Interszexuális kb. 6000 fő (minden 1500-ik szülés)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HEP 2013 vizsgálat szerint 1,7 millió fő hárítja a kérdést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>
                <a:latin typeface="Arial" panose="020B0604020202020204" pitchFamily="34" charset="0"/>
              </a:rPr>
              <a:t> DE mindegyiküknek vannak szülei, jár óvodába, iskolába, gimnáziumba, stb. és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 smtClean="0">
                <a:latin typeface="Arial" panose="020B0604020202020204" pitchFamily="34" charset="0"/>
              </a:rPr>
              <a:t>MINDANNYIAN azt érzik, hogy KÍVÜL REKEDNEK a társadalomban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1000" smtClean="0">
                <a:latin typeface="Arial" panose="020B0604020202020204" pitchFamily="34" charset="0"/>
              </a:rPr>
              <a:t>Ne felejtsük el: Ami a társadalomban 5-10 %, az a személy életében 100%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Miért kell erről beszélnünk?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A tabutéma ártalmas a személy testi és lelki egészségére (elfojtás)</a:t>
            </a: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A tabutéma társadalmi szinten ártalmas az egész társadalomra (kollektív tudattalan)</a:t>
            </a:r>
            <a:br>
              <a:rPr lang="hu-HU" altLang="hu-HU" smtClean="0">
                <a:latin typeface="Arial" panose="020B0604020202020204" pitchFamily="34" charset="0"/>
              </a:rPr>
            </a:br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  <p:pic>
        <p:nvPicPr>
          <p:cNvPr id="10244" name="Picture 4" descr="golf-ball-splashing-into-wa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23796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altLang="hu-HU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Kérdések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Van-e szükségük információra? </a:t>
            </a:r>
          </a:p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Járnak-e könyvtárba?</a:t>
            </a:r>
            <a:br>
              <a:rPr lang="hu-HU" altLang="hu-HU" smtClean="0">
                <a:latin typeface="Arial" panose="020B0604020202020204" pitchFamily="34" charset="0"/>
              </a:rPr>
            </a:br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Használnak-e internetet?</a:t>
            </a:r>
            <a:br>
              <a:rPr lang="hu-HU" altLang="hu-HU" smtClean="0">
                <a:latin typeface="Arial" panose="020B0604020202020204" pitchFamily="34" charset="0"/>
              </a:rPr>
            </a:br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Használnak- közösségi oldalakat?</a:t>
            </a:r>
          </a:p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Tesznek-e fel kérdéseket a könyvtárosnak?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>
            <p:ph type="title"/>
          </p:nvPr>
        </p:nvSpPr>
        <p:spPr bwMode="auto">
          <a:xfrm>
            <a:off x="323850" y="320675"/>
            <a:ext cx="80645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MOKKA-ODR Katalógus:</a:t>
            </a:r>
            <a:b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homoszexualitás tárgyszó: 344 találat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6462712" cy="484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7643812" cy="5373687"/>
          </a:xfrm>
        </p:spPr>
        <p:txBody>
          <a:bodyPr/>
          <a:lstStyle/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150 magyar 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130 angol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------------------------------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1990 óta évente 10 – 18 cím az éves gyarapodás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-----------------------------</a:t>
            </a:r>
          </a:p>
          <a:p>
            <a:pPr eaLnBrk="1" hangingPunct="1"/>
            <a:r>
              <a:rPr lang="hu-HU" altLang="hu-HU" sz="2200" smtClean="0">
                <a:latin typeface="Arial" panose="020B0604020202020204" pitchFamily="34" charset="0"/>
              </a:rPr>
              <a:t>Orvostudomány (104)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Statisztika. Demográfia. Szociológia. (49)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Pszichológia (34)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Társadalomtudományok (17)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Irodalomtudomány (17)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Jogtudomány (16)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Magyar irodalom. (13)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Erkölcs. Etika. (12)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Politikatudomány (12)</a:t>
            </a:r>
            <a:br>
              <a:rPr lang="hu-HU" altLang="hu-HU" sz="2200" smtClean="0">
                <a:latin typeface="Arial" panose="020B0604020202020204" pitchFamily="34" charset="0"/>
              </a:rPr>
            </a:br>
            <a:r>
              <a:rPr lang="hu-HU" altLang="hu-HU" sz="2200" smtClean="0">
                <a:latin typeface="Arial" panose="020B0604020202020204" pitchFamily="34" charset="0"/>
              </a:rPr>
              <a:t>Etnográfia (12)</a:t>
            </a:r>
          </a:p>
          <a:p>
            <a:pPr eaLnBrk="1" hangingPunct="1"/>
            <a:endParaRPr lang="hu-HU" altLang="hu-HU" sz="2200" smtClean="0">
              <a:latin typeface="Arial" panose="020B0604020202020204" pitchFamily="34" charset="0"/>
            </a:endParaRPr>
          </a:p>
        </p:txBody>
      </p:sp>
      <p:sp>
        <p:nvSpPr>
          <p:cNvPr id="13315" name="Rectangle 8"/>
          <p:cNvSpPr>
            <a:spLocks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MOKKA ODR </a:t>
            </a:r>
            <a:b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u-HU" altLang="hu-HU" sz="3400" cap="none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Gyarapodás és állományadatok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foglalkozik vele az oktatásügy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segítik az egyházak, felekezetek, stb.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téma a könyvtárakban</a:t>
            </a:r>
            <a:br>
              <a:rPr lang="hu-HU" altLang="hu-HU" smtClean="0">
                <a:latin typeface="Arial" panose="020B0604020202020204" pitchFamily="34" charset="0"/>
              </a:rPr>
            </a:br>
            <a:endParaRPr lang="hu-HU" altLang="hu-HU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Nagyjából 800 ezer - 1 millió felnőtt, ebből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300 ezer magára hagyott fiatal (10-24 éves)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Többlet terhet ró az egészségügyi hálózatra és a szakemberekre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Nem a helyén kezeljük a problémát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mtClean="0">
                <a:latin typeface="Arial" panose="020B0604020202020204" pitchFamily="34" charset="0"/>
              </a:rPr>
              <a:t>POZITÍV PSZICHOLÓGIA – abból gazdálkodjunk, amink van</a:t>
            </a:r>
          </a:p>
          <a:p>
            <a:pPr eaLnBrk="1" hangingPunct="1">
              <a:lnSpc>
                <a:spcPct val="90000"/>
              </a:lnSpc>
            </a:pPr>
            <a:endParaRPr lang="hu-HU" altLang="hu-H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Nem-hetero fiatalok a gender mainstream többség árnyékába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ényűző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943</TotalTime>
  <Words>1120</Words>
  <Application>Microsoft Office PowerPoint</Application>
  <PresentationFormat>Diavetítés a képernyőre (4:3 oldalarány)</PresentationFormat>
  <Paragraphs>134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Trebuchet MS</vt:lpstr>
      <vt:lpstr>Wingdings 2</vt:lpstr>
      <vt:lpstr>Wingdings</vt:lpstr>
      <vt:lpstr>Calibri</vt:lpstr>
      <vt:lpstr>Fényűző</vt:lpstr>
      <vt:lpstr>Nem-hetero fiatalok  a gender mainstream többség árnyékában</vt:lpstr>
      <vt:lpstr>PowerPoint-bemutató</vt:lpstr>
      <vt:lpstr>Mit jelent a betűszó LMBT?</vt:lpstr>
      <vt:lpstr>Mekkora az LMBTIQ személyek lélekszáma hazánkban</vt:lpstr>
      <vt:lpstr>Miért kell erről beszélnünk?</vt:lpstr>
      <vt:lpstr>Kérdések</vt:lpstr>
      <vt:lpstr>MOKKA-ODR Katalógus: homoszexualitás tárgyszó: 344 találat</vt:lpstr>
      <vt:lpstr>MOKKA ODR  Gyarapodás és állományadatok</vt:lpstr>
      <vt:lpstr>PowerPoint-bemutató</vt:lpstr>
      <vt:lpstr>Mi a homoszexualitás?</vt:lpstr>
      <vt:lpstr>Magyar Könyvtárosság Etikai Kódexe -  2006.január</vt:lpstr>
      <vt:lpstr>PowerPoint-bemutató</vt:lpstr>
      <vt:lpstr>Történeti előzmények: Boswell, John (1947-1994):  Same-Sex Unions in Premodern Europe Villard Books, 1994.</vt:lpstr>
      <vt:lpstr>Boswell: Same-sex unions… </vt:lpstr>
      <vt:lpstr>Martin, H., Murdock, J.: Serving Lesbian, Gay, Bisexual, Transgender and Questioning Teens. A How-To-Do-It-Manual for Librarians, Neal-Schuman, 2007.</vt:lpstr>
      <vt:lpstr>PowerPoint-bemutató</vt:lpstr>
      <vt:lpstr>Működő segítő szerveztek az Egyesült Államokban</vt:lpstr>
      <vt:lpstr>Serving LGBTQ Library and Archives Users, Essays on Outreach, Service, Collections and Access, Greenblatt, E. ed. McFarland, 2010.</vt:lpstr>
      <vt:lpstr>Kutatási előzmények</vt:lpstr>
      <vt:lpstr>Célcsoport</vt:lpstr>
      <vt:lpstr>Preferenciák </vt:lpstr>
      <vt:lpstr>könyvtári LEFEDETTSÉG</vt:lpstr>
      <vt:lpstr>Háttér Társaság Archívum és Könyvtár http://www.hatter.hu/</vt:lpstr>
      <vt:lpstr>Könyvtáros szerepe</vt:lpstr>
      <vt:lpstr>PowerPoint-bemutató</vt:lpstr>
    </vt:vector>
  </TitlesOfParts>
  <Company>Felhasználó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Nem-hetero fiatalok a gender mainstream többség árnyékában</dc:title>
  <dc:creator>Somorjai Noémi</dc:creator>
  <cp:lastModifiedBy>Nagy Zsuzsanna</cp:lastModifiedBy>
  <cp:revision>34</cp:revision>
  <dcterms:created xsi:type="dcterms:W3CDTF">2013-02-20T09:15:35Z</dcterms:created>
  <dcterms:modified xsi:type="dcterms:W3CDTF">2022-07-27T11:29:45Z</dcterms:modified>
</cp:coreProperties>
</file>