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8" r:id="rId4"/>
    <p:sldId id="276" r:id="rId5"/>
    <p:sldId id="277" r:id="rId6"/>
    <p:sldId id="257" r:id="rId7"/>
    <p:sldId id="280" r:id="rId8"/>
    <p:sldId id="258" r:id="rId9"/>
    <p:sldId id="262" r:id="rId10"/>
    <p:sldId id="263" r:id="rId11"/>
    <p:sldId id="264" r:id="rId12"/>
    <p:sldId id="265" r:id="rId13"/>
    <p:sldId id="271" r:id="rId14"/>
    <p:sldId id="274" r:id="rId15"/>
    <p:sldId id="285" r:id="rId16"/>
    <p:sldId id="286" r:id="rId17"/>
    <p:sldId id="282" r:id="rId18"/>
    <p:sldId id="284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custDataLst>
    <p:tags r:id="rId2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5823-0662-4348-89C1-F8A83D6BEE81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BE4D-E3AC-43C0-BDCA-41F94821AE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48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02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47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52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57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09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90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94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99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866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43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82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797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52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96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845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35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8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93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15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1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27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571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E4D-E3AC-43C0-BDCA-41F94821AE5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1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66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02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88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48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72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86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2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8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5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7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78DD-320D-42E9-91EC-0C20A2541217}" type="datetimeFigureOut">
              <a:rPr lang="hu-HU" smtClean="0"/>
              <a:t>2022. 07. 27.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F6C0-44E3-4AE7-8AA1-CA2E370197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7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26077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IBreyUlV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1848900808673472/permalink/2314899018740313/" TargetMode="External"/><Relationship Id="rId5" Type="http://schemas.openxmlformats.org/officeDocument/2006/relationships/hyperlink" Target="http://hatter.hu/hirek/ez-itt-a-valasz-a-hatter-tarsasag-reagalasa-a-kozteveben-elhangzottakra" TargetMode="External"/><Relationship Id="rId4" Type="http://schemas.openxmlformats.org/officeDocument/2006/relationships/hyperlink" Target="https://humenonline.hu/ezekben-tevedett-az-m5-az-atnevelo-terapiak-promotalasako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health/social_determinants/projects/ep_funded_projects_en#fragment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211684769527272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1800" b="1" dirty="0"/>
              <a:t>Konverziós "terápia" </a:t>
            </a:r>
            <a:r>
              <a:rPr lang="hu-HU" sz="1800" b="1" dirty="0" smtClean="0"/>
              <a:t>vagy </a:t>
            </a:r>
            <a:r>
              <a:rPr lang="hu-HU" sz="1800" b="1" dirty="0" err="1"/>
              <a:t>affirmatív</a:t>
            </a:r>
            <a:r>
              <a:rPr lang="hu-HU" sz="1800" b="1" dirty="0"/>
              <a:t> tanácsadás </a:t>
            </a: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>a </a:t>
            </a:r>
            <a:r>
              <a:rPr lang="hu-HU" sz="1800" b="1" dirty="0"/>
              <a:t>homoszexuális személyek lelki támogatásában.</a:t>
            </a:r>
            <a:br>
              <a:rPr lang="hu-HU" sz="1800" b="1" dirty="0"/>
            </a:br>
            <a:r>
              <a:rPr lang="hu-HU" sz="1800" b="1" dirty="0"/>
              <a:t>Hol húzódik a határ a segítő és az ártalmas beavatkozás között</a:t>
            </a:r>
            <a:r>
              <a:rPr lang="hu-HU" sz="1800" b="1" dirty="0" smtClean="0"/>
              <a:t>?</a:t>
            </a:r>
            <a:br>
              <a:rPr lang="hu-HU" sz="1800" b="1" dirty="0" smtClean="0"/>
            </a:br>
            <a:r>
              <a:rPr lang="hu-HU" sz="1800" dirty="0" err="1"/>
              <a:t>Somorjai</a:t>
            </a:r>
            <a:r>
              <a:rPr lang="hu-HU" sz="1800" dirty="0"/>
              <a:t> Noémi informatikus </a:t>
            </a:r>
            <a:r>
              <a:rPr lang="hu-HU" sz="1800" dirty="0" smtClean="0"/>
              <a:t>könyvtáros</a:t>
            </a:r>
            <a:br>
              <a:rPr lang="hu-HU" sz="1800" dirty="0" smtClean="0"/>
            </a:br>
            <a:r>
              <a:rPr lang="hu-HU" sz="1800" dirty="0"/>
              <a:t>Semmelweis Egyetem Magatartástudományi Intézet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Új időknek új dalaival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XVI. MAGATARTÁSTUDOMÁNYI NAPOK</a:t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>Szeged, 2019. május 30-31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foodsafetynewsfullservice.marlersites.com/files/2013/04/GinkgoBilobaMai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" y="6896"/>
            <a:ext cx="3024336" cy="19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kiábrándultság szakasza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Aszexuális életszakasz</a:t>
            </a:r>
          </a:p>
          <a:p>
            <a:r>
              <a:rPr lang="hu-HU" dirty="0" smtClean="0"/>
              <a:t>A változás hiánya miatti zavarodottságból átmenet a bénultság és szétesettség, kényszeres viselkedés, </a:t>
            </a:r>
            <a:br>
              <a:rPr lang="hu-HU" dirty="0" smtClean="0"/>
            </a:br>
            <a:r>
              <a:rPr lang="hu-HU" dirty="0" smtClean="0"/>
              <a:t>szorongás és depresszió fázisába</a:t>
            </a:r>
          </a:p>
          <a:p>
            <a:r>
              <a:rPr lang="hu-HU" dirty="0" smtClean="0"/>
              <a:t>Ezt egyes terapeuták sikernek könyvelik el.</a:t>
            </a:r>
          </a:p>
          <a:p>
            <a:pPr marL="0" lvl="0" indent="0" algn="r">
              <a:buNone/>
            </a:pPr>
            <a:r>
              <a:rPr lang="hu-HU" sz="2100" dirty="0" err="1">
                <a:solidFill>
                  <a:prstClr val="black"/>
                </a:solidFill>
              </a:rPr>
              <a:t>Shidlo</a:t>
            </a:r>
            <a:r>
              <a:rPr lang="hu-HU" sz="2100" dirty="0">
                <a:solidFill>
                  <a:prstClr val="black"/>
                </a:solidFill>
              </a:rPr>
              <a:t> – </a:t>
            </a:r>
            <a:r>
              <a:rPr lang="hu-HU" sz="2100" dirty="0" err="1">
                <a:solidFill>
                  <a:prstClr val="black"/>
                </a:solidFill>
              </a:rPr>
              <a:t>Schroeder</a:t>
            </a:r>
            <a:r>
              <a:rPr lang="hu-HU" sz="2100" dirty="0">
                <a:solidFill>
                  <a:prstClr val="black"/>
                </a:solidFill>
              </a:rPr>
              <a:t>: </a:t>
            </a:r>
            <a:r>
              <a:rPr lang="hu-HU" sz="2100" dirty="0" err="1">
                <a:solidFill>
                  <a:prstClr val="black"/>
                </a:solidFill>
              </a:rPr>
              <a:t>Changing</a:t>
            </a:r>
            <a:r>
              <a:rPr lang="hu-HU" sz="2100" dirty="0">
                <a:solidFill>
                  <a:prstClr val="black"/>
                </a:solidFill>
              </a:rPr>
              <a:t> </a:t>
            </a:r>
            <a:r>
              <a:rPr lang="hu-HU" sz="2100" dirty="0" err="1">
                <a:solidFill>
                  <a:prstClr val="black"/>
                </a:solidFill>
              </a:rPr>
              <a:t>Sexual</a:t>
            </a:r>
            <a:r>
              <a:rPr lang="hu-HU" sz="2100" dirty="0">
                <a:solidFill>
                  <a:prstClr val="black"/>
                </a:solidFill>
              </a:rPr>
              <a:t> </a:t>
            </a:r>
            <a:r>
              <a:rPr lang="hu-HU" sz="2100" dirty="0" err="1">
                <a:solidFill>
                  <a:prstClr val="black"/>
                </a:solidFill>
              </a:rPr>
              <a:t>Orientation</a:t>
            </a:r>
            <a:r>
              <a:rPr lang="hu-HU" sz="2100" dirty="0">
                <a:solidFill>
                  <a:prstClr val="black"/>
                </a:solidFill>
              </a:rPr>
              <a:t/>
            </a:r>
            <a:br>
              <a:rPr lang="hu-HU" sz="2100" dirty="0">
                <a:solidFill>
                  <a:prstClr val="black"/>
                </a:solidFill>
              </a:rPr>
            </a:br>
            <a:r>
              <a:rPr lang="hu-HU" sz="2100" dirty="0">
                <a:solidFill>
                  <a:prstClr val="black"/>
                </a:solidFill>
              </a:rPr>
              <a:t>Professional </a:t>
            </a:r>
            <a:r>
              <a:rPr lang="hu-HU" sz="2100" dirty="0" err="1">
                <a:solidFill>
                  <a:prstClr val="black"/>
                </a:solidFill>
              </a:rPr>
              <a:t>Psychology</a:t>
            </a:r>
            <a:r>
              <a:rPr lang="hu-HU" sz="2100" dirty="0">
                <a:solidFill>
                  <a:prstClr val="black"/>
                </a:solidFill>
              </a:rPr>
              <a:t>: Research and </a:t>
            </a:r>
            <a:r>
              <a:rPr lang="hu-HU" sz="2100" dirty="0" err="1">
                <a:solidFill>
                  <a:prstClr val="black"/>
                </a:solidFill>
              </a:rPr>
              <a:t>Practice</a:t>
            </a:r>
            <a:r>
              <a:rPr lang="hu-HU" sz="2100" dirty="0">
                <a:solidFill>
                  <a:prstClr val="black"/>
                </a:solidFill>
              </a:rPr>
              <a:t> 2002, 33, 249-259.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567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terápiában csalódottak csoportja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Ego-disztóniás</a:t>
            </a:r>
            <a:r>
              <a:rPr lang="hu-HU" dirty="0" smtClean="0"/>
              <a:t> homoerotikus vágyak újjáélednek</a:t>
            </a:r>
          </a:p>
          <a:p>
            <a:r>
              <a:rPr lang="hu-HU" dirty="0" smtClean="0"/>
              <a:t>Bűntudat, depresszió, szorongás, zavarodottság, </a:t>
            </a:r>
            <a:r>
              <a:rPr lang="hu-HU" b="1" dirty="0" smtClean="0"/>
              <a:t>önhibáztatás</a:t>
            </a:r>
            <a:r>
              <a:rPr lang="hu-HU" dirty="0" smtClean="0"/>
              <a:t>, önkárosító magatartás, öngyilkossági lépések, </a:t>
            </a:r>
            <a:br>
              <a:rPr lang="hu-HU" dirty="0" smtClean="0"/>
            </a:br>
            <a:r>
              <a:rPr lang="hu-HU" dirty="0" smtClean="0"/>
              <a:t>védekezés nélküli szex és komoly drogproblémák</a:t>
            </a:r>
          </a:p>
          <a:p>
            <a:r>
              <a:rPr lang="hu-HU" dirty="0" smtClean="0"/>
              <a:t>Elszigetelődés a társaktól, szégyenérzet</a:t>
            </a:r>
          </a:p>
          <a:p>
            <a:r>
              <a:rPr lang="hu-HU" dirty="0" smtClean="0"/>
              <a:t>A terápia sikertelenségének eltitkolása</a:t>
            </a:r>
          </a:p>
          <a:p>
            <a:pPr marL="0" indent="0" algn="r">
              <a:buNone/>
            </a:pPr>
            <a:r>
              <a:rPr lang="hu-HU" sz="2200" dirty="0" err="1"/>
              <a:t>Shidlo</a:t>
            </a:r>
            <a:r>
              <a:rPr lang="hu-HU" sz="2200" dirty="0"/>
              <a:t> – </a:t>
            </a:r>
            <a:r>
              <a:rPr lang="hu-HU" sz="2200" dirty="0" err="1"/>
              <a:t>Schroeder</a:t>
            </a:r>
            <a:r>
              <a:rPr lang="hu-HU" sz="2200" dirty="0"/>
              <a:t>: </a:t>
            </a:r>
            <a:r>
              <a:rPr lang="hu-HU" sz="2200" dirty="0" err="1"/>
              <a:t>Changing</a:t>
            </a:r>
            <a:r>
              <a:rPr lang="hu-HU" sz="2200" dirty="0"/>
              <a:t> </a:t>
            </a:r>
            <a:r>
              <a:rPr lang="hu-HU" sz="2200" dirty="0" err="1"/>
              <a:t>Sexual</a:t>
            </a:r>
            <a:r>
              <a:rPr lang="hu-HU" sz="2200" dirty="0"/>
              <a:t> </a:t>
            </a:r>
            <a:r>
              <a:rPr lang="hu-HU" sz="2200" dirty="0" err="1"/>
              <a:t>Orientation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Professional </a:t>
            </a:r>
            <a:r>
              <a:rPr lang="hu-HU" sz="2200" dirty="0" err="1"/>
              <a:t>Psychology</a:t>
            </a:r>
            <a:r>
              <a:rPr lang="hu-HU" sz="2200" dirty="0"/>
              <a:t>: Research and </a:t>
            </a:r>
            <a:r>
              <a:rPr lang="hu-HU" sz="2200" dirty="0" err="1"/>
              <a:t>Practice</a:t>
            </a:r>
            <a:r>
              <a:rPr lang="hu-HU" sz="2200" dirty="0"/>
              <a:t> 2002, 33, 249-259.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10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konverziós terápia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Utasítás, hogy saját szüleiket és neveltetésüket hibáztassák homoerotikus érzéseik miatt.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Megromlott viszony a családdal, szülőkkel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 smtClean="0"/>
              <a:t>Harag, elidegenedés, gyűlölet, negatív érzelmek</a:t>
            </a:r>
          </a:p>
          <a:p>
            <a:r>
              <a:rPr lang="hu-HU" dirty="0" smtClean="0"/>
              <a:t>Utasítás, hogy szakítsák meg szerelmükkel hosszan tartó barátságukat, kapcsolatukat</a:t>
            </a:r>
          </a:p>
          <a:p>
            <a:r>
              <a:rPr lang="hu-HU" dirty="0" smtClean="0"/>
              <a:t>Utasítás, hogy távolodjanak el meleg barátaiktól, ismerőseiktől</a:t>
            </a:r>
          </a:p>
          <a:p>
            <a:pPr marL="0" lvl="0" indent="0" algn="r">
              <a:buNone/>
            </a:pPr>
            <a:r>
              <a:rPr lang="hu-HU" sz="2100" dirty="0" err="1">
                <a:solidFill>
                  <a:prstClr val="black"/>
                </a:solidFill>
              </a:rPr>
              <a:t>Shidlo</a:t>
            </a:r>
            <a:r>
              <a:rPr lang="hu-HU" sz="2100" dirty="0">
                <a:solidFill>
                  <a:prstClr val="black"/>
                </a:solidFill>
              </a:rPr>
              <a:t> – </a:t>
            </a:r>
            <a:r>
              <a:rPr lang="hu-HU" sz="2100" dirty="0" err="1">
                <a:solidFill>
                  <a:prstClr val="black"/>
                </a:solidFill>
              </a:rPr>
              <a:t>Schroeder</a:t>
            </a:r>
            <a:r>
              <a:rPr lang="hu-HU" sz="2100" dirty="0">
                <a:solidFill>
                  <a:prstClr val="black"/>
                </a:solidFill>
              </a:rPr>
              <a:t>: </a:t>
            </a:r>
            <a:r>
              <a:rPr lang="hu-HU" sz="2100" dirty="0" err="1">
                <a:solidFill>
                  <a:prstClr val="black"/>
                </a:solidFill>
              </a:rPr>
              <a:t>Changing</a:t>
            </a:r>
            <a:r>
              <a:rPr lang="hu-HU" sz="2100" dirty="0">
                <a:solidFill>
                  <a:prstClr val="black"/>
                </a:solidFill>
              </a:rPr>
              <a:t> </a:t>
            </a:r>
            <a:r>
              <a:rPr lang="hu-HU" sz="2100" dirty="0" err="1">
                <a:solidFill>
                  <a:prstClr val="black"/>
                </a:solidFill>
              </a:rPr>
              <a:t>Sexual</a:t>
            </a:r>
            <a:r>
              <a:rPr lang="hu-HU" sz="2100" dirty="0">
                <a:solidFill>
                  <a:prstClr val="black"/>
                </a:solidFill>
              </a:rPr>
              <a:t> </a:t>
            </a:r>
            <a:r>
              <a:rPr lang="hu-HU" sz="2100" dirty="0" err="1">
                <a:solidFill>
                  <a:prstClr val="black"/>
                </a:solidFill>
              </a:rPr>
              <a:t>Orientation</a:t>
            </a:r>
            <a:r>
              <a:rPr lang="hu-HU" sz="2100" dirty="0">
                <a:solidFill>
                  <a:prstClr val="black"/>
                </a:solidFill>
              </a:rPr>
              <a:t/>
            </a:r>
            <a:br>
              <a:rPr lang="hu-HU" sz="2100" dirty="0">
                <a:solidFill>
                  <a:prstClr val="black"/>
                </a:solidFill>
              </a:rPr>
            </a:br>
            <a:r>
              <a:rPr lang="hu-HU" sz="2100" dirty="0">
                <a:solidFill>
                  <a:prstClr val="black"/>
                </a:solidFill>
              </a:rPr>
              <a:t>Professional </a:t>
            </a:r>
            <a:r>
              <a:rPr lang="hu-HU" sz="2100" dirty="0" err="1">
                <a:solidFill>
                  <a:prstClr val="black"/>
                </a:solidFill>
              </a:rPr>
              <a:t>Psychology</a:t>
            </a:r>
            <a:r>
              <a:rPr lang="hu-HU" sz="2100" dirty="0">
                <a:solidFill>
                  <a:prstClr val="black"/>
                </a:solidFill>
              </a:rPr>
              <a:t>: Research and </a:t>
            </a:r>
            <a:r>
              <a:rPr lang="hu-HU" sz="2100" dirty="0" err="1">
                <a:solidFill>
                  <a:prstClr val="black"/>
                </a:solidFill>
              </a:rPr>
              <a:t>Practice</a:t>
            </a:r>
            <a:r>
              <a:rPr lang="hu-HU" sz="2100" dirty="0">
                <a:solidFill>
                  <a:prstClr val="black"/>
                </a:solidFill>
              </a:rPr>
              <a:t> 2002, 33, 249-259.</a:t>
            </a:r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759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Vallásosság kérdése a mintában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66 % vallásos </a:t>
            </a:r>
            <a:r>
              <a:rPr lang="hu-HU" dirty="0"/>
              <a:t>a </a:t>
            </a:r>
            <a:r>
              <a:rPr lang="hu-HU" dirty="0" smtClean="0"/>
              <a:t>felmérésben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terápia nyomán egy részük</a:t>
            </a:r>
          </a:p>
          <a:p>
            <a:pPr marL="0" indent="0">
              <a:buNone/>
            </a:pPr>
            <a:r>
              <a:rPr lang="hu-HU" dirty="0" smtClean="0"/>
              <a:t>a) teljesen elveszítette vallásos hitét</a:t>
            </a:r>
          </a:p>
          <a:p>
            <a:pPr marL="0" indent="0">
              <a:buNone/>
            </a:pPr>
            <a:r>
              <a:rPr lang="hu-HU" dirty="0" smtClean="0"/>
              <a:t>b) úgy érezte, a vallási vezetők cserbenhagyták őket</a:t>
            </a:r>
          </a:p>
          <a:p>
            <a:pPr marL="0" indent="0">
              <a:buNone/>
            </a:pPr>
            <a:r>
              <a:rPr lang="hu-HU" dirty="0" smtClean="0"/>
              <a:t>c) Haragot éreztek a terapeutákkal szemben, akik Isten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büntető és megszégyenítő jellemzőit hangsúlyozták</a:t>
            </a:r>
          </a:p>
          <a:p>
            <a:pPr marL="0" indent="0">
              <a:buNone/>
            </a:pPr>
            <a:r>
              <a:rPr lang="hu-HU" dirty="0" smtClean="0"/>
              <a:t>d) Kiközösítették az egyházból</a:t>
            </a:r>
            <a:br>
              <a:rPr lang="hu-HU" dirty="0" smtClean="0"/>
            </a:br>
            <a:endParaRPr lang="hu-HU" dirty="0" smtClean="0"/>
          </a:p>
          <a:p>
            <a:pPr marL="0" indent="0" algn="r">
              <a:buNone/>
            </a:pPr>
            <a:r>
              <a:rPr lang="hu-HU" sz="2600" dirty="0" err="1"/>
              <a:t>Shidlo</a:t>
            </a:r>
            <a:r>
              <a:rPr lang="hu-HU" sz="2600" dirty="0"/>
              <a:t> – </a:t>
            </a:r>
            <a:r>
              <a:rPr lang="hu-HU" sz="2600" dirty="0" err="1"/>
              <a:t>Schroeder</a:t>
            </a:r>
            <a:r>
              <a:rPr lang="hu-HU" sz="2600" dirty="0"/>
              <a:t>: </a:t>
            </a:r>
            <a:r>
              <a:rPr lang="hu-HU" sz="2600" dirty="0" err="1"/>
              <a:t>Changing</a:t>
            </a:r>
            <a:r>
              <a:rPr lang="hu-HU" sz="2600" dirty="0"/>
              <a:t> </a:t>
            </a:r>
            <a:r>
              <a:rPr lang="hu-HU" sz="2600" dirty="0" err="1"/>
              <a:t>Sexual</a:t>
            </a:r>
            <a:r>
              <a:rPr lang="hu-HU" sz="2600" dirty="0"/>
              <a:t> </a:t>
            </a:r>
            <a:r>
              <a:rPr lang="hu-HU" sz="2600" dirty="0" err="1"/>
              <a:t>Orientation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>Professional </a:t>
            </a:r>
            <a:r>
              <a:rPr lang="hu-HU" sz="2600" dirty="0" err="1"/>
              <a:t>Psychology</a:t>
            </a:r>
            <a:r>
              <a:rPr lang="hu-HU" sz="2600" dirty="0"/>
              <a:t>: Research and </a:t>
            </a:r>
            <a:r>
              <a:rPr lang="hu-HU" sz="2600" dirty="0" err="1"/>
              <a:t>Practice</a:t>
            </a:r>
            <a:r>
              <a:rPr lang="hu-HU" sz="2600" dirty="0"/>
              <a:t> 2002, 33, 249-259.</a:t>
            </a:r>
          </a:p>
          <a:p>
            <a:pPr marL="0" indent="0" algn="r"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6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előnyök származtak a terápiából?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Megkönnyebbülés a beszélgetés által</a:t>
            </a:r>
          </a:p>
          <a:p>
            <a:r>
              <a:rPr lang="hu-HU" dirty="0" smtClean="0"/>
              <a:t>Erősödő reményérzés</a:t>
            </a:r>
          </a:p>
          <a:p>
            <a:r>
              <a:rPr lang="hu-HU" dirty="0" smtClean="0"/>
              <a:t>A szülők alaposabb megértése</a:t>
            </a:r>
          </a:p>
          <a:p>
            <a:r>
              <a:rPr lang="hu-HU" dirty="0" smtClean="0"/>
              <a:t>Felkészültebb önismeret</a:t>
            </a:r>
          </a:p>
          <a:p>
            <a:r>
              <a:rPr lang="hu-HU" dirty="0" smtClean="0"/>
              <a:t>Javuló megküzdési stratégiák</a:t>
            </a:r>
          </a:p>
          <a:p>
            <a:r>
              <a:rPr lang="hu-HU" dirty="0" smtClean="0"/>
              <a:t>Biztosabb önértékelés </a:t>
            </a:r>
          </a:p>
          <a:p>
            <a:pPr marL="0" indent="0" algn="r">
              <a:buNone/>
            </a:pPr>
            <a:r>
              <a:rPr lang="hu-HU" sz="2200" dirty="0" err="1"/>
              <a:t>Shidlo</a:t>
            </a:r>
            <a:r>
              <a:rPr lang="hu-HU" sz="2200" dirty="0"/>
              <a:t> – </a:t>
            </a:r>
            <a:r>
              <a:rPr lang="hu-HU" sz="2200" dirty="0" err="1"/>
              <a:t>Schroeder</a:t>
            </a:r>
            <a:r>
              <a:rPr lang="hu-HU" sz="2200" dirty="0"/>
              <a:t>: </a:t>
            </a:r>
            <a:r>
              <a:rPr lang="hu-HU" sz="2200" dirty="0" err="1"/>
              <a:t>Changing</a:t>
            </a:r>
            <a:r>
              <a:rPr lang="hu-HU" sz="2200" dirty="0"/>
              <a:t> </a:t>
            </a:r>
            <a:r>
              <a:rPr lang="hu-HU" sz="2200" dirty="0" err="1"/>
              <a:t>Sexual</a:t>
            </a:r>
            <a:r>
              <a:rPr lang="hu-HU" sz="2200" dirty="0"/>
              <a:t> </a:t>
            </a:r>
            <a:r>
              <a:rPr lang="hu-HU" sz="2200" dirty="0" err="1"/>
              <a:t>Orientation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>Professional </a:t>
            </a:r>
            <a:r>
              <a:rPr lang="hu-HU" sz="2200" dirty="0" err="1"/>
              <a:t>Psychology</a:t>
            </a:r>
            <a:r>
              <a:rPr lang="hu-HU" sz="2200" dirty="0"/>
              <a:t>: Research and </a:t>
            </a:r>
            <a:r>
              <a:rPr lang="hu-HU" sz="2200" dirty="0" err="1"/>
              <a:t>Practice</a:t>
            </a:r>
            <a:r>
              <a:rPr lang="hu-HU" sz="2200" dirty="0"/>
              <a:t> 2002, 33, 249-259.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81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When </a:t>
            </a:r>
            <a:r>
              <a:rPr lang="en-US" sz="3600" dirty="0"/>
              <a:t>Sexual and Religious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US" sz="3600" dirty="0" smtClean="0"/>
              <a:t>Orientation Collide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A </a:t>
            </a:r>
            <a:r>
              <a:rPr lang="hu-HU" dirty="0" smtClean="0"/>
              <a:t>kutatók</a:t>
            </a:r>
            <a:r>
              <a:rPr lang="hu-HU" dirty="0"/>
              <a:t>, a </a:t>
            </a:r>
            <a:r>
              <a:rPr lang="hu-HU" dirty="0" err="1"/>
              <a:t>melegjogi</a:t>
            </a:r>
            <a:r>
              <a:rPr lang="hu-HU" dirty="0"/>
              <a:t> </a:t>
            </a:r>
            <a:r>
              <a:rPr lang="hu-HU" dirty="0" smtClean="0"/>
              <a:t>aktivisták és vallási vezetők </a:t>
            </a:r>
            <a:r>
              <a:rPr lang="hu-HU" dirty="0"/>
              <a:t>között folyó </a:t>
            </a:r>
            <a:r>
              <a:rPr lang="hu-HU" dirty="0" smtClean="0"/>
              <a:t>vita a konverziós terápia alkalmazhatóságáról és hatékonyságáról </a:t>
            </a:r>
            <a:r>
              <a:rPr lang="hu-HU" b="1" dirty="0" smtClean="0"/>
              <a:t>figyelmen kívül hagy számtalan klienst, akik számára sem az </a:t>
            </a:r>
            <a:r>
              <a:rPr lang="hu-HU" b="1" dirty="0" err="1" smtClean="0"/>
              <a:t>affirmatív</a:t>
            </a:r>
            <a:r>
              <a:rPr lang="hu-HU" b="1" dirty="0" smtClean="0"/>
              <a:t>, sem pedig a konverziós terápia nem javasolható. </a:t>
            </a:r>
            <a:br>
              <a:rPr lang="hu-HU" b="1" dirty="0" smtClean="0"/>
            </a:br>
            <a:r>
              <a:rPr lang="hu-HU" dirty="0" smtClean="0"/>
              <a:t>Ez a tanulmány szempontokat ajánl…  olyan, </a:t>
            </a:r>
            <a:br>
              <a:rPr lang="hu-HU" dirty="0" smtClean="0"/>
            </a:br>
            <a:r>
              <a:rPr lang="hu-HU" dirty="0" smtClean="0"/>
              <a:t>a saját nemükhöz vonzódó férfiak terápiájához,</a:t>
            </a:r>
            <a:br>
              <a:rPr lang="hu-HU" dirty="0" smtClean="0"/>
            </a:br>
            <a:r>
              <a:rPr lang="hu-HU" b="1" dirty="0" smtClean="0"/>
              <a:t>akik (feloldhatatlan) konfliktust élnek át </a:t>
            </a:r>
            <a:br>
              <a:rPr lang="hu-HU" b="1" dirty="0" smtClean="0"/>
            </a:br>
            <a:r>
              <a:rPr lang="hu-HU" b="1" dirty="0" smtClean="0"/>
              <a:t>énjük vallásos és szexuális oldala integrálásában.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b="1" dirty="0" err="1"/>
              <a:t>Haldeman</a:t>
            </a:r>
            <a:r>
              <a:rPr lang="hu-HU" sz="1800" b="1" dirty="0"/>
              <a:t> D.C: </a:t>
            </a:r>
            <a:r>
              <a:rPr lang="en-US" sz="1800" b="1" dirty="0"/>
              <a:t>When Sexual and Religious Orientation Collide: </a:t>
            </a:r>
            <a:r>
              <a:rPr lang="en-US" sz="1800" dirty="0"/>
              <a:t>: Considerations in Working with Conflicted Same-Sex</a:t>
            </a:r>
            <a:r>
              <a:rPr lang="hu-HU" sz="1800" dirty="0"/>
              <a:t> </a:t>
            </a:r>
            <a:r>
              <a:rPr lang="hu-HU" sz="1800" dirty="0" err="1"/>
              <a:t>Attracted</a:t>
            </a:r>
            <a:r>
              <a:rPr lang="hu-HU" sz="1800" dirty="0"/>
              <a:t> Male </a:t>
            </a:r>
            <a:r>
              <a:rPr lang="hu-HU" sz="1800" dirty="0" err="1"/>
              <a:t>Clients</a:t>
            </a:r>
            <a:r>
              <a:rPr lang="hu-HU" sz="1800" dirty="0"/>
              <a:t> </a:t>
            </a:r>
            <a:r>
              <a:rPr lang="en-US" sz="1800" i="1" dirty="0"/>
              <a:t>The Counseling Psychologist </a:t>
            </a:r>
            <a:r>
              <a:rPr lang="en-US" sz="1800" dirty="0"/>
              <a:t>2004 32: 691</a:t>
            </a:r>
            <a:r>
              <a:rPr lang="hu-HU" sz="1800" dirty="0"/>
              <a:t>-715.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346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Douglas C. </a:t>
            </a:r>
            <a:r>
              <a:rPr lang="en-US" sz="3600" dirty="0" smtClean="0"/>
              <a:t>Haldeman, </a:t>
            </a:r>
            <a:r>
              <a:rPr lang="en-US" sz="3600" dirty="0"/>
              <a:t>Ph.D</a:t>
            </a:r>
            <a:r>
              <a:rPr lang="en-US" sz="3600" dirty="0" smtClean="0"/>
              <a:t>. </a:t>
            </a:r>
            <a:endParaRPr lang="hu-HU" sz="36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Counseling </a:t>
            </a:r>
            <a:r>
              <a:rPr lang="hu-HU" dirty="0" err="1" smtClean="0"/>
              <a:t>psychologist</a:t>
            </a:r>
            <a:endParaRPr lang="hu-HU" dirty="0" smtClean="0"/>
          </a:p>
          <a:p>
            <a:r>
              <a:rPr lang="en-US" dirty="0" smtClean="0"/>
              <a:t>Clinical </a:t>
            </a:r>
            <a:r>
              <a:rPr lang="en-US" dirty="0"/>
              <a:t>Instructor of psychology at the University of Washington. </a:t>
            </a:r>
            <a:endParaRPr lang="hu-HU" dirty="0" smtClean="0"/>
          </a:p>
          <a:p>
            <a:r>
              <a:rPr lang="hu-HU" dirty="0" smtClean="0"/>
              <a:t>P</a:t>
            </a:r>
            <a:r>
              <a:rPr lang="en-US" dirty="0" err="1" smtClean="0"/>
              <a:t>ast</a:t>
            </a:r>
            <a:r>
              <a:rPr lang="en-US" dirty="0" smtClean="0"/>
              <a:t> </a:t>
            </a:r>
            <a:r>
              <a:rPr lang="en-US" dirty="0"/>
              <a:t>president of the American Psychological Association's Society for the Psychological Study of Lesbian, Gay, and Bisexual </a:t>
            </a:r>
            <a:r>
              <a:rPr lang="en-US" dirty="0" smtClean="0"/>
              <a:t>Issues</a:t>
            </a:r>
            <a:endParaRPr lang="hu-HU" dirty="0" smtClean="0"/>
          </a:p>
          <a:p>
            <a:r>
              <a:rPr lang="hu-HU" dirty="0" smtClean="0"/>
              <a:t>P</a:t>
            </a:r>
            <a:r>
              <a:rPr lang="en-US" dirty="0" err="1" smtClean="0"/>
              <a:t>ast</a:t>
            </a:r>
            <a:r>
              <a:rPr lang="en-US" dirty="0" smtClean="0"/>
              <a:t> </a:t>
            </a:r>
            <a:r>
              <a:rPr lang="en-US" dirty="0"/>
              <a:t>chair of the APA's Committee on Lesbian, Gay and Bisexual Concerns. 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1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hu-HU" sz="3200" b="1" dirty="0"/>
              <a:t>„Öt évet elvettek az életemből” –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a </a:t>
            </a:r>
            <a:r>
              <a:rPr lang="hu-HU" sz="3200" b="1" dirty="0"/>
              <a:t>melegséget „kigyógyító” terápia </a:t>
            </a:r>
            <a:r>
              <a:rPr lang="hu-HU" sz="3200" b="1" dirty="0" smtClean="0"/>
              <a:t>bugyrai</a:t>
            </a:r>
            <a:br>
              <a:rPr lang="hu-HU" sz="3200" b="1" dirty="0" smtClean="0"/>
            </a:br>
            <a:r>
              <a:rPr lang="hu-HU" sz="1400" b="1" dirty="0" smtClean="0"/>
              <a:t>(24.hu </a:t>
            </a:r>
            <a:r>
              <a:rPr lang="hu-HU" sz="1400" b="1" smtClean="0"/>
              <a:t>2019.01.22. Antoni </a:t>
            </a:r>
            <a:r>
              <a:rPr lang="hu-HU" sz="1400" b="1" dirty="0" smtClean="0"/>
              <a:t>Rita)</a:t>
            </a:r>
            <a:endParaRPr lang="hu-HU" sz="1400" dirty="0"/>
          </a:p>
        </p:txBody>
      </p:sp>
      <p:pic>
        <p:nvPicPr>
          <p:cNvPr id="4" name="Tartalom helye 3" descr="https://24.p3k.hu/app/uploads/2019/01/boyeras_a-1024x57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2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UNESCO International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Guidance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Sexuality</a:t>
            </a:r>
            <a:r>
              <a:rPr lang="hu-HU" dirty="0" smtClean="0"/>
              <a:t> Education 2018.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Learning objectives (12-15 years)</a:t>
            </a:r>
          </a:p>
          <a:p>
            <a:r>
              <a:rPr lang="en-US" dirty="0"/>
              <a:t>Key idea: </a:t>
            </a:r>
            <a:r>
              <a:rPr lang="en-US" b="1" dirty="0"/>
              <a:t>Sexual feelings, fantasies and desires are</a:t>
            </a:r>
          </a:p>
          <a:p>
            <a:r>
              <a:rPr lang="en-US" b="1" dirty="0"/>
              <a:t>natural and occur throughout life although people</a:t>
            </a:r>
          </a:p>
          <a:p>
            <a:r>
              <a:rPr lang="en-US" b="1" dirty="0"/>
              <a:t>do not always choose to act on those feelings</a:t>
            </a:r>
          </a:p>
          <a:p>
            <a:r>
              <a:rPr lang="en-US" dirty="0"/>
              <a:t>Learners will be able to:</a:t>
            </a:r>
          </a:p>
          <a:p>
            <a:r>
              <a:rPr lang="en-US" dirty="0"/>
              <a:t>▶▶ list ways that people express their sexuality</a:t>
            </a:r>
          </a:p>
          <a:p>
            <a:r>
              <a:rPr lang="en-US" dirty="0"/>
              <a:t>(knowledge);</a:t>
            </a:r>
          </a:p>
          <a:p>
            <a:r>
              <a:rPr lang="en-US" dirty="0"/>
              <a:t>▶▶ </a:t>
            </a:r>
            <a:r>
              <a:rPr lang="en-US" b="1" dirty="0">
                <a:solidFill>
                  <a:srgbClr val="FF0000"/>
                </a:solidFill>
              </a:rPr>
              <a:t>state that sexual feelings, fantasies and desires are</a:t>
            </a:r>
          </a:p>
          <a:p>
            <a:r>
              <a:rPr lang="en-US" b="1" dirty="0">
                <a:solidFill>
                  <a:srgbClr val="FF0000"/>
                </a:solidFill>
              </a:rPr>
              <a:t>natural and not shameful</a:t>
            </a:r>
            <a:r>
              <a:rPr lang="en-US" dirty="0"/>
              <a:t>, and occur throughout life</a:t>
            </a:r>
          </a:p>
          <a:p>
            <a:r>
              <a:rPr lang="en-US" dirty="0"/>
              <a:t>(knowledge);</a:t>
            </a:r>
          </a:p>
          <a:p>
            <a:r>
              <a:rPr lang="en-US" dirty="0"/>
              <a:t>▶▶ </a:t>
            </a:r>
            <a:r>
              <a:rPr lang="en-US" b="1" dirty="0"/>
              <a:t>explain why not all people choose to act on their sexual</a:t>
            </a:r>
          </a:p>
          <a:p>
            <a:r>
              <a:rPr lang="en-US" b="1" dirty="0"/>
              <a:t>feelings, fantasies and desires </a:t>
            </a:r>
            <a:r>
              <a:rPr lang="en-US" dirty="0"/>
              <a:t>(knowledge);</a:t>
            </a:r>
          </a:p>
          <a:p>
            <a:r>
              <a:rPr lang="en-US" dirty="0"/>
              <a:t>▶▶ state that interest in sex may change with age and can</a:t>
            </a:r>
          </a:p>
          <a:p>
            <a:r>
              <a:rPr lang="en-US" dirty="0"/>
              <a:t>be expressed throughout life (knowledge);</a:t>
            </a:r>
          </a:p>
          <a:p>
            <a:r>
              <a:rPr lang="en-US" dirty="0"/>
              <a:t>▶▶ </a:t>
            </a:r>
            <a:r>
              <a:rPr lang="en-US" b="1" dirty="0"/>
              <a:t>appreciate the importance of respecting the different</a:t>
            </a:r>
          </a:p>
          <a:p>
            <a:r>
              <a:rPr lang="en-US" b="1" dirty="0"/>
              <a:t>ways that people express sexuality across cultures and</a:t>
            </a:r>
          </a:p>
          <a:p>
            <a:r>
              <a:rPr lang="en-US" b="1" dirty="0"/>
              <a:t>settings </a:t>
            </a:r>
            <a:r>
              <a:rPr lang="en-US" dirty="0"/>
              <a:t>(attitudinal);</a:t>
            </a:r>
          </a:p>
          <a:p>
            <a:r>
              <a:rPr lang="en-US" dirty="0"/>
              <a:t>▶▶ demonstrate ways to manage emotions related to</a:t>
            </a:r>
          </a:p>
          <a:p>
            <a:r>
              <a:rPr lang="en-US" dirty="0"/>
              <a:t>sexual feelings, fantasies, and desires (skill</a:t>
            </a:r>
            <a:r>
              <a:rPr lang="en-US" dirty="0" smtClean="0"/>
              <a:t>).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			</a:t>
            </a: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://unesdoc.unesco.org/ark:/</a:t>
            </a:r>
            <a:r>
              <a:rPr lang="hu-HU" dirty="0" smtClean="0">
                <a:hlinkClick r:id="rId3"/>
              </a:rPr>
              <a:t>48223/pf0000260770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322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Health4LGBTI: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Reducing</a:t>
            </a:r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</a:t>
            </a:r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inequalities</a:t>
            </a:r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experienced</a:t>
            </a:r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LGBTI </a:t>
            </a:r>
            <a:r>
              <a:rPr lang="hu-H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people</a:t>
            </a:r>
            <a:endParaRPr lang="hu-H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92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 smtClean="0"/>
              <a:t>Ez </a:t>
            </a:r>
            <a:r>
              <a:rPr lang="hu-HU" sz="2800" b="1" dirty="0"/>
              <a:t>itt a kérdés - Ki segít annak, aki a saját neméhez vonzódik? (2019. január 16</a:t>
            </a:r>
            <a:r>
              <a:rPr lang="hu-HU" sz="2800" b="1" dirty="0" smtClean="0"/>
              <a:t>., M5TV)</a:t>
            </a:r>
            <a:endParaRPr lang="hu-HU" sz="2800" b="1" dirty="0"/>
          </a:p>
          <a:p>
            <a:pPr marL="0" indent="0">
              <a:buNone/>
            </a:pPr>
            <a:r>
              <a:rPr lang="hu-HU" sz="1400" b="1" dirty="0" smtClean="0">
                <a:hlinkClick r:id="rId3"/>
              </a:rPr>
              <a:t>https</a:t>
            </a:r>
            <a:r>
              <a:rPr lang="hu-HU" sz="1400" b="1" dirty="0">
                <a:hlinkClick r:id="rId3"/>
              </a:rPr>
              <a:t>://</a:t>
            </a:r>
            <a:r>
              <a:rPr lang="hu-HU" sz="1400" b="1" dirty="0" smtClean="0">
                <a:hlinkClick r:id="rId3"/>
              </a:rPr>
              <a:t>www.youtube.com/watch?v=iIIBreyUlVc</a:t>
            </a:r>
            <a:r>
              <a:rPr lang="hu-HU" sz="1400" b="1" dirty="0" smtClean="0"/>
              <a:t/>
            </a:r>
            <a:br>
              <a:rPr lang="hu-HU" sz="1400" b="1" dirty="0" smtClean="0"/>
            </a:br>
            <a:r>
              <a:rPr lang="hu-HU" sz="2800" b="1" dirty="0"/>
              <a:t>Ezekben tévedett az M5 az átnevelő terápiák </a:t>
            </a:r>
            <a:r>
              <a:rPr lang="hu-HU" sz="2800" b="1" dirty="0" err="1" smtClean="0"/>
              <a:t>promotálásakor</a:t>
            </a:r>
            <a:r>
              <a:rPr lang="hu-HU" sz="2800" b="1" dirty="0" smtClean="0"/>
              <a:t> </a:t>
            </a:r>
            <a:endParaRPr lang="hu-HU" sz="2800" dirty="0" smtClean="0"/>
          </a:p>
          <a:p>
            <a:pPr marL="0" indent="0">
              <a:buNone/>
            </a:pPr>
            <a:r>
              <a:rPr lang="hu-HU" sz="1400" b="1" dirty="0">
                <a:hlinkClick r:id="rId4"/>
              </a:rPr>
              <a:t>https://humenonline.hu/ezekben-tevedett-az-m5-az-atnevelo-terapiak-promotalasakor</a:t>
            </a:r>
            <a:r>
              <a:rPr lang="hu-HU" sz="1400" b="1" dirty="0" smtClean="0">
                <a:hlinkClick r:id="rId4"/>
              </a:rPr>
              <a:t>/</a:t>
            </a:r>
            <a:r>
              <a:rPr lang="hu-HU" sz="1400" b="1" dirty="0" smtClean="0"/>
              <a:t>  </a:t>
            </a:r>
          </a:p>
          <a:p>
            <a:pPr marL="0" indent="0">
              <a:buNone/>
            </a:pPr>
            <a:r>
              <a:rPr lang="hu-HU" sz="2800" b="1" dirty="0"/>
              <a:t>Ez itt a válasz! - A Háttér Társaság reagálása a köztévében </a:t>
            </a:r>
            <a:r>
              <a:rPr lang="hu-HU" sz="2800" b="1" dirty="0" smtClean="0"/>
              <a:t>elhangzottakra</a:t>
            </a:r>
          </a:p>
          <a:p>
            <a:pPr marL="0" indent="0">
              <a:buNone/>
            </a:pPr>
            <a:r>
              <a:rPr lang="hu-HU" sz="1500" b="1" dirty="0">
                <a:hlinkClick r:id="rId5"/>
              </a:rPr>
              <a:t>http://</a:t>
            </a:r>
            <a:r>
              <a:rPr lang="hu-HU" sz="1500" b="1" dirty="0" smtClean="0">
                <a:hlinkClick r:id="rId5"/>
              </a:rPr>
              <a:t>hatter.hu/hirek/ez-itt-a-valasz-a-hatter-tarsasag-reagalasa-a-kozteveben-elhangzottakra</a:t>
            </a:r>
            <a:r>
              <a:rPr lang="hu-HU" sz="1500" b="1" dirty="0" smtClean="0"/>
              <a:t> </a:t>
            </a:r>
          </a:p>
          <a:p>
            <a:pPr marL="0" indent="0">
              <a:buNone/>
            </a:pPr>
            <a:r>
              <a:rPr lang="hu-HU" sz="2800" b="1" dirty="0" smtClean="0"/>
              <a:t>Háttér Klub – Ez itt a válasz! Pszichológusok az </a:t>
            </a:r>
            <a:r>
              <a:rPr lang="hu-HU" sz="2800" b="1" dirty="0" err="1" smtClean="0"/>
              <a:t>lmbtqi</a:t>
            </a:r>
            <a:r>
              <a:rPr lang="hu-HU" sz="2800" b="1" dirty="0" smtClean="0"/>
              <a:t> személyek segítéséről.  Budapest, Bem Mozi, 2019. január 28.</a:t>
            </a:r>
          </a:p>
          <a:p>
            <a:pPr marL="0" indent="0">
              <a:buNone/>
            </a:pPr>
            <a:r>
              <a:rPr lang="hu-HU" sz="1400" b="1" dirty="0">
                <a:hlinkClick r:id="rId6"/>
              </a:rPr>
              <a:t>https://www.facebook.com/groups/1848900808673472/permalink/2314899018740313</a:t>
            </a:r>
            <a:r>
              <a:rPr lang="hu-HU" sz="1400" b="1" dirty="0" smtClean="0">
                <a:hlinkClick r:id="rId6"/>
              </a:rPr>
              <a:t>/</a:t>
            </a:r>
            <a:r>
              <a:rPr lang="hu-HU" sz="1400" b="1" dirty="0" smtClean="0"/>
              <a:t> </a:t>
            </a:r>
            <a:endParaRPr lang="hu-HU" sz="1400" b="1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7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hlinkClick r:id="rId3"/>
              </a:rPr>
              <a:t>Project output</a:t>
            </a:r>
            <a:r>
              <a:rPr lang="hu-HU" sz="1100" dirty="0" smtClean="0">
                <a:hlinkClick r:id="rId3"/>
              </a:rPr>
              <a:t/>
            </a:r>
            <a:br>
              <a:rPr lang="hu-HU" sz="1100" dirty="0" smtClean="0">
                <a:hlinkClick r:id="rId3"/>
              </a:rPr>
            </a:br>
            <a:r>
              <a:rPr lang="hu-HU" sz="1100" dirty="0">
                <a:hlinkClick r:id="rId3"/>
              </a:rPr>
              <a:t/>
            </a:r>
            <a:br>
              <a:rPr lang="hu-HU" sz="1100" dirty="0">
                <a:hlinkClick r:id="rId3"/>
              </a:rPr>
            </a:br>
            <a:r>
              <a:rPr lang="hu-HU" sz="1100" dirty="0" smtClean="0">
                <a:hlinkClick r:id="rId3"/>
              </a:rPr>
              <a:t>https</a:t>
            </a:r>
            <a:r>
              <a:rPr lang="hu-HU" sz="1100" dirty="0">
                <a:hlinkClick r:id="rId3"/>
              </a:rPr>
              <a:t>://</a:t>
            </a:r>
            <a:r>
              <a:rPr lang="hu-HU" sz="1100" dirty="0" smtClean="0">
                <a:hlinkClick r:id="rId3"/>
              </a:rPr>
              <a:t>ec.europa.eu/health/social_determinants/projects/ep_funded_projects_en#fragment2</a:t>
            </a:r>
            <a:r>
              <a:rPr lang="hu-HU" sz="1100" dirty="0" smtClean="0"/>
              <a:t/>
            </a:r>
            <a:br>
              <a:rPr lang="hu-HU" sz="1100" dirty="0" smtClean="0"/>
            </a:br>
            <a:endParaRPr lang="hu-HU" sz="11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69071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9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role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professional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55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Reducing health inequalities experienced by LGBTI people: </a:t>
            </a:r>
            <a:r>
              <a:rPr lang="hu-HU" sz="3600" dirty="0" smtClean="0">
                <a:solidFill>
                  <a:srgbClr val="00B050"/>
                </a:solidFill>
              </a:rPr>
              <a:t/>
            </a:r>
            <a:br>
              <a:rPr lang="hu-HU" sz="3600" dirty="0" smtClean="0">
                <a:solidFill>
                  <a:srgbClr val="00B050"/>
                </a:solidFill>
              </a:rPr>
            </a:br>
            <a:r>
              <a:rPr lang="hu-HU" sz="3600" dirty="0" smtClean="0">
                <a:solidFill>
                  <a:srgbClr val="00B050"/>
                </a:solidFill>
              </a:rPr>
              <a:t>W</a:t>
            </a:r>
            <a:r>
              <a:rPr lang="en-US" sz="3600" dirty="0" smtClean="0">
                <a:solidFill>
                  <a:srgbClr val="00B050"/>
                </a:solidFill>
              </a:rPr>
              <a:t>hat </a:t>
            </a:r>
            <a:r>
              <a:rPr lang="en-US" sz="3600" dirty="0">
                <a:solidFill>
                  <a:srgbClr val="00B050"/>
                </a:solidFill>
              </a:rPr>
              <a:t>is your role as a health professional?</a:t>
            </a:r>
            <a:endParaRPr lang="hu-HU" sz="3600" dirty="0">
              <a:solidFill>
                <a:srgbClr val="00B05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hu-HU" dirty="0" err="1" smtClean="0"/>
              <a:t>Module</a:t>
            </a:r>
            <a:r>
              <a:rPr lang="hu-HU" dirty="0" smtClean="0"/>
              <a:t> 1: </a:t>
            </a:r>
            <a:r>
              <a:rPr lang="en-US" dirty="0"/>
              <a:t>Introduction, awareness raising, terms and concepts</a:t>
            </a:r>
            <a:endParaRPr lang="hu-HU" dirty="0" smtClean="0"/>
          </a:p>
          <a:p>
            <a:r>
              <a:rPr lang="hu-HU" dirty="0" err="1" smtClean="0"/>
              <a:t>Module</a:t>
            </a:r>
            <a:r>
              <a:rPr lang="hu-HU" dirty="0" smtClean="0"/>
              <a:t> 2: </a:t>
            </a:r>
            <a:r>
              <a:rPr lang="hu-HU" dirty="0"/>
              <a:t>Health and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inequalities</a:t>
            </a:r>
            <a:endParaRPr lang="hu-HU" dirty="0" smtClean="0"/>
          </a:p>
          <a:p>
            <a:r>
              <a:rPr lang="hu-HU" dirty="0" err="1" smtClean="0"/>
              <a:t>Module</a:t>
            </a:r>
            <a:r>
              <a:rPr lang="hu-HU" dirty="0" smtClean="0"/>
              <a:t> 3: </a:t>
            </a:r>
            <a:r>
              <a:rPr lang="hu-HU" dirty="0" err="1"/>
              <a:t>Communication</a:t>
            </a:r>
            <a:r>
              <a:rPr lang="hu-HU" dirty="0"/>
              <a:t> and </a:t>
            </a:r>
            <a:r>
              <a:rPr lang="hu-HU" dirty="0" err="1"/>
              <a:t>practice</a:t>
            </a:r>
            <a:endParaRPr lang="hu-HU" dirty="0" smtClean="0"/>
          </a:p>
          <a:p>
            <a:r>
              <a:rPr lang="hu-HU" dirty="0" err="1" smtClean="0"/>
              <a:t>Module</a:t>
            </a:r>
            <a:r>
              <a:rPr lang="hu-HU" dirty="0" smtClean="0"/>
              <a:t> 4: </a:t>
            </a:r>
            <a:r>
              <a:rPr lang="hu-HU" dirty="0" err="1"/>
              <a:t>Trans&amp;</a:t>
            </a:r>
            <a:r>
              <a:rPr lang="hu-HU" dirty="0"/>
              <a:t> </a:t>
            </a:r>
            <a:r>
              <a:rPr lang="hu-HU" dirty="0" err="1"/>
              <a:t>Intersex</a:t>
            </a:r>
            <a:r>
              <a:rPr lang="hu-HU" dirty="0"/>
              <a:t> Health</a:t>
            </a:r>
          </a:p>
        </p:txBody>
      </p:sp>
      <p:pic>
        <p:nvPicPr>
          <p:cNvPr id="4098" name="Picture 2" descr="https://ec.europa.eu/health/sites/health/files/social_determinants/pics/lgbti_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98782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3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Szegedi LMBT Csoport </a:t>
            </a:r>
            <a:br>
              <a:rPr lang="hu-HU" dirty="0" smtClean="0"/>
            </a:br>
            <a:r>
              <a:rPr lang="hu-HU" dirty="0" smtClean="0"/>
              <a:t>„BIZTONSÁGOS TÉR” kampány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MIÉRT SZERVEZZÜK?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„Több </a:t>
            </a:r>
            <a:r>
              <a:rPr lang="hu-HU" dirty="0"/>
              <a:t>mint 250 személyes beszélgetés és több mint 300 problémafeltáró kérdőív kielemzése után azt látjuk: a szegedi </a:t>
            </a:r>
            <a:r>
              <a:rPr lang="hu-HU" dirty="0" err="1"/>
              <a:t>LMBTQ-emberek</a:t>
            </a:r>
            <a:r>
              <a:rPr lang="hu-HU" dirty="0"/>
              <a:t> jelentős része nem érzi magát biztonságban munkahelyén, iskolájában, vallási közösségében, valamint a város éttermeiben, kávézóiban, szórakozóhelyein. A személyes beszélgetések alapján több tucat szegedi </a:t>
            </a:r>
            <a:r>
              <a:rPr lang="hu-HU" dirty="0" err="1"/>
              <a:t>LMBTQ-embert</a:t>
            </a:r>
            <a:r>
              <a:rPr lang="hu-HU" dirty="0"/>
              <a:t> ért hátrányos megkülönböztetésről, zaklatásról, fizikai bántalmazásról van tudomásunk, és nagyjából ugyanennyi szegedi érintett osztotta meg velünk, hogy depresszióval vagy más szorongásos problémával küzd.”</a:t>
            </a:r>
            <a:br>
              <a:rPr lang="hu-HU" dirty="0"/>
            </a:br>
            <a:r>
              <a:rPr lang="hu-HU" sz="1500" dirty="0">
                <a:hlinkClick r:id="rId3"/>
              </a:rPr>
              <a:t>https://www.facebook.com/events/2116847695272720</a:t>
            </a:r>
            <a:r>
              <a:rPr lang="hu-HU" sz="1500" dirty="0" smtClean="0">
                <a:hlinkClick r:id="rId3"/>
              </a:rPr>
              <a:t>/</a:t>
            </a:r>
            <a:r>
              <a:rPr lang="hu-HU" sz="1500" dirty="0" smtClean="0"/>
              <a:t> 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20822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Elnevezések, kérdőjelek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Affirmatív</a:t>
            </a:r>
            <a:r>
              <a:rPr lang="hu-HU" dirty="0" smtClean="0"/>
              <a:t> terápia – megerősíti a klienst érzelmeiben</a:t>
            </a:r>
          </a:p>
          <a:p>
            <a:r>
              <a:rPr lang="hu-HU" dirty="0" smtClean="0"/>
              <a:t>Konverziós/</a:t>
            </a:r>
            <a:r>
              <a:rPr lang="hu-HU" dirty="0" err="1" smtClean="0"/>
              <a:t>reparatív</a:t>
            </a:r>
            <a:r>
              <a:rPr lang="hu-HU" dirty="0" smtClean="0"/>
              <a:t>/</a:t>
            </a:r>
            <a:r>
              <a:rPr lang="hu-HU" dirty="0" err="1" smtClean="0"/>
              <a:t>reorientációs</a:t>
            </a:r>
            <a:r>
              <a:rPr lang="hu-HU" dirty="0" smtClean="0"/>
              <a:t>/átnevelő terápia – eltéríti, átneveli a klienst eredeti beállítottságából, homoszexuálisból heteroszexuálissá</a:t>
            </a:r>
          </a:p>
          <a:p>
            <a:r>
              <a:rPr lang="hu-HU" dirty="0" smtClean="0"/>
              <a:t>Terápia? – miért nevezzük terápiának, hiszen a homoszexualitás nem betegség</a:t>
            </a:r>
          </a:p>
        </p:txBody>
      </p:sp>
    </p:spTree>
    <p:extLst>
      <p:ext uri="{BB962C8B-B14F-4D97-AF65-F5344CB8AC3E}">
        <p14:creationId xmlns:p14="http://schemas.microsoft.com/office/powerpoint/2010/main" val="5989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 szakirodalmi áttekintés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dirty="0" smtClean="0"/>
              <a:t>Blackwell </a:t>
            </a:r>
            <a:r>
              <a:rPr lang="hu-HU" sz="1400" b="1" dirty="0" smtClean="0"/>
              <a:t>C.W: </a:t>
            </a:r>
            <a:r>
              <a:rPr lang="en-US" sz="1400" dirty="0" smtClean="0"/>
              <a:t>Nursing </a:t>
            </a:r>
            <a:r>
              <a:rPr lang="en-US" sz="1400" dirty="0"/>
              <a:t>Implications in the Application </a:t>
            </a:r>
            <a:r>
              <a:rPr lang="en-US" sz="1400" dirty="0" smtClean="0"/>
              <a:t>of</a:t>
            </a:r>
            <a:r>
              <a:rPr lang="hu-HU" sz="1400" dirty="0" smtClean="0"/>
              <a:t> </a:t>
            </a:r>
            <a:r>
              <a:rPr lang="en-US" sz="1400" dirty="0" smtClean="0"/>
              <a:t>Conversion </a:t>
            </a:r>
            <a:r>
              <a:rPr lang="en-US" sz="1400" dirty="0"/>
              <a:t>Therapies on Gay, Lesbian, Bisexual, and Transgender Clients</a:t>
            </a:r>
            <a:r>
              <a:rPr lang="en-US" sz="1400" b="1" dirty="0"/>
              <a:t>, </a:t>
            </a:r>
            <a:r>
              <a:rPr lang="en-US" sz="1400" dirty="0"/>
              <a:t>Issues in </a:t>
            </a:r>
            <a:r>
              <a:rPr lang="en-US" sz="1400" dirty="0" smtClean="0"/>
              <a:t>Mental</a:t>
            </a:r>
            <a:r>
              <a:rPr lang="hu-HU" sz="1400" dirty="0" smtClean="0"/>
              <a:t> Health </a:t>
            </a:r>
            <a:r>
              <a:rPr lang="hu-HU" sz="1400" dirty="0" err="1"/>
              <a:t>Nursing</a:t>
            </a:r>
            <a:r>
              <a:rPr lang="hu-HU" sz="1400" dirty="0"/>
              <a:t>, </a:t>
            </a:r>
            <a:r>
              <a:rPr lang="hu-HU" sz="1400" dirty="0" smtClean="0"/>
              <a:t>2008. 29: 651-665</a:t>
            </a:r>
            <a:r>
              <a:rPr lang="hu-HU" sz="1400" b="1" dirty="0" smtClean="0"/>
              <a:t>.</a:t>
            </a:r>
          </a:p>
          <a:p>
            <a:r>
              <a:rPr lang="hu-HU" sz="1400" b="1" dirty="0" err="1"/>
              <a:t>Drescher</a:t>
            </a:r>
            <a:r>
              <a:rPr lang="hu-HU" sz="1400" b="1" dirty="0"/>
              <a:t> J et </a:t>
            </a:r>
            <a:r>
              <a:rPr lang="hu-HU" sz="1400" b="1" dirty="0" err="1"/>
              <a:t>al</a:t>
            </a:r>
            <a:r>
              <a:rPr lang="hu-HU" sz="1400" b="1" dirty="0"/>
              <a:t>: </a:t>
            </a:r>
            <a:r>
              <a:rPr lang="en-US" sz="1400" b="1" dirty="0"/>
              <a:t>The Growing Regulation of Conversion Therapy</a:t>
            </a:r>
            <a:r>
              <a:rPr lang="hu-HU" sz="1400" b="1" dirty="0"/>
              <a:t> </a:t>
            </a:r>
            <a:r>
              <a:rPr lang="hu-HU" sz="1400" dirty="0" smtClean="0"/>
              <a:t>Journal of </a:t>
            </a:r>
            <a:r>
              <a:rPr lang="hu-HU" sz="1400" dirty="0" err="1" smtClean="0"/>
              <a:t>Medical</a:t>
            </a:r>
            <a:r>
              <a:rPr lang="hu-HU" sz="1400" dirty="0" smtClean="0"/>
              <a:t> </a:t>
            </a:r>
            <a:r>
              <a:rPr lang="hu-HU" sz="1400" dirty="0" err="1" smtClean="0"/>
              <a:t>Regulation</a:t>
            </a:r>
            <a:r>
              <a:rPr lang="hu-HU" sz="1400" dirty="0" smtClean="0"/>
              <a:t> </a:t>
            </a:r>
            <a:r>
              <a:rPr lang="hu-HU" sz="1400" dirty="0"/>
              <a:t>2016 ; 102: 7–12. </a:t>
            </a:r>
            <a:endParaRPr lang="hu-HU" sz="1400" b="1" dirty="0"/>
          </a:p>
          <a:p>
            <a:endParaRPr lang="hu-HU" sz="1400" b="1" dirty="0" smtClean="0"/>
          </a:p>
          <a:p>
            <a:r>
              <a:rPr lang="hu-HU" sz="1400" b="1" i="1" dirty="0" err="1" smtClean="0"/>
              <a:t>Haldeman</a:t>
            </a:r>
            <a:r>
              <a:rPr lang="hu-HU" sz="1400" b="1" i="1" dirty="0" smtClean="0"/>
              <a:t> D.C: </a:t>
            </a:r>
            <a:r>
              <a:rPr lang="hu-HU" sz="1400" b="1" dirty="0" smtClean="0"/>
              <a:t>The </a:t>
            </a:r>
            <a:r>
              <a:rPr lang="hu-HU" sz="1400" b="1" dirty="0" err="1"/>
              <a:t>Pseudo-science</a:t>
            </a:r>
            <a:r>
              <a:rPr lang="hu-HU" sz="1400" b="1" dirty="0"/>
              <a:t> </a:t>
            </a:r>
            <a:r>
              <a:rPr lang="hu-HU" sz="1400" b="1" dirty="0" smtClean="0"/>
              <a:t>of </a:t>
            </a:r>
            <a:r>
              <a:rPr lang="hu-HU" sz="1400" b="1" dirty="0" err="1" smtClean="0"/>
              <a:t>Sexual</a:t>
            </a:r>
            <a:r>
              <a:rPr lang="hu-HU" sz="1400" b="1" dirty="0" smtClean="0"/>
              <a:t> </a:t>
            </a:r>
            <a:r>
              <a:rPr lang="hu-HU" sz="1400" b="1" dirty="0" err="1"/>
              <a:t>Orientation</a:t>
            </a:r>
            <a:r>
              <a:rPr lang="hu-HU" sz="1400" b="1" dirty="0"/>
              <a:t> </a:t>
            </a:r>
            <a:r>
              <a:rPr lang="hu-HU" sz="1400" b="1" dirty="0" err="1"/>
              <a:t>Conversion</a:t>
            </a:r>
            <a:r>
              <a:rPr lang="hu-HU" sz="1400" b="1" dirty="0"/>
              <a:t> </a:t>
            </a:r>
            <a:r>
              <a:rPr lang="hu-HU" sz="1400" b="1" dirty="0" err="1" smtClean="0"/>
              <a:t>Therapy</a:t>
            </a:r>
            <a:r>
              <a:rPr lang="hu-HU" sz="1400" b="1" dirty="0" smtClean="0"/>
              <a:t>. </a:t>
            </a:r>
            <a:r>
              <a:rPr lang="hu-HU" sz="1400" b="1" dirty="0" err="1" smtClean="0"/>
              <a:t>Angles</a:t>
            </a:r>
            <a:r>
              <a:rPr lang="hu-HU" sz="1400" b="1" dirty="0" smtClean="0"/>
              <a:t> 1999. 4:1-4.</a:t>
            </a:r>
          </a:p>
          <a:p>
            <a:r>
              <a:rPr lang="hu-HU" sz="1400" b="1" dirty="0" err="1" smtClean="0"/>
              <a:t>Haldeman</a:t>
            </a:r>
            <a:r>
              <a:rPr lang="hu-HU" sz="1400" b="1" dirty="0" smtClean="0"/>
              <a:t> D.C: </a:t>
            </a:r>
            <a:r>
              <a:rPr lang="en-US" sz="1400" b="1" dirty="0"/>
              <a:t>When Sexual and Religious Orientation Collide: </a:t>
            </a:r>
            <a:r>
              <a:rPr lang="en-US" sz="1400" dirty="0"/>
              <a:t>: Considerations in Working with Conflicted </a:t>
            </a:r>
            <a:r>
              <a:rPr lang="en-US" sz="1400" dirty="0" smtClean="0"/>
              <a:t>Same-Sex</a:t>
            </a:r>
            <a:r>
              <a:rPr lang="hu-HU" sz="1400" dirty="0" smtClean="0"/>
              <a:t> </a:t>
            </a:r>
            <a:r>
              <a:rPr lang="hu-HU" sz="1400" dirty="0" err="1"/>
              <a:t>Attracted</a:t>
            </a:r>
            <a:r>
              <a:rPr lang="hu-HU" sz="1400" dirty="0"/>
              <a:t> Male </a:t>
            </a:r>
            <a:r>
              <a:rPr lang="hu-HU" sz="1400" dirty="0" err="1" smtClean="0"/>
              <a:t>Clients</a:t>
            </a:r>
            <a:r>
              <a:rPr lang="hu-HU" sz="1400" dirty="0" smtClean="0"/>
              <a:t> </a:t>
            </a:r>
            <a:r>
              <a:rPr lang="en-US" sz="1400" i="1" dirty="0"/>
              <a:t>The Counseling Psychologist </a:t>
            </a:r>
            <a:r>
              <a:rPr lang="en-US" sz="1400" dirty="0"/>
              <a:t>2004 32: </a:t>
            </a:r>
            <a:r>
              <a:rPr lang="en-US" sz="1400" dirty="0" smtClean="0"/>
              <a:t>691</a:t>
            </a:r>
            <a:r>
              <a:rPr lang="hu-HU" sz="1400" dirty="0" smtClean="0"/>
              <a:t>-715.</a:t>
            </a:r>
          </a:p>
          <a:p>
            <a:r>
              <a:rPr lang="hu-HU" sz="1400" b="1" dirty="0" err="1"/>
              <a:t>Haldeman</a:t>
            </a:r>
            <a:r>
              <a:rPr lang="hu-HU" sz="1400" b="1" dirty="0"/>
              <a:t> D.C </a:t>
            </a:r>
            <a:r>
              <a:rPr lang="hu-HU" sz="1400" b="1" dirty="0" smtClean="0"/>
              <a:t>: </a:t>
            </a:r>
            <a:r>
              <a:rPr lang="en-US" sz="1400" dirty="0" smtClean="0"/>
              <a:t>'Therapeutic </a:t>
            </a:r>
            <a:r>
              <a:rPr lang="en-US" sz="1400" dirty="0"/>
              <a:t>antidotes: </a:t>
            </a:r>
            <a:r>
              <a:rPr lang="en-US" sz="1400" b="1" dirty="0"/>
              <a:t>Helping gay and bisexual men recover </a:t>
            </a:r>
            <a:r>
              <a:rPr lang="en-US" sz="1400" b="1" dirty="0" smtClean="0"/>
              <a:t>from</a:t>
            </a:r>
            <a:r>
              <a:rPr lang="hu-HU" sz="1400" b="1" dirty="0" smtClean="0"/>
              <a:t> </a:t>
            </a:r>
            <a:r>
              <a:rPr lang="en-US" sz="1400" b="1" dirty="0" smtClean="0"/>
              <a:t>conversion </a:t>
            </a:r>
            <a:r>
              <a:rPr lang="en-US" sz="1400" b="1" dirty="0"/>
              <a:t>therapies</a:t>
            </a:r>
            <a:r>
              <a:rPr lang="en-US" sz="1400" dirty="0"/>
              <a:t>', Journal of Gay &amp; Lesbian Mental Health, </a:t>
            </a:r>
            <a:r>
              <a:rPr lang="hu-HU" sz="1400" dirty="0" smtClean="0"/>
              <a:t>2001. </a:t>
            </a:r>
            <a:r>
              <a:rPr lang="en-US" sz="1400" dirty="0" smtClean="0"/>
              <a:t>5</a:t>
            </a:r>
            <a:r>
              <a:rPr lang="hu-HU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117 — </a:t>
            </a:r>
            <a:r>
              <a:rPr lang="en-US" sz="1400" dirty="0" smtClean="0"/>
              <a:t>130</a:t>
            </a:r>
            <a:r>
              <a:rPr lang="hu-HU" sz="1400" dirty="0" smtClean="0"/>
              <a:t>.</a:t>
            </a:r>
          </a:p>
          <a:p>
            <a:r>
              <a:rPr lang="hu-HU" sz="1400" b="1" dirty="0" err="1" smtClean="0"/>
              <a:t>Haldeman</a:t>
            </a:r>
            <a:r>
              <a:rPr lang="hu-HU" sz="1400" b="1" dirty="0" smtClean="0"/>
              <a:t> D.C: </a:t>
            </a:r>
            <a:r>
              <a:rPr lang="en-US" sz="1400" dirty="0"/>
              <a:t>Gay Rights, Patient Rights: The Implications of Sexual </a:t>
            </a:r>
            <a:r>
              <a:rPr lang="en-US" sz="1400" dirty="0" smtClean="0"/>
              <a:t>Orientation</a:t>
            </a:r>
            <a:r>
              <a:rPr lang="hu-HU" sz="1400" dirty="0" smtClean="0"/>
              <a:t> </a:t>
            </a:r>
            <a:r>
              <a:rPr lang="hu-HU" sz="1400" dirty="0" err="1" smtClean="0"/>
              <a:t>Conversion</a:t>
            </a:r>
            <a:r>
              <a:rPr lang="hu-HU" sz="1400" dirty="0" smtClean="0"/>
              <a:t> </a:t>
            </a:r>
            <a:r>
              <a:rPr lang="hu-HU" sz="1400" dirty="0" err="1" smtClean="0"/>
              <a:t>Therapy</a:t>
            </a:r>
            <a:r>
              <a:rPr lang="hu-HU" sz="1400" dirty="0" smtClean="0"/>
              <a:t>. </a:t>
            </a:r>
            <a:r>
              <a:rPr lang="en-US" sz="1400" dirty="0"/>
              <a:t>Professional Psychology: Research and </a:t>
            </a:r>
            <a:r>
              <a:rPr lang="en-US" sz="1400" dirty="0" smtClean="0"/>
              <a:t>Practice</a:t>
            </a:r>
            <a:r>
              <a:rPr lang="hu-HU" sz="1400" dirty="0" smtClean="0"/>
              <a:t> </a:t>
            </a:r>
            <a:r>
              <a:rPr lang="hu-HU" sz="1400" dirty="0"/>
              <a:t>2002, </a:t>
            </a:r>
            <a:r>
              <a:rPr lang="hu-HU" sz="1400" dirty="0" smtClean="0"/>
              <a:t>33: 260–264.</a:t>
            </a:r>
          </a:p>
          <a:p>
            <a:endParaRPr lang="hu-HU" sz="1400" dirty="0" smtClean="0"/>
          </a:p>
          <a:p>
            <a:r>
              <a:rPr lang="hu-HU" sz="1400" b="1" dirty="0" err="1"/>
              <a:t>Hein</a:t>
            </a:r>
            <a:r>
              <a:rPr lang="hu-HU" sz="1400" b="1" dirty="0"/>
              <a:t> </a:t>
            </a:r>
            <a:r>
              <a:rPr lang="en-US" sz="1400" b="1" dirty="0"/>
              <a:t>L</a:t>
            </a:r>
            <a:r>
              <a:rPr lang="hu-HU" sz="1400" b="1" dirty="0"/>
              <a:t>. C, </a:t>
            </a:r>
            <a:r>
              <a:rPr lang="en-US" sz="1400" b="1" dirty="0"/>
              <a:t>Matthews</a:t>
            </a:r>
            <a:r>
              <a:rPr lang="hu-HU" sz="1400" b="1" dirty="0"/>
              <a:t> A.K: </a:t>
            </a:r>
            <a:r>
              <a:rPr lang="en-US" sz="1400" i="1" dirty="0"/>
              <a:t>Reparative Therapy: The Adolescent, the Psych</a:t>
            </a:r>
            <a:r>
              <a:rPr lang="hu-HU" sz="1400" i="1" dirty="0"/>
              <a:t> </a:t>
            </a:r>
            <a:r>
              <a:rPr lang="hu-HU" sz="1400" i="1" dirty="0" err="1"/>
              <a:t>Nurse</a:t>
            </a:r>
            <a:r>
              <a:rPr lang="hu-HU" sz="1400" i="1" dirty="0"/>
              <a:t>, and </a:t>
            </a:r>
            <a:r>
              <a:rPr lang="hu-HU" sz="1400" i="1" dirty="0" err="1"/>
              <a:t>the</a:t>
            </a:r>
            <a:r>
              <a:rPr lang="hu-HU" sz="1400" i="1" dirty="0"/>
              <a:t> </a:t>
            </a:r>
            <a:r>
              <a:rPr lang="hu-HU" sz="1400" i="1" dirty="0" err="1"/>
              <a:t>Issues</a:t>
            </a:r>
            <a:r>
              <a:rPr lang="hu-HU" sz="1400" i="1" dirty="0"/>
              <a:t>. </a:t>
            </a:r>
            <a:r>
              <a:rPr lang="en-US" sz="1400" i="1" dirty="0"/>
              <a:t>Journal of Child and Adolescent Psychiatric Nursing, </a:t>
            </a:r>
            <a:r>
              <a:rPr lang="hu-HU" sz="1400" i="1" dirty="0"/>
              <a:t>2010. </a:t>
            </a:r>
            <a:r>
              <a:rPr lang="en-US" sz="1400" i="1" dirty="0"/>
              <a:t>23</a:t>
            </a:r>
            <a:r>
              <a:rPr lang="hu-HU" sz="1400" i="1" dirty="0"/>
              <a:t>: 29–35</a:t>
            </a:r>
            <a:r>
              <a:rPr lang="hu-HU" sz="1400" i="1" dirty="0" smtClean="0"/>
              <a:t>.</a:t>
            </a:r>
            <a:endParaRPr lang="hu-HU" sz="1400" dirty="0" smtClean="0"/>
          </a:p>
          <a:p>
            <a:r>
              <a:rPr lang="hu-HU" sz="1400" b="1" dirty="0" smtClean="0"/>
              <a:t>Patra S: </a:t>
            </a:r>
            <a:r>
              <a:rPr lang="en-US" sz="1400" b="1" dirty="0"/>
              <a:t>Conversion therapy for homosexuality: serious violation </a:t>
            </a:r>
            <a:r>
              <a:rPr lang="en-US" sz="1400" b="1" dirty="0" smtClean="0"/>
              <a:t>of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ethics</a:t>
            </a:r>
            <a:r>
              <a:rPr lang="hu-HU" sz="1400" b="1" dirty="0" smtClean="0"/>
              <a:t>. </a:t>
            </a:r>
            <a:r>
              <a:rPr lang="en-US" sz="1400" dirty="0"/>
              <a:t>Indian Journal of Medical Ethics </a:t>
            </a:r>
            <a:r>
              <a:rPr lang="en-US" sz="1400" dirty="0" smtClean="0"/>
              <a:t>2016</a:t>
            </a:r>
            <a:r>
              <a:rPr lang="hu-HU" sz="1400" dirty="0" smtClean="0"/>
              <a:t>. 1: 194-195. </a:t>
            </a:r>
          </a:p>
          <a:p>
            <a:r>
              <a:rPr lang="hu-HU" sz="1400" b="1" dirty="0" err="1"/>
              <a:t>Shidlo</a:t>
            </a:r>
            <a:r>
              <a:rPr lang="hu-HU" sz="1400" b="1" dirty="0"/>
              <a:t> </a:t>
            </a:r>
            <a:r>
              <a:rPr lang="hu-HU" sz="1400" b="1" dirty="0" smtClean="0"/>
              <a:t>A, </a:t>
            </a:r>
            <a:r>
              <a:rPr lang="hu-HU" sz="1400" b="1" dirty="0" err="1" smtClean="0"/>
              <a:t>Schroeder</a:t>
            </a:r>
            <a:r>
              <a:rPr lang="hu-HU" sz="1400" b="1" dirty="0" smtClean="0"/>
              <a:t> M</a:t>
            </a:r>
            <a:r>
              <a:rPr lang="hu-HU" sz="1400" dirty="0" smtClean="0"/>
              <a:t>: </a:t>
            </a:r>
            <a:r>
              <a:rPr lang="hu-HU" sz="1400" dirty="0" err="1"/>
              <a:t>Changing</a:t>
            </a:r>
            <a:r>
              <a:rPr lang="hu-HU" sz="1400" dirty="0"/>
              <a:t> </a:t>
            </a:r>
            <a:r>
              <a:rPr lang="hu-HU" sz="1400" dirty="0" err="1"/>
              <a:t>Sexual</a:t>
            </a:r>
            <a:r>
              <a:rPr lang="hu-HU" sz="1400" dirty="0"/>
              <a:t> </a:t>
            </a:r>
            <a:r>
              <a:rPr lang="hu-HU" sz="1400" dirty="0" err="1" smtClean="0"/>
              <a:t>Orientation</a:t>
            </a:r>
            <a:r>
              <a:rPr lang="hu-HU" sz="1400" dirty="0" smtClean="0"/>
              <a:t>. </a:t>
            </a:r>
            <a:r>
              <a:rPr lang="hu-HU" sz="1400" dirty="0"/>
              <a:t>A </a:t>
            </a:r>
            <a:r>
              <a:rPr lang="hu-HU" sz="1400" dirty="0" err="1"/>
              <a:t>Consumers</a:t>
            </a:r>
            <a:r>
              <a:rPr lang="hu-HU" sz="1400" dirty="0"/>
              <a:t>’ </a:t>
            </a:r>
            <a:r>
              <a:rPr lang="hu-HU" sz="1400" dirty="0" err="1" smtClean="0"/>
              <a:t>Report</a:t>
            </a:r>
            <a:r>
              <a:rPr lang="hu-HU" sz="1400" dirty="0" smtClean="0"/>
              <a:t>. Professional </a:t>
            </a:r>
            <a:r>
              <a:rPr lang="hu-HU" sz="1400" dirty="0" err="1"/>
              <a:t>Psychology</a:t>
            </a:r>
            <a:r>
              <a:rPr lang="hu-HU" sz="1400" dirty="0"/>
              <a:t>: Research and </a:t>
            </a:r>
            <a:r>
              <a:rPr lang="hu-HU" sz="1400" dirty="0" err="1"/>
              <a:t>Practice</a:t>
            </a:r>
            <a:r>
              <a:rPr lang="hu-HU" sz="1400" dirty="0"/>
              <a:t> 2002, 33, 249-259.</a:t>
            </a:r>
          </a:p>
          <a:p>
            <a:endParaRPr lang="hu-HU" sz="1400" dirty="0" smtClean="0"/>
          </a:p>
          <a:p>
            <a:r>
              <a:rPr lang="hu-HU" sz="1400" b="1" dirty="0" err="1" smtClean="0"/>
              <a:t>Spitzer</a:t>
            </a:r>
            <a:r>
              <a:rPr lang="hu-HU" sz="1400" b="1" dirty="0" smtClean="0"/>
              <a:t> R.L</a:t>
            </a:r>
            <a:r>
              <a:rPr lang="hu-HU" sz="1400" dirty="0" smtClean="0"/>
              <a:t>: </a:t>
            </a:r>
            <a:r>
              <a:rPr lang="en-US" sz="1400" b="1" dirty="0"/>
              <a:t>Spitzer Reassesses His 2003 Study of Reparative </a:t>
            </a:r>
            <a:r>
              <a:rPr lang="en-US" sz="1400" b="1" dirty="0" smtClean="0"/>
              <a:t>Therapy</a:t>
            </a:r>
            <a:r>
              <a:rPr lang="hu-HU" sz="1400" b="1" dirty="0" smtClean="0"/>
              <a:t> of </a:t>
            </a:r>
            <a:r>
              <a:rPr lang="hu-HU" sz="1400" b="1" dirty="0" err="1" smtClean="0"/>
              <a:t>Homosexuality</a:t>
            </a:r>
            <a:r>
              <a:rPr lang="hu-HU" sz="1400" dirty="0" smtClean="0"/>
              <a:t>. </a:t>
            </a:r>
            <a:r>
              <a:rPr lang="en-US" sz="1400" dirty="0" smtClean="0"/>
              <a:t>Arch</a:t>
            </a:r>
            <a:r>
              <a:rPr lang="hu-HU" sz="1400" dirty="0" err="1" smtClean="0"/>
              <a:t>ives</a:t>
            </a:r>
            <a:r>
              <a:rPr lang="hu-HU" sz="1400" dirty="0" smtClean="0"/>
              <a:t> of</a:t>
            </a:r>
            <a:r>
              <a:rPr lang="en-US" sz="1400" dirty="0" smtClean="0"/>
              <a:t> Sex</a:t>
            </a:r>
            <a:r>
              <a:rPr lang="hu-HU" sz="1400" dirty="0" err="1" smtClean="0"/>
              <a:t>ual</a:t>
            </a:r>
            <a:r>
              <a:rPr lang="hu-HU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Behav</a:t>
            </a:r>
            <a:r>
              <a:rPr lang="hu-HU" sz="1400" dirty="0" err="1" smtClean="0"/>
              <a:t>ior</a:t>
            </a:r>
            <a:r>
              <a:rPr lang="en-US" sz="1400" dirty="0" smtClean="0"/>
              <a:t> 2012</a:t>
            </a:r>
            <a:r>
              <a:rPr lang="hu-HU" sz="1400" dirty="0" smtClean="0"/>
              <a:t>.</a:t>
            </a:r>
            <a:r>
              <a:rPr lang="en-US" sz="1400" dirty="0" smtClean="0"/>
              <a:t> 41:757</a:t>
            </a:r>
            <a:r>
              <a:rPr lang="hu-H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6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Spitzer</a:t>
            </a:r>
            <a:r>
              <a:rPr lang="hu-HU" dirty="0" smtClean="0"/>
              <a:t> (2012.) bocsánatot kér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Bocsánatkéréssel tartozom a meleg közösségnek,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miután tanulmányomban bizonyítékok nélkül azt állítottam, hogy a konverziós terápia hatásos</a:t>
            </a:r>
            <a:r>
              <a:rPr lang="en-US" dirty="0" smtClean="0"/>
              <a:t>. </a:t>
            </a:r>
            <a:endParaRPr lang="hu-HU" dirty="0" smtClean="0"/>
          </a:p>
          <a:p>
            <a:r>
              <a:rPr lang="hu-HU" dirty="0" smtClean="0"/>
              <a:t>Bocsánatot kérek azoktól a meleg személyektől is,</a:t>
            </a:r>
          </a:p>
          <a:p>
            <a:r>
              <a:rPr lang="hu-HU" dirty="0" smtClean="0"/>
              <a:t>akik időt és energiát pazaroltak arra,</a:t>
            </a:r>
            <a:endParaRPr lang="en-US" dirty="0"/>
          </a:p>
          <a:p>
            <a:r>
              <a:rPr lang="hu-HU" dirty="0" smtClean="0"/>
              <a:t>részesüljenek a konverziós terápia valamely formájában, mert azt hitték, bebizonyítottam,</a:t>
            </a:r>
          </a:p>
          <a:p>
            <a:r>
              <a:rPr lang="hu-HU" dirty="0" smtClean="0"/>
              <a:t>hogy a terápia működik ‚erősen motivált’ páciensek körében.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64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Report of the American Psychological Association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en-US" sz="2800" dirty="0" smtClean="0"/>
              <a:t>Task </a:t>
            </a:r>
            <a:r>
              <a:rPr lang="en-US" sz="2800" dirty="0"/>
              <a:t>Force </a:t>
            </a:r>
            <a:r>
              <a:rPr lang="en-US" sz="2800" dirty="0" smtClean="0"/>
              <a:t>on</a:t>
            </a:r>
            <a:r>
              <a:rPr lang="hu-HU" sz="2800" dirty="0" smtClean="0"/>
              <a:t> </a:t>
            </a:r>
            <a:r>
              <a:rPr lang="en-US" sz="2800" dirty="0" smtClean="0"/>
              <a:t>Appropriate </a:t>
            </a:r>
            <a:r>
              <a:rPr lang="en-US" sz="2800" dirty="0"/>
              <a:t>Therapeutic Responses to Sexual </a:t>
            </a:r>
            <a:r>
              <a:rPr lang="en-US" sz="2800" dirty="0" smtClean="0"/>
              <a:t>Orientation</a:t>
            </a:r>
            <a:r>
              <a:rPr lang="hu-HU" sz="2800" dirty="0" smtClean="0"/>
              <a:t> (2009) (Absztrakt)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328592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A szexuális orientáció megváltoztatása valószínűtlen, hogy sikerül … és bizonytalan kockázatot rejt magában </a:t>
            </a:r>
            <a:br>
              <a:rPr lang="hu-HU" sz="2400" b="1" dirty="0" smtClean="0"/>
            </a:br>
            <a:r>
              <a:rPr lang="hu-HU" sz="2400" b="1" dirty="0" smtClean="0"/>
              <a:t>(</a:t>
            </a:r>
            <a:r>
              <a:rPr lang="hu-HU" sz="2400" dirty="0" smtClean="0"/>
              <a:t> </a:t>
            </a:r>
            <a:r>
              <a:rPr lang="en-US" sz="2400" b="1" dirty="0" smtClean="0"/>
              <a:t>involve </a:t>
            </a:r>
            <a:r>
              <a:rPr lang="en-US" sz="2400" b="1" dirty="0">
                <a:solidFill>
                  <a:srgbClr val="C00000"/>
                </a:solidFill>
              </a:rPr>
              <a:t>some</a:t>
            </a:r>
            <a:r>
              <a:rPr lang="en-US" sz="2400" b="1" dirty="0"/>
              <a:t> risk of </a:t>
            </a:r>
            <a:r>
              <a:rPr lang="en-US" sz="2400" b="1" dirty="0" smtClean="0"/>
              <a:t>harm</a:t>
            </a:r>
            <a:r>
              <a:rPr lang="hu-HU" sz="2400" b="1" dirty="0" smtClean="0"/>
              <a:t> )</a:t>
            </a:r>
          </a:p>
          <a:p>
            <a:r>
              <a:rPr lang="hu-HU" sz="2400" b="1" dirty="0" smtClean="0"/>
              <a:t>Az azonos neműek iránt </a:t>
            </a:r>
            <a:r>
              <a:rPr lang="hu-HU" sz="2400" b="1" dirty="0"/>
              <a:t>érzett romantikus </a:t>
            </a:r>
            <a:r>
              <a:rPr lang="hu-HU" sz="2400" b="1" dirty="0" smtClean="0"/>
              <a:t>érzések, vonzalom és viselkedés az emberi szexualitás normális, pozitív változata</a:t>
            </a:r>
            <a:r>
              <a:rPr lang="en-US" sz="2400" b="1" dirty="0" smtClean="0"/>
              <a:t> </a:t>
            </a:r>
            <a:endParaRPr lang="hu-HU" sz="2400" b="1" dirty="0" smtClean="0"/>
          </a:p>
          <a:p>
            <a:r>
              <a:rPr lang="hu-HU" sz="2400" b="1" dirty="0" smtClean="0"/>
              <a:t>A lakosság erősen konzervatív vallási nézeteket vall,</a:t>
            </a:r>
            <a:br>
              <a:rPr lang="hu-HU" sz="2400" b="1" dirty="0" smtClean="0"/>
            </a:br>
            <a:r>
              <a:rPr lang="hu-HU" sz="2400" b="1" dirty="0" smtClean="0"/>
              <a:t>és ez sarkallja az érintetteket, hogy megváltoztassák a szexuális orientációjukat.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r>
              <a:rPr lang="hu-HU" sz="2400" b="1" dirty="0" smtClean="0"/>
              <a:t>A megfelelő </a:t>
            </a:r>
            <a:r>
              <a:rPr lang="hu-HU" sz="2400" b="1" dirty="0" err="1" smtClean="0"/>
              <a:t>affirmatív</a:t>
            </a:r>
            <a:r>
              <a:rPr lang="hu-HU" sz="2400" b="1" dirty="0" smtClean="0"/>
              <a:t> terápiás intervenció - azok számára, akik szeretnék megváltoztatni a szexuális orientációjukat - magában foglalja … a terapeuta elfogadását, … a kliens aktív megküzdését, a társas támogatást, az identitás vizsgálatot… </a:t>
            </a:r>
            <a:r>
              <a:rPr lang="hu-HU" sz="2400" b="1" dirty="0" smtClean="0">
                <a:solidFill>
                  <a:srgbClr val="C00000"/>
                </a:solidFill>
              </a:rPr>
              <a:t>anélkül, hogy bármilyen (konkrét) szexuális orientáció kialakulását várnánk el.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113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APA </a:t>
            </a:r>
            <a:r>
              <a:rPr lang="hu-HU" sz="3600" dirty="0" err="1" smtClean="0"/>
              <a:t>Task</a:t>
            </a:r>
            <a:r>
              <a:rPr lang="hu-HU" sz="3600" dirty="0" smtClean="0"/>
              <a:t> </a:t>
            </a:r>
            <a:r>
              <a:rPr lang="hu-HU" sz="3600" dirty="0" err="1" smtClean="0"/>
              <a:t>Force</a:t>
            </a:r>
            <a:r>
              <a:rPr lang="hu-HU" sz="3600" dirty="0" smtClean="0"/>
              <a:t> </a:t>
            </a:r>
            <a:r>
              <a:rPr lang="hu-HU" sz="3600" dirty="0" err="1" smtClean="0"/>
              <a:t>on</a:t>
            </a:r>
            <a:r>
              <a:rPr lang="hu-HU" sz="3600" dirty="0" smtClean="0"/>
              <a:t> </a:t>
            </a:r>
            <a:r>
              <a:rPr lang="en-US" sz="3600" dirty="0"/>
              <a:t>Appropriate Therapeutic </a:t>
            </a:r>
            <a:r>
              <a:rPr lang="en-US" sz="3600" dirty="0" smtClean="0"/>
              <a:t>Responses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Sexual</a:t>
            </a:r>
            <a:r>
              <a:rPr lang="hu-HU" sz="3600" dirty="0" smtClean="0"/>
              <a:t> </a:t>
            </a:r>
            <a:r>
              <a:rPr lang="hu-HU" sz="3600" dirty="0" err="1" smtClean="0"/>
              <a:t>Orientation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Jelenleg nincsenek bizonyítékok arra vonatkozóan, hogy  a gyermek vagy serdülő szexuális orientációja megváltoztatható lenne az elvárt nemi viselkedés tanítása és kényszerítése által. (</a:t>
            </a:r>
            <a:r>
              <a:rPr lang="hu-HU" dirty="0" err="1" smtClean="0"/>
              <a:t>Mathy</a:t>
            </a:r>
            <a:r>
              <a:rPr lang="hu-HU" dirty="0" smtClean="0"/>
              <a:t> </a:t>
            </a:r>
            <a:r>
              <a:rPr lang="en-US" dirty="0" smtClean="0"/>
              <a:t>&amp; </a:t>
            </a:r>
            <a:r>
              <a:rPr lang="en-US" dirty="0" err="1"/>
              <a:t>Drescher</a:t>
            </a:r>
            <a:r>
              <a:rPr lang="en-US" dirty="0"/>
              <a:t>, 2008).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Ezek a beavatkozások növelhetik az ön-megbélyegzését (</a:t>
            </a:r>
            <a:r>
              <a:rPr lang="hu-HU" dirty="0" err="1" smtClean="0"/>
              <a:t>self-stigma</a:t>
            </a:r>
            <a:r>
              <a:rPr lang="hu-HU" dirty="0" smtClean="0"/>
              <a:t>), a kisebbségi stresszt, és végül a gyermek / serdülő nyomorúságát, fájdalmát (</a:t>
            </a:r>
            <a:r>
              <a:rPr lang="hu-HU" dirty="0" err="1" smtClean="0"/>
              <a:t>distress</a:t>
            </a:r>
            <a:r>
              <a:rPr lang="hu-HU" dirty="0" smtClean="0"/>
              <a:t>).</a:t>
            </a:r>
            <a:endParaRPr lang="en-US" dirty="0"/>
          </a:p>
          <a:p>
            <a:pPr marL="0" indent="0">
              <a:buNone/>
            </a:pPr>
            <a:r>
              <a:rPr lang="hu-HU" dirty="0" smtClean="0"/>
              <a:t>Súlyosan aggályos lehet a gyerekek és serdülők kényszer gyógykezelése, mert </a:t>
            </a:r>
            <a:r>
              <a:rPr lang="hu-HU" b="1" dirty="0" smtClean="0"/>
              <a:t>magában hordozza a károkozás lehetőségét</a:t>
            </a:r>
            <a:r>
              <a:rPr lang="hu-HU" dirty="0" smtClean="0"/>
              <a:t>, </a:t>
            </a:r>
            <a:r>
              <a:rPr lang="hu-HU" b="1" dirty="0" smtClean="0"/>
              <a:t> sértheti a bevett klinikai gyakorlatot, az irányelveket, az etikai szabályokat és az emberi jogokat.</a:t>
            </a:r>
            <a:endParaRPr lang="hu-HU" dirty="0" smtClean="0"/>
          </a:p>
          <a:p>
            <a:pPr marL="0" indent="0" algn="r">
              <a:buNone/>
            </a:pPr>
            <a:r>
              <a:rPr lang="en-US" dirty="0" smtClean="0"/>
              <a:t>Report of the American Psychological Association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Task Force on</a:t>
            </a:r>
            <a:r>
              <a:rPr lang="hu-HU" dirty="0" smtClean="0"/>
              <a:t> </a:t>
            </a:r>
            <a:r>
              <a:rPr lang="en-US" dirty="0" smtClean="0"/>
              <a:t>Appropriate Therapeutic Responses to Sexual Orientation</a:t>
            </a:r>
            <a:r>
              <a:rPr lang="hu-HU" dirty="0" smtClean="0"/>
              <a:t> (2009) p.86.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08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APA </a:t>
            </a:r>
            <a:r>
              <a:rPr lang="hu-HU" dirty="0" err="1" smtClean="0"/>
              <a:t>Report</a:t>
            </a:r>
            <a:r>
              <a:rPr lang="hu-HU" dirty="0" smtClean="0"/>
              <a:t>: …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some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risk </a:t>
            </a:r>
            <a:r>
              <a:rPr lang="en-US" b="1" dirty="0"/>
              <a:t>of harm 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202 páciens, a </a:t>
            </a:r>
            <a:r>
              <a:rPr lang="hu-HU" dirty="0" err="1" smtClean="0"/>
              <a:t>reparatív</a:t>
            </a:r>
            <a:r>
              <a:rPr lang="hu-HU" dirty="0" smtClean="0"/>
              <a:t>/konverziós terápia </a:t>
            </a:r>
          </a:p>
          <a:p>
            <a:pPr marL="0" indent="0">
              <a:buNone/>
            </a:pPr>
            <a:r>
              <a:rPr lang="hu-HU" dirty="0" smtClean="0"/>
              <a:t>	- előtt 25 fő követett el öngyilkossági kísérlet</a:t>
            </a:r>
          </a:p>
          <a:p>
            <a:pPr marL="0" indent="0">
              <a:buNone/>
            </a:pPr>
            <a:r>
              <a:rPr lang="hu-HU" dirty="0" smtClean="0"/>
              <a:t>	- alatt 23 fő követett el öngyilkossági kísérlet</a:t>
            </a:r>
          </a:p>
          <a:p>
            <a:pPr marL="0" indent="0">
              <a:buNone/>
            </a:pPr>
            <a:r>
              <a:rPr lang="hu-HU" dirty="0" smtClean="0"/>
              <a:t>	- után 11 fő követett el öngyilkossági kísérlet</a:t>
            </a:r>
            <a:br>
              <a:rPr lang="hu-HU" dirty="0" smtClean="0"/>
            </a:br>
            <a:r>
              <a:rPr lang="hu-HU" dirty="0"/>
              <a:t> </a:t>
            </a:r>
            <a:r>
              <a:rPr lang="hu-HU" dirty="0" smtClean="0"/>
              <a:t> Az utóbbi 11 főből </a:t>
            </a:r>
            <a:br>
              <a:rPr lang="hu-HU" dirty="0" smtClean="0"/>
            </a:br>
            <a:r>
              <a:rPr lang="hu-HU" dirty="0" smtClean="0"/>
              <a:t>  3 fő a terápia </a:t>
            </a:r>
            <a:r>
              <a:rPr lang="hu-HU" b="1" dirty="0" smtClean="0"/>
              <a:t>előtt is</a:t>
            </a:r>
            <a:r>
              <a:rPr lang="hu-HU" dirty="0" smtClean="0"/>
              <a:t> és 3 fő a terápia </a:t>
            </a:r>
            <a:r>
              <a:rPr lang="hu-HU" b="1" dirty="0" smtClean="0"/>
              <a:t>alatt is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követett el öngyilkossági kísérlet</a:t>
            </a:r>
          </a:p>
          <a:p>
            <a:pPr marL="0" indent="0" algn="r">
              <a:buNone/>
            </a:pPr>
            <a:r>
              <a:rPr lang="hu-HU" sz="2400" dirty="0" err="1" smtClean="0"/>
              <a:t>Shidlo</a:t>
            </a:r>
            <a:r>
              <a:rPr lang="hu-HU" sz="2400" dirty="0" smtClean="0"/>
              <a:t> A – </a:t>
            </a:r>
            <a:r>
              <a:rPr lang="hu-HU" sz="2400" dirty="0" err="1" smtClean="0"/>
              <a:t>Schroeder</a:t>
            </a:r>
            <a:r>
              <a:rPr lang="hu-HU" sz="2400" dirty="0" smtClean="0"/>
              <a:t> M: </a:t>
            </a:r>
            <a:r>
              <a:rPr lang="hu-HU" sz="2400" dirty="0" err="1" smtClean="0"/>
              <a:t>Changing</a:t>
            </a:r>
            <a:r>
              <a:rPr lang="hu-HU" sz="2400" dirty="0" smtClean="0"/>
              <a:t> </a:t>
            </a:r>
            <a:r>
              <a:rPr lang="hu-HU" sz="2400" dirty="0" err="1" smtClean="0"/>
              <a:t>Sexual</a:t>
            </a:r>
            <a:r>
              <a:rPr lang="hu-HU" sz="2400" dirty="0" smtClean="0"/>
              <a:t> </a:t>
            </a:r>
            <a:r>
              <a:rPr lang="hu-HU" sz="2400" dirty="0" err="1" smtClean="0"/>
              <a:t>Orientation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1800" dirty="0" smtClean="0"/>
              <a:t>Professional </a:t>
            </a:r>
            <a:r>
              <a:rPr lang="hu-HU" sz="1800" dirty="0" err="1" smtClean="0"/>
              <a:t>Psychology</a:t>
            </a:r>
            <a:r>
              <a:rPr lang="hu-HU" sz="1800" dirty="0" smtClean="0"/>
              <a:t>: Research and </a:t>
            </a:r>
            <a:r>
              <a:rPr lang="hu-HU" sz="1800" dirty="0" err="1" smtClean="0"/>
              <a:t>Practice</a:t>
            </a:r>
            <a:r>
              <a:rPr lang="hu-HU" sz="1800" dirty="0" smtClean="0"/>
              <a:t> 2002, 33, 249-259.</a:t>
            </a:r>
          </a:p>
          <a:p>
            <a:pPr marL="0" indent="0" algn="r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0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kezelés eredményei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176/202 fő ítélte sikertelennek a konverziós terápiát (87 %)</a:t>
            </a:r>
          </a:p>
          <a:p>
            <a:pPr marL="0" indent="0">
              <a:buNone/>
            </a:pPr>
            <a:r>
              <a:rPr lang="hu-HU" dirty="0" smtClean="0"/>
              <a:t>		26/202 fő pedig eredményesnek (13 %)</a:t>
            </a:r>
          </a:p>
          <a:p>
            <a:r>
              <a:rPr lang="hu-HU" dirty="0" smtClean="0"/>
              <a:t>A terápia alatt erőteljes belső konfliktust éltek át kognitív, érzelmi szinten és magatartásukban</a:t>
            </a:r>
          </a:p>
          <a:p>
            <a:r>
              <a:rPr lang="hu-HU" dirty="0" smtClean="0"/>
              <a:t>Növekedett a frusztráció, az elbizonytalanodás</a:t>
            </a:r>
          </a:p>
          <a:p>
            <a:r>
              <a:rPr lang="hu-HU" dirty="0" smtClean="0"/>
              <a:t>Elindult az önhibáztatás folyamata</a:t>
            </a:r>
          </a:p>
          <a:p>
            <a:r>
              <a:rPr lang="hu-HU" dirty="0" smtClean="0"/>
              <a:t>Mások csatát vívtak önmagukban homoerotikus vágyaikkal</a:t>
            </a:r>
          </a:p>
          <a:p>
            <a:pPr marL="0" indent="0" algn="r">
              <a:buNone/>
            </a:pPr>
            <a:r>
              <a:rPr lang="hu-HU" sz="2300" dirty="0" err="1"/>
              <a:t>Shidlo</a:t>
            </a:r>
            <a:r>
              <a:rPr lang="hu-HU" sz="2300" dirty="0"/>
              <a:t> – </a:t>
            </a:r>
            <a:r>
              <a:rPr lang="hu-HU" sz="2300" dirty="0" err="1"/>
              <a:t>Schroeder</a:t>
            </a:r>
            <a:r>
              <a:rPr lang="hu-HU" sz="2300" dirty="0"/>
              <a:t>: </a:t>
            </a:r>
            <a:r>
              <a:rPr lang="hu-HU" sz="2300" dirty="0" err="1"/>
              <a:t>Changing</a:t>
            </a:r>
            <a:r>
              <a:rPr lang="hu-HU" sz="2300" dirty="0"/>
              <a:t> </a:t>
            </a:r>
            <a:r>
              <a:rPr lang="hu-HU" sz="2300" dirty="0" err="1"/>
              <a:t>Sexual</a:t>
            </a:r>
            <a:r>
              <a:rPr lang="hu-HU" sz="2300" dirty="0"/>
              <a:t> </a:t>
            </a:r>
            <a:r>
              <a:rPr lang="hu-HU" sz="2300" dirty="0" err="1"/>
              <a:t>Orientation</a:t>
            </a:r>
            <a:r>
              <a:rPr lang="hu-HU" sz="2300" dirty="0"/>
              <a:t/>
            </a:r>
            <a:br>
              <a:rPr lang="hu-HU" sz="2300" dirty="0"/>
            </a:br>
            <a:r>
              <a:rPr lang="hu-HU" sz="2300" dirty="0"/>
              <a:t>Professional </a:t>
            </a:r>
            <a:r>
              <a:rPr lang="hu-HU" sz="2300" dirty="0" err="1"/>
              <a:t>Psychology</a:t>
            </a:r>
            <a:r>
              <a:rPr lang="hu-HU" sz="2300" dirty="0"/>
              <a:t>: Research and </a:t>
            </a:r>
            <a:r>
              <a:rPr lang="hu-HU" sz="2300" dirty="0" err="1"/>
              <a:t>Practice</a:t>
            </a:r>
            <a:r>
              <a:rPr lang="hu-HU" sz="2300" dirty="0"/>
              <a:t> 2002, 33, 249-259.</a:t>
            </a:r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009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Konverziós terápia vagy affirmatív tanácsadás a homoszexuális személyek lelki támogatásában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1783</Words>
  <Application>Microsoft Office PowerPoint</Application>
  <PresentationFormat>Diavetítés a képernyőre (4:3 oldalarány)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Office-téma</vt:lpstr>
      <vt:lpstr>Konverziós "terápia" vagy affirmatív tanácsadás  a homoszexuális személyek lelki támogatásában. Hol húzódik a határ a segítő és az ártalmas beavatkozás között? Somorjai Noémi informatikus könyvtáros Semmelweis Egyetem Magatartástudományi Intézet</vt:lpstr>
      <vt:lpstr>Előzmények </vt:lpstr>
      <vt:lpstr>Elnevezések, kérdőjelek</vt:lpstr>
      <vt:lpstr>Gyors szakirodalmi áttekintés</vt:lpstr>
      <vt:lpstr>Spitzer (2012.) bocsánatot kér </vt:lpstr>
      <vt:lpstr>Report of the American Psychological Association  Task Force on Appropriate Therapeutic Responses to Sexual Orientation (2009) (Absztrakt)</vt:lpstr>
      <vt:lpstr>APA Task Force on Appropriate Therapeutic Responses to Sexual Orientation</vt:lpstr>
      <vt:lpstr>APA Report: … some risk of harm …</vt:lpstr>
      <vt:lpstr>A kezelés eredményei</vt:lpstr>
      <vt:lpstr>A kiábrándultság szakasza</vt:lpstr>
      <vt:lpstr>A terápiában csalódottak csoportja</vt:lpstr>
      <vt:lpstr>A konverziós terápia eszközei </vt:lpstr>
      <vt:lpstr>Vallásosság kérdése a mintában</vt:lpstr>
      <vt:lpstr>Milyen előnyök származtak a terápiából?</vt:lpstr>
      <vt:lpstr>When Sexual and Religious  Orientation Collide </vt:lpstr>
      <vt:lpstr>Douglas C. Haldeman, Ph.D. </vt:lpstr>
      <vt:lpstr>„Öt évet elvettek az életemből” –  a melegséget „kigyógyító” terápia bugyrai (24.hu 2019.01.22. Antoni Rita)</vt:lpstr>
      <vt:lpstr>UNESCO International Technical Guidance on Sexuality Education 2018.</vt:lpstr>
      <vt:lpstr>Health4LGBTI: Reducing health inequalities experienced by LGBTI people</vt:lpstr>
      <vt:lpstr>Project output  https://ec.europa.eu/health/social_determinants/projects/ep_funded_projects_en#fragment2 </vt:lpstr>
      <vt:lpstr>What is your role as a health professional?</vt:lpstr>
      <vt:lpstr>Reducing health inequalities experienced by LGBTI people:  What is your role as a health professional?</vt:lpstr>
      <vt:lpstr>Szegedi LMBT Csoport  „BIZTONSÁGOS TÉR” kampány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Konverziós terápia vagy affirmatív tanácsadás a homoszexuális személyek lelki támogatásában</dc:title>
  <dc:creator>Somorjai Noémi</dc:creator>
  <cp:lastModifiedBy>Nagy Zsuzsanna</cp:lastModifiedBy>
  <cp:revision>85</cp:revision>
  <dcterms:created xsi:type="dcterms:W3CDTF">2019-03-25T07:42:23Z</dcterms:created>
  <dcterms:modified xsi:type="dcterms:W3CDTF">2022-07-27T07:08:50Z</dcterms:modified>
</cp:coreProperties>
</file>