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custDataLst>
    <p:tags r:id="rId17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182F7-13FC-4B7E-9CD9-662D44CD73C9}" type="datetimeFigureOut">
              <a:rPr lang="hu-HU" smtClean="0"/>
              <a:t>2022. 06. 17.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C9698-E14F-4AA2-B5EC-A9161FCA2D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814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919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119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3621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273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0400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341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61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7476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7196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40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7837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356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7925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9698-E14F-4AA2-B5EC-A9161FCA2DAB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999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549A"/>
                </a:solidFill>
                <a:latin typeface="Arial"/>
                <a:cs typeface="Arial"/>
              </a:defRPr>
            </a:lvl1pPr>
          </a:lstStyle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549A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549A"/>
                </a:solidFill>
                <a:latin typeface="Arial"/>
                <a:cs typeface="Arial"/>
              </a:defRPr>
            </a:lvl1pPr>
          </a:lstStyle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549A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549A"/>
                </a:solidFill>
                <a:latin typeface="Arial"/>
                <a:cs typeface="Arial"/>
              </a:defRPr>
            </a:lvl1pPr>
          </a:lstStyle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549A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549A"/>
                </a:solidFill>
                <a:latin typeface="Arial"/>
                <a:cs typeface="Arial"/>
              </a:defRPr>
            </a:lvl1pPr>
          </a:lstStyle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549A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336047" y="6009826"/>
            <a:ext cx="41910" cy="591185"/>
          </a:xfrm>
          <a:custGeom>
            <a:avLst/>
            <a:gdLst/>
            <a:ahLst/>
            <a:cxnLst/>
            <a:rect l="l" t="t" r="r" b="b"/>
            <a:pathLst>
              <a:path w="41909" h="591184">
                <a:moveTo>
                  <a:pt x="41699" y="590700"/>
                </a:moveTo>
                <a:lnTo>
                  <a:pt x="0" y="590700"/>
                </a:lnTo>
                <a:lnTo>
                  <a:pt x="0" y="0"/>
                </a:lnTo>
                <a:lnTo>
                  <a:pt x="41699" y="0"/>
                </a:lnTo>
                <a:lnTo>
                  <a:pt x="41699" y="590700"/>
                </a:lnTo>
                <a:close/>
              </a:path>
            </a:pathLst>
          </a:custGeom>
          <a:solidFill>
            <a:srgbClr val="005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36047" y="6009826"/>
            <a:ext cx="41910" cy="591185"/>
          </a:xfrm>
          <a:custGeom>
            <a:avLst/>
            <a:gdLst/>
            <a:ahLst/>
            <a:cxnLst/>
            <a:rect l="l" t="t" r="r" b="b"/>
            <a:pathLst>
              <a:path w="41909" h="591184">
                <a:moveTo>
                  <a:pt x="0" y="0"/>
                </a:moveTo>
                <a:lnTo>
                  <a:pt x="41699" y="0"/>
                </a:lnTo>
                <a:lnTo>
                  <a:pt x="41699" y="590700"/>
                </a:lnTo>
                <a:lnTo>
                  <a:pt x="0" y="59070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427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02161" y="6041406"/>
            <a:ext cx="1600392" cy="53455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62174" y="6041407"/>
            <a:ext cx="2271914" cy="5194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549A"/>
                </a:solidFill>
                <a:latin typeface="Arial"/>
                <a:cs typeface="Arial"/>
              </a:defRPr>
            </a:lvl1pPr>
          </a:lstStyle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549A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2191999" y="0"/>
                </a:lnTo>
                <a:lnTo>
                  <a:pt x="12191999" y="685799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282248"/>
            <a:ext cx="4083374" cy="45757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336047" y="6009826"/>
            <a:ext cx="41910" cy="591185"/>
          </a:xfrm>
          <a:custGeom>
            <a:avLst/>
            <a:gdLst/>
            <a:ahLst/>
            <a:cxnLst/>
            <a:rect l="l" t="t" r="r" b="b"/>
            <a:pathLst>
              <a:path w="41909" h="591184">
                <a:moveTo>
                  <a:pt x="41699" y="590700"/>
                </a:moveTo>
                <a:lnTo>
                  <a:pt x="0" y="590700"/>
                </a:lnTo>
                <a:lnTo>
                  <a:pt x="0" y="0"/>
                </a:lnTo>
                <a:lnTo>
                  <a:pt x="41699" y="0"/>
                </a:lnTo>
                <a:lnTo>
                  <a:pt x="41699" y="590700"/>
                </a:lnTo>
                <a:close/>
              </a:path>
            </a:pathLst>
          </a:custGeom>
          <a:solidFill>
            <a:srgbClr val="005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36047" y="6009826"/>
            <a:ext cx="41910" cy="591185"/>
          </a:xfrm>
          <a:custGeom>
            <a:avLst/>
            <a:gdLst/>
            <a:ahLst/>
            <a:cxnLst/>
            <a:rect l="l" t="t" r="r" b="b"/>
            <a:pathLst>
              <a:path w="41909" h="591184">
                <a:moveTo>
                  <a:pt x="0" y="0"/>
                </a:moveTo>
                <a:lnTo>
                  <a:pt x="41699" y="0"/>
                </a:lnTo>
                <a:lnTo>
                  <a:pt x="41699" y="590700"/>
                </a:lnTo>
                <a:lnTo>
                  <a:pt x="0" y="59070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427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02161" y="6041406"/>
            <a:ext cx="1600392" cy="53455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562174" y="6041407"/>
            <a:ext cx="2271914" cy="5194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918" y="-43908"/>
            <a:ext cx="1548764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0555" y="1620392"/>
            <a:ext cx="11070888" cy="360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972122" y="6086097"/>
            <a:ext cx="767080" cy="437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549A"/>
                </a:solidFill>
                <a:latin typeface="Arial"/>
                <a:cs typeface="Arial"/>
              </a:defRPr>
            </a:lvl1pPr>
          </a:lstStyle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5617" y="6180884"/>
            <a:ext cx="250825" cy="233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549A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peter@sztaki.hu" TargetMode="External"/><Relationship Id="rId5" Type="http://schemas.openxmlformats.org/officeDocument/2006/relationships/hyperlink" Target="mailto:pallinger.peter@sztaki.hu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taki.h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2191999" y="0"/>
                </a:lnTo>
                <a:lnTo>
                  <a:pt x="12191999" y="685799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7992" y="3629464"/>
            <a:ext cx="2722769" cy="90943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62174" y="6041407"/>
            <a:ext cx="2271914" cy="51942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83640" y="5536585"/>
            <a:ext cx="2550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549A"/>
                </a:solidFill>
                <a:latin typeface="Tahoma"/>
                <a:cs typeface="Tahoma"/>
                <a:hlinkClick r:id="rId5"/>
              </a:rPr>
              <a:t>pallinge</a:t>
            </a:r>
            <a:r>
              <a:rPr sz="1800" spc="-45" dirty="0">
                <a:solidFill>
                  <a:srgbClr val="00549A"/>
                </a:solidFill>
                <a:latin typeface="Tahoma"/>
                <a:cs typeface="Tahoma"/>
                <a:hlinkClick r:id="rId5"/>
              </a:rPr>
              <a:t>r</a:t>
            </a:r>
            <a:r>
              <a:rPr sz="1800" spc="-15" dirty="0">
                <a:solidFill>
                  <a:srgbClr val="00549A"/>
                </a:solidFill>
                <a:latin typeface="Tahoma"/>
                <a:cs typeface="Tahoma"/>
                <a:hlinkClick r:id="rId6"/>
              </a:rPr>
              <a:t>.peter@sztaki.hu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017" y="5397738"/>
            <a:ext cx="2856865" cy="108140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800" spc="60" dirty="0">
                <a:solidFill>
                  <a:srgbClr val="00549A"/>
                </a:solidFill>
                <a:latin typeface="Tahoma"/>
                <a:cs typeface="Tahoma"/>
              </a:rPr>
              <a:t>P</a:t>
            </a:r>
            <a:r>
              <a:rPr sz="1800" spc="10" dirty="0">
                <a:solidFill>
                  <a:srgbClr val="00549A"/>
                </a:solidFill>
                <a:latin typeface="Tahoma"/>
                <a:cs typeface="Tahoma"/>
              </a:rPr>
              <a:t>allinger</a:t>
            </a:r>
            <a:r>
              <a:rPr sz="1800" spc="-220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800" spc="75" dirty="0">
                <a:solidFill>
                  <a:srgbClr val="00549A"/>
                </a:solidFill>
                <a:latin typeface="Tahoma"/>
                <a:cs typeface="Tahoma"/>
              </a:rPr>
              <a:t>P</a:t>
            </a:r>
            <a:r>
              <a:rPr sz="1800" spc="20" dirty="0">
                <a:solidFill>
                  <a:srgbClr val="00549A"/>
                </a:solidFill>
                <a:latin typeface="Tahoma"/>
                <a:cs typeface="Tahoma"/>
              </a:rPr>
              <a:t>éte</a:t>
            </a:r>
            <a:r>
              <a:rPr sz="1800" spc="-45" dirty="0">
                <a:solidFill>
                  <a:srgbClr val="00549A"/>
                </a:solidFill>
                <a:latin typeface="Tahoma"/>
                <a:cs typeface="Tahoma"/>
              </a:rPr>
              <a:t>r</a:t>
            </a:r>
            <a:r>
              <a:rPr sz="1800" spc="-165" dirty="0">
                <a:solidFill>
                  <a:srgbClr val="00549A"/>
                </a:solidFill>
                <a:latin typeface="Tahoma"/>
                <a:cs typeface="Tahoma"/>
              </a:rPr>
              <a:t>,</a:t>
            </a:r>
            <a:r>
              <a:rPr sz="1800" spc="-220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800" spc="30" dirty="0">
                <a:solidFill>
                  <a:srgbClr val="00549A"/>
                </a:solidFill>
                <a:latin typeface="Tahoma"/>
                <a:cs typeface="Tahoma"/>
              </a:rPr>
              <a:t>SZ</a:t>
            </a:r>
            <a:r>
              <a:rPr sz="1800" spc="-110" dirty="0">
                <a:solidFill>
                  <a:srgbClr val="00549A"/>
                </a:solidFill>
                <a:latin typeface="Tahoma"/>
                <a:cs typeface="Tahoma"/>
              </a:rPr>
              <a:t>T</a:t>
            </a:r>
            <a:r>
              <a:rPr sz="1800" spc="60" dirty="0">
                <a:solidFill>
                  <a:srgbClr val="00549A"/>
                </a:solidFill>
                <a:latin typeface="Tahoma"/>
                <a:cs typeface="Tahoma"/>
              </a:rPr>
              <a:t>AKI</a:t>
            </a:r>
            <a:r>
              <a:rPr sz="1800" spc="-220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800" spc="70" dirty="0">
                <a:solidFill>
                  <a:srgbClr val="00549A"/>
                </a:solidFill>
                <a:latin typeface="Tahoma"/>
                <a:cs typeface="Tahoma"/>
              </a:rPr>
              <a:t>DSD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0"/>
              </a:spcBef>
            </a:pPr>
            <a:r>
              <a:rPr sz="2800" b="1" spc="-5" dirty="0">
                <a:solidFill>
                  <a:srgbClr val="00549A"/>
                </a:solidFill>
                <a:latin typeface="Open Sans"/>
                <a:cs typeface="Open Sans"/>
              </a:rPr>
              <a:t>2022.</a:t>
            </a:r>
            <a:r>
              <a:rPr sz="2800" b="1" spc="-25" dirty="0">
                <a:solidFill>
                  <a:srgbClr val="00549A"/>
                </a:solidFill>
                <a:latin typeface="Open Sans"/>
                <a:cs typeface="Open Sans"/>
              </a:rPr>
              <a:t> </a:t>
            </a:r>
            <a:r>
              <a:rPr sz="2800" b="1" spc="-5" dirty="0">
                <a:solidFill>
                  <a:srgbClr val="00549A"/>
                </a:solidFill>
                <a:latin typeface="Open Sans"/>
                <a:cs typeface="Open Sans"/>
              </a:rPr>
              <a:t>04.</a:t>
            </a:r>
            <a:r>
              <a:rPr sz="2800" b="1" spc="-20" dirty="0">
                <a:solidFill>
                  <a:srgbClr val="00549A"/>
                </a:solidFill>
                <a:latin typeface="Open Sans"/>
                <a:cs typeface="Open Sans"/>
              </a:rPr>
              <a:t> </a:t>
            </a:r>
            <a:r>
              <a:rPr sz="2800" b="1" spc="-5" dirty="0">
                <a:solidFill>
                  <a:srgbClr val="00549A"/>
                </a:solidFill>
                <a:latin typeface="Open Sans"/>
                <a:cs typeface="Open Sans"/>
              </a:rPr>
              <a:t>21.</a:t>
            </a:r>
            <a:endParaRPr sz="2800">
              <a:latin typeface="Open Sans"/>
              <a:cs typeface="Open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91025" y="813796"/>
            <a:ext cx="8091170" cy="122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180" dirty="0">
                <a:solidFill>
                  <a:srgbClr val="00549A"/>
                </a:solidFill>
                <a:latin typeface="Century Gothic"/>
                <a:cs typeface="Century Gothic"/>
              </a:rPr>
              <a:t>Kutatási</a:t>
            </a:r>
            <a:r>
              <a:rPr sz="2800" spc="2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2800" spc="135" dirty="0">
                <a:solidFill>
                  <a:srgbClr val="00549A"/>
                </a:solidFill>
                <a:latin typeface="Century Gothic"/>
                <a:cs typeface="Century Gothic"/>
              </a:rPr>
              <a:t>adatrepozitórium:</a:t>
            </a:r>
            <a:r>
              <a:rPr sz="2800" spc="2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2800" spc="60" dirty="0">
                <a:solidFill>
                  <a:srgbClr val="00549A"/>
                </a:solidFill>
                <a:latin typeface="Century Gothic"/>
                <a:cs typeface="Century Gothic"/>
              </a:rPr>
              <a:t>science-data.hu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685"/>
              </a:spcBef>
            </a:pPr>
            <a:r>
              <a:rPr sz="2800" spc="110" dirty="0">
                <a:solidFill>
                  <a:srgbClr val="00549A"/>
                </a:solidFill>
                <a:latin typeface="Century Gothic"/>
                <a:cs typeface="Century Gothic"/>
              </a:rPr>
              <a:t>Technológiai</a:t>
            </a:r>
            <a:r>
              <a:rPr sz="2800" spc="-1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2800" spc="170" dirty="0">
                <a:solidFill>
                  <a:srgbClr val="00549A"/>
                </a:solidFill>
                <a:latin typeface="Century Gothic"/>
                <a:cs typeface="Century Gothic"/>
              </a:rPr>
              <a:t>áttekintés</a:t>
            </a:r>
            <a:endParaRPr sz="2800">
              <a:latin typeface="Century Gothic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67025" y="3369672"/>
            <a:ext cx="3362324" cy="1228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923" y="312504"/>
            <a:ext cx="2710815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b="1" spc="114" dirty="0">
                <a:solidFill>
                  <a:srgbClr val="00549A"/>
                </a:solidFill>
                <a:latin typeface="Century Gothic"/>
                <a:cs typeface="Century Gothic"/>
              </a:rPr>
              <a:t>Jelenlegi </a:t>
            </a:r>
            <a:r>
              <a:rPr sz="3000" b="1" spc="12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b="1" spc="135" dirty="0">
                <a:solidFill>
                  <a:srgbClr val="00549A"/>
                </a:solidFill>
                <a:latin typeface="Century Gothic"/>
                <a:cs typeface="Century Gothic"/>
              </a:rPr>
              <a:t>a</a:t>
            </a:r>
            <a:r>
              <a:rPr sz="3000" b="1" spc="35" dirty="0">
                <a:solidFill>
                  <a:srgbClr val="00549A"/>
                </a:solidFill>
                <a:latin typeface="Century Gothic"/>
                <a:cs typeface="Century Gothic"/>
              </a:rPr>
              <a:t>r</a:t>
            </a:r>
            <a:r>
              <a:rPr sz="3000" b="1" spc="-165" dirty="0">
                <a:solidFill>
                  <a:srgbClr val="00549A"/>
                </a:solidFill>
                <a:latin typeface="Century Gothic"/>
                <a:cs typeface="Century Gothic"/>
              </a:rPr>
              <a:t>c</a:t>
            </a:r>
            <a:r>
              <a:rPr sz="3000" b="1" spc="315" dirty="0">
                <a:solidFill>
                  <a:srgbClr val="00549A"/>
                </a:solidFill>
                <a:latin typeface="Century Gothic"/>
                <a:cs typeface="Century Gothic"/>
              </a:rPr>
              <a:t>hi</a:t>
            </a:r>
            <a:r>
              <a:rPr sz="3000" b="1" spc="175" dirty="0">
                <a:solidFill>
                  <a:srgbClr val="00549A"/>
                </a:solidFill>
                <a:latin typeface="Century Gothic"/>
                <a:cs typeface="Century Gothic"/>
              </a:rPr>
              <a:t>t</a:t>
            </a:r>
            <a:r>
              <a:rPr sz="3000" b="1" spc="-90" dirty="0">
                <a:solidFill>
                  <a:srgbClr val="00549A"/>
                </a:solidFill>
                <a:latin typeface="Century Gothic"/>
                <a:cs typeface="Century Gothic"/>
              </a:rPr>
              <a:t>e</a:t>
            </a:r>
            <a:r>
              <a:rPr sz="3000" b="1" spc="-105" dirty="0">
                <a:solidFill>
                  <a:srgbClr val="00549A"/>
                </a:solidFill>
                <a:latin typeface="Century Gothic"/>
                <a:cs typeface="Century Gothic"/>
              </a:rPr>
              <a:t>c</a:t>
            </a:r>
            <a:r>
              <a:rPr sz="3000" b="1" spc="300" dirty="0">
                <a:solidFill>
                  <a:srgbClr val="00549A"/>
                </a:solidFill>
                <a:latin typeface="Century Gothic"/>
                <a:cs typeface="Century Gothic"/>
              </a:rPr>
              <a:t>ktú</a:t>
            </a:r>
            <a:r>
              <a:rPr sz="3000" b="1" spc="215" dirty="0">
                <a:solidFill>
                  <a:srgbClr val="00549A"/>
                </a:solidFill>
                <a:latin typeface="Century Gothic"/>
                <a:cs typeface="Century Gothic"/>
              </a:rPr>
              <a:t>r</a:t>
            </a:r>
            <a:r>
              <a:rPr sz="3000" b="1" spc="-130" dirty="0">
                <a:solidFill>
                  <a:srgbClr val="00549A"/>
                </a:solidFill>
                <a:latin typeface="Century Gothic"/>
                <a:cs typeface="Century Gothic"/>
              </a:rPr>
              <a:t>a</a:t>
            </a:r>
            <a:endParaRPr sz="3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37237" y="334154"/>
            <a:ext cx="674370" cy="589915"/>
            <a:chOff x="3937237" y="334154"/>
            <a:chExt cx="674370" cy="589915"/>
          </a:xfrm>
        </p:grpSpPr>
        <p:sp>
          <p:nvSpPr>
            <p:cNvPr id="4" name="object 4"/>
            <p:cNvSpPr/>
            <p:nvPr/>
          </p:nvSpPr>
          <p:spPr>
            <a:xfrm>
              <a:off x="3942000" y="338917"/>
              <a:ext cx="664845" cy="580390"/>
            </a:xfrm>
            <a:custGeom>
              <a:avLst/>
              <a:gdLst/>
              <a:ahLst/>
              <a:cxnLst/>
              <a:rect l="l" t="t" r="r" b="b"/>
              <a:pathLst>
                <a:path w="664845" h="580390">
                  <a:moveTo>
                    <a:pt x="332399" y="579899"/>
                  </a:moveTo>
                  <a:lnTo>
                    <a:pt x="283280" y="576756"/>
                  </a:lnTo>
                  <a:lnTo>
                    <a:pt x="236398" y="567623"/>
                  </a:lnTo>
                  <a:lnTo>
                    <a:pt x="192268" y="552951"/>
                  </a:lnTo>
                  <a:lnTo>
                    <a:pt x="151404" y="533187"/>
                  </a:lnTo>
                  <a:lnTo>
                    <a:pt x="114321" y="508780"/>
                  </a:lnTo>
                  <a:lnTo>
                    <a:pt x="81532" y="480178"/>
                  </a:lnTo>
                  <a:lnTo>
                    <a:pt x="53551" y="447830"/>
                  </a:lnTo>
                  <a:lnTo>
                    <a:pt x="30894" y="412185"/>
                  </a:lnTo>
                  <a:lnTo>
                    <a:pt x="14073" y="373691"/>
                  </a:lnTo>
                  <a:lnTo>
                    <a:pt x="3604" y="332796"/>
                  </a:lnTo>
                  <a:lnTo>
                    <a:pt x="0" y="289949"/>
                  </a:lnTo>
                  <a:lnTo>
                    <a:pt x="3604" y="247103"/>
                  </a:lnTo>
                  <a:lnTo>
                    <a:pt x="14073" y="206208"/>
                  </a:lnTo>
                  <a:lnTo>
                    <a:pt x="30894" y="167714"/>
                  </a:lnTo>
                  <a:lnTo>
                    <a:pt x="53551" y="132069"/>
                  </a:lnTo>
                  <a:lnTo>
                    <a:pt x="81532" y="99721"/>
                  </a:lnTo>
                  <a:lnTo>
                    <a:pt x="114321" y="71119"/>
                  </a:lnTo>
                  <a:lnTo>
                    <a:pt x="151404" y="46712"/>
                  </a:lnTo>
                  <a:lnTo>
                    <a:pt x="192268" y="26948"/>
                  </a:lnTo>
                  <a:lnTo>
                    <a:pt x="236398" y="12276"/>
                  </a:lnTo>
                  <a:lnTo>
                    <a:pt x="283280" y="3143"/>
                  </a:lnTo>
                  <a:lnTo>
                    <a:pt x="332399" y="0"/>
                  </a:lnTo>
                  <a:lnTo>
                    <a:pt x="381519" y="3143"/>
                  </a:lnTo>
                  <a:lnTo>
                    <a:pt x="428401" y="12276"/>
                  </a:lnTo>
                  <a:lnTo>
                    <a:pt x="472531" y="26948"/>
                  </a:lnTo>
                  <a:lnTo>
                    <a:pt x="513395" y="46712"/>
                  </a:lnTo>
                  <a:lnTo>
                    <a:pt x="550478" y="71119"/>
                  </a:lnTo>
                  <a:lnTo>
                    <a:pt x="583267" y="99721"/>
                  </a:lnTo>
                  <a:lnTo>
                    <a:pt x="611248" y="132069"/>
                  </a:lnTo>
                  <a:lnTo>
                    <a:pt x="633905" y="167714"/>
                  </a:lnTo>
                  <a:lnTo>
                    <a:pt x="650726" y="206208"/>
                  </a:lnTo>
                  <a:lnTo>
                    <a:pt x="661195" y="247103"/>
                  </a:lnTo>
                  <a:lnTo>
                    <a:pt x="664799" y="289949"/>
                  </a:lnTo>
                  <a:lnTo>
                    <a:pt x="661195" y="332796"/>
                  </a:lnTo>
                  <a:lnTo>
                    <a:pt x="650726" y="373691"/>
                  </a:lnTo>
                  <a:lnTo>
                    <a:pt x="633905" y="412185"/>
                  </a:lnTo>
                  <a:lnTo>
                    <a:pt x="611248" y="447830"/>
                  </a:lnTo>
                  <a:lnTo>
                    <a:pt x="583267" y="480178"/>
                  </a:lnTo>
                  <a:lnTo>
                    <a:pt x="550478" y="508780"/>
                  </a:lnTo>
                  <a:lnTo>
                    <a:pt x="513395" y="533187"/>
                  </a:lnTo>
                  <a:lnTo>
                    <a:pt x="472531" y="552951"/>
                  </a:lnTo>
                  <a:lnTo>
                    <a:pt x="428401" y="567623"/>
                  </a:lnTo>
                  <a:lnTo>
                    <a:pt x="381519" y="576756"/>
                  </a:lnTo>
                  <a:lnTo>
                    <a:pt x="332399" y="57989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33284" y="511947"/>
              <a:ext cx="282575" cy="60960"/>
            </a:xfrm>
            <a:custGeom>
              <a:avLst/>
              <a:gdLst/>
              <a:ahLst/>
              <a:cxnLst/>
              <a:rect l="l" t="t" r="r" b="b"/>
              <a:pathLst>
                <a:path w="282575" h="60959">
                  <a:moveTo>
                    <a:pt x="34624" y="60406"/>
                  </a:moveTo>
                  <a:lnTo>
                    <a:pt x="21147" y="58032"/>
                  </a:lnTo>
                  <a:lnTo>
                    <a:pt x="10141" y="51559"/>
                  </a:lnTo>
                  <a:lnTo>
                    <a:pt x="2720" y="41959"/>
                  </a:lnTo>
                  <a:lnTo>
                    <a:pt x="0" y="30203"/>
                  </a:lnTo>
                  <a:lnTo>
                    <a:pt x="2720" y="18446"/>
                  </a:lnTo>
                  <a:lnTo>
                    <a:pt x="10141" y="8846"/>
                  </a:lnTo>
                  <a:lnTo>
                    <a:pt x="21147" y="2373"/>
                  </a:lnTo>
                  <a:lnTo>
                    <a:pt x="34624" y="0"/>
                  </a:lnTo>
                  <a:lnTo>
                    <a:pt x="48102" y="2373"/>
                  </a:lnTo>
                  <a:lnTo>
                    <a:pt x="59108" y="8846"/>
                  </a:lnTo>
                  <a:lnTo>
                    <a:pt x="66528" y="18446"/>
                  </a:lnTo>
                  <a:lnTo>
                    <a:pt x="69249" y="30203"/>
                  </a:lnTo>
                  <a:lnTo>
                    <a:pt x="66528" y="41959"/>
                  </a:lnTo>
                  <a:lnTo>
                    <a:pt x="59108" y="51559"/>
                  </a:lnTo>
                  <a:lnTo>
                    <a:pt x="48102" y="58032"/>
                  </a:lnTo>
                  <a:lnTo>
                    <a:pt x="34624" y="60406"/>
                  </a:lnTo>
                  <a:close/>
                </a:path>
                <a:path w="282575" h="60959">
                  <a:moveTo>
                    <a:pt x="247606" y="60406"/>
                  </a:moveTo>
                  <a:lnTo>
                    <a:pt x="234129" y="58032"/>
                  </a:lnTo>
                  <a:lnTo>
                    <a:pt x="223123" y="51559"/>
                  </a:lnTo>
                  <a:lnTo>
                    <a:pt x="215703" y="41959"/>
                  </a:lnTo>
                  <a:lnTo>
                    <a:pt x="212981" y="30203"/>
                  </a:lnTo>
                  <a:lnTo>
                    <a:pt x="215703" y="18446"/>
                  </a:lnTo>
                  <a:lnTo>
                    <a:pt x="223123" y="8846"/>
                  </a:lnTo>
                  <a:lnTo>
                    <a:pt x="234129" y="2373"/>
                  </a:lnTo>
                  <a:lnTo>
                    <a:pt x="247606" y="0"/>
                  </a:lnTo>
                  <a:lnTo>
                    <a:pt x="261084" y="2373"/>
                  </a:lnTo>
                  <a:lnTo>
                    <a:pt x="272090" y="8846"/>
                  </a:lnTo>
                  <a:lnTo>
                    <a:pt x="279511" y="18446"/>
                  </a:lnTo>
                  <a:lnTo>
                    <a:pt x="282231" y="30203"/>
                  </a:lnTo>
                  <a:lnTo>
                    <a:pt x="279511" y="41959"/>
                  </a:lnTo>
                  <a:lnTo>
                    <a:pt x="272090" y="51559"/>
                  </a:lnTo>
                  <a:lnTo>
                    <a:pt x="261084" y="58032"/>
                  </a:lnTo>
                  <a:lnTo>
                    <a:pt x="247606" y="60406"/>
                  </a:lnTo>
                  <a:close/>
                </a:path>
              </a:pathLst>
            </a:custGeom>
            <a:solidFill>
              <a:srgbClr val="A5B4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28521" y="507184"/>
              <a:ext cx="78774" cy="6993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41503" y="507184"/>
              <a:ext cx="78774" cy="6993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942000" y="338917"/>
              <a:ext cx="664845" cy="580390"/>
            </a:xfrm>
            <a:custGeom>
              <a:avLst/>
              <a:gdLst/>
              <a:ahLst/>
              <a:cxnLst/>
              <a:rect l="l" t="t" r="r" b="b"/>
              <a:pathLst>
                <a:path w="664845" h="580390">
                  <a:moveTo>
                    <a:pt x="152236" y="416399"/>
                  </a:moveTo>
                  <a:lnTo>
                    <a:pt x="197271" y="440009"/>
                  </a:lnTo>
                  <a:lnTo>
                    <a:pt x="242292" y="456873"/>
                  </a:lnTo>
                  <a:lnTo>
                    <a:pt x="287300" y="466991"/>
                  </a:lnTo>
                  <a:lnTo>
                    <a:pt x="332294" y="470364"/>
                  </a:lnTo>
                  <a:lnTo>
                    <a:pt x="377276" y="466991"/>
                  </a:lnTo>
                  <a:lnTo>
                    <a:pt x="422244" y="456873"/>
                  </a:lnTo>
                  <a:lnTo>
                    <a:pt x="467200" y="440009"/>
                  </a:lnTo>
                  <a:lnTo>
                    <a:pt x="512142" y="416399"/>
                  </a:lnTo>
                </a:path>
                <a:path w="664845" h="580390">
                  <a:moveTo>
                    <a:pt x="0" y="289949"/>
                  </a:moveTo>
                  <a:lnTo>
                    <a:pt x="3604" y="247103"/>
                  </a:lnTo>
                  <a:lnTo>
                    <a:pt x="14073" y="206208"/>
                  </a:lnTo>
                  <a:lnTo>
                    <a:pt x="30894" y="167714"/>
                  </a:lnTo>
                  <a:lnTo>
                    <a:pt x="53551" y="132069"/>
                  </a:lnTo>
                  <a:lnTo>
                    <a:pt x="81532" y="99721"/>
                  </a:lnTo>
                  <a:lnTo>
                    <a:pt x="114321" y="71119"/>
                  </a:lnTo>
                  <a:lnTo>
                    <a:pt x="151404" y="46712"/>
                  </a:lnTo>
                  <a:lnTo>
                    <a:pt x="192268" y="26948"/>
                  </a:lnTo>
                  <a:lnTo>
                    <a:pt x="236398" y="12276"/>
                  </a:lnTo>
                  <a:lnTo>
                    <a:pt x="283280" y="3143"/>
                  </a:lnTo>
                  <a:lnTo>
                    <a:pt x="332399" y="0"/>
                  </a:lnTo>
                  <a:lnTo>
                    <a:pt x="381519" y="3143"/>
                  </a:lnTo>
                  <a:lnTo>
                    <a:pt x="428401" y="12276"/>
                  </a:lnTo>
                  <a:lnTo>
                    <a:pt x="472531" y="26948"/>
                  </a:lnTo>
                  <a:lnTo>
                    <a:pt x="513395" y="46712"/>
                  </a:lnTo>
                  <a:lnTo>
                    <a:pt x="550478" y="71119"/>
                  </a:lnTo>
                  <a:lnTo>
                    <a:pt x="583267" y="99721"/>
                  </a:lnTo>
                  <a:lnTo>
                    <a:pt x="611248" y="132069"/>
                  </a:lnTo>
                  <a:lnTo>
                    <a:pt x="633905" y="167714"/>
                  </a:lnTo>
                  <a:lnTo>
                    <a:pt x="650726" y="206208"/>
                  </a:lnTo>
                  <a:lnTo>
                    <a:pt x="661195" y="247103"/>
                  </a:lnTo>
                  <a:lnTo>
                    <a:pt x="664799" y="289949"/>
                  </a:lnTo>
                  <a:lnTo>
                    <a:pt x="661195" y="332796"/>
                  </a:lnTo>
                  <a:lnTo>
                    <a:pt x="650726" y="373691"/>
                  </a:lnTo>
                  <a:lnTo>
                    <a:pt x="633905" y="412185"/>
                  </a:lnTo>
                  <a:lnTo>
                    <a:pt x="611248" y="447830"/>
                  </a:lnTo>
                  <a:lnTo>
                    <a:pt x="583267" y="480178"/>
                  </a:lnTo>
                  <a:lnTo>
                    <a:pt x="550478" y="508780"/>
                  </a:lnTo>
                  <a:lnTo>
                    <a:pt x="513395" y="533187"/>
                  </a:lnTo>
                  <a:lnTo>
                    <a:pt x="472531" y="552951"/>
                  </a:lnTo>
                  <a:lnTo>
                    <a:pt x="428401" y="567623"/>
                  </a:lnTo>
                  <a:lnTo>
                    <a:pt x="381519" y="576756"/>
                  </a:lnTo>
                  <a:lnTo>
                    <a:pt x="332399" y="579899"/>
                  </a:lnTo>
                  <a:lnTo>
                    <a:pt x="283280" y="576756"/>
                  </a:lnTo>
                  <a:lnTo>
                    <a:pt x="236398" y="567623"/>
                  </a:lnTo>
                  <a:lnTo>
                    <a:pt x="192268" y="552951"/>
                  </a:lnTo>
                  <a:lnTo>
                    <a:pt x="151404" y="533187"/>
                  </a:lnTo>
                  <a:lnTo>
                    <a:pt x="114321" y="508780"/>
                  </a:lnTo>
                  <a:lnTo>
                    <a:pt x="81532" y="480178"/>
                  </a:lnTo>
                  <a:lnTo>
                    <a:pt x="53551" y="447830"/>
                  </a:lnTo>
                  <a:lnTo>
                    <a:pt x="30894" y="412185"/>
                  </a:lnTo>
                  <a:lnTo>
                    <a:pt x="14073" y="373691"/>
                  </a:lnTo>
                  <a:lnTo>
                    <a:pt x="3604" y="332796"/>
                  </a:lnTo>
                  <a:lnTo>
                    <a:pt x="0" y="28994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50654" y="1010765"/>
            <a:ext cx="68326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"/>
                <a:cs typeface="Arial"/>
              </a:rPr>
              <a:t>kutató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602064" y="128692"/>
            <a:ext cx="7148195" cy="2943860"/>
            <a:chOff x="4602064" y="128692"/>
            <a:chExt cx="7148195" cy="2943860"/>
          </a:xfrm>
        </p:grpSpPr>
        <p:sp>
          <p:nvSpPr>
            <p:cNvPr id="11" name="object 11"/>
            <p:cNvSpPr/>
            <p:nvPr/>
          </p:nvSpPr>
          <p:spPr>
            <a:xfrm>
              <a:off x="4606827" y="629009"/>
              <a:ext cx="3735704" cy="971550"/>
            </a:xfrm>
            <a:custGeom>
              <a:avLst/>
              <a:gdLst/>
              <a:ahLst/>
              <a:cxnLst/>
              <a:rect l="l" t="t" r="r" b="b"/>
              <a:pathLst>
                <a:path w="3735704" h="971550">
                  <a:moveTo>
                    <a:pt x="3735599" y="971399"/>
                  </a:moveTo>
                  <a:lnTo>
                    <a:pt x="0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42427" y="133454"/>
              <a:ext cx="3403600" cy="2934335"/>
            </a:xfrm>
            <a:custGeom>
              <a:avLst/>
              <a:gdLst/>
              <a:ahLst/>
              <a:cxnLst/>
              <a:rect l="l" t="t" r="r" b="b"/>
              <a:pathLst>
                <a:path w="3403600" h="2934335">
                  <a:moveTo>
                    <a:pt x="3402997" y="2933910"/>
                  </a:moveTo>
                  <a:lnTo>
                    <a:pt x="0" y="2933910"/>
                  </a:lnTo>
                  <a:lnTo>
                    <a:pt x="0" y="0"/>
                  </a:lnTo>
                  <a:lnTo>
                    <a:pt x="3402997" y="0"/>
                  </a:lnTo>
                  <a:lnTo>
                    <a:pt x="3402997" y="293391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42427" y="133454"/>
              <a:ext cx="3403600" cy="2934335"/>
            </a:xfrm>
            <a:custGeom>
              <a:avLst/>
              <a:gdLst/>
              <a:ahLst/>
              <a:cxnLst/>
              <a:rect l="l" t="t" r="r" b="b"/>
              <a:pathLst>
                <a:path w="3403600" h="2934335">
                  <a:moveTo>
                    <a:pt x="0" y="0"/>
                  </a:moveTo>
                  <a:lnTo>
                    <a:pt x="3402997" y="0"/>
                  </a:lnTo>
                  <a:lnTo>
                    <a:pt x="3402997" y="2933910"/>
                  </a:lnTo>
                  <a:lnTo>
                    <a:pt x="0" y="293391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8610524" y="234398"/>
            <a:ext cx="2861310" cy="68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Fő</a:t>
            </a:r>
            <a:r>
              <a:rPr spc="-35" dirty="0"/>
              <a:t> </a:t>
            </a:r>
            <a:r>
              <a:rPr spc="-5" dirty="0"/>
              <a:t>szerver</a:t>
            </a: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900" b="0" dirty="0">
                <a:latin typeface="Arial"/>
                <a:cs typeface="Arial"/>
              </a:rPr>
              <a:t>(új</a:t>
            </a:r>
            <a:r>
              <a:rPr sz="1900" b="0" spc="-30" dirty="0">
                <a:latin typeface="Arial"/>
                <a:cs typeface="Arial"/>
              </a:rPr>
              <a:t> </a:t>
            </a:r>
            <a:r>
              <a:rPr sz="1900" b="0" spc="-5" dirty="0">
                <a:latin typeface="Arial"/>
                <a:cs typeface="Arial"/>
              </a:rPr>
              <a:t>ELKH</a:t>
            </a:r>
            <a:r>
              <a:rPr sz="1900" b="0" spc="-30" dirty="0">
                <a:latin typeface="Arial"/>
                <a:cs typeface="Arial"/>
              </a:rPr>
              <a:t> </a:t>
            </a:r>
            <a:r>
              <a:rPr sz="1900" b="0" spc="-5" dirty="0">
                <a:latin typeface="Arial"/>
                <a:cs typeface="Arial"/>
              </a:rPr>
              <a:t>felhő</a:t>
            </a:r>
            <a:r>
              <a:rPr sz="1900" b="0" spc="-25" dirty="0">
                <a:latin typeface="Arial"/>
                <a:cs typeface="Arial"/>
              </a:rPr>
              <a:t> </a:t>
            </a:r>
            <a:r>
              <a:rPr sz="1900" b="0" dirty="0">
                <a:latin typeface="Arial"/>
                <a:cs typeface="Arial"/>
              </a:rPr>
              <a:t>@</a:t>
            </a:r>
            <a:r>
              <a:rPr sz="1900" b="0" spc="-25" dirty="0">
                <a:latin typeface="Arial"/>
                <a:cs typeface="Arial"/>
              </a:rPr>
              <a:t> SZTAKI)</a:t>
            </a:r>
            <a:endParaRPr sz="1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49030" y="1181818"/>
            <a:ext cx="7886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Payara  Solr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386097" y="2218421"/>
            <a:ext cx="1196975" cy="715645"/>
            <a:chOff x="10386097" y="2218421"/>
            <a:chExt cx="1196975" cy="715645"/>
          </a:xfrm>
        </p:grpSpPr>
        <p:sp>
          <p:nvSpPr>
            <p:cNvPr id="17" name="object 17"/>
            <p:cNvSpPr/>
            <p:nvPr/>
          </p:nvSpPr>
          <p:spPr>
            <a:xfrm>
              <a:off x="10390859" y="2223184"/>
              <a:ext cx="1187450" cy="706120"/>
            </a:xfrm>
            <a:custGeom>
              <a:avLst/>
              <a:gdLst/>
              <a:ahLst/>
              <a:cxnLst/>
              <a:rect l="l" t="t" r="r" b="b"/>
              <a:pathLst>
                <a:path w="1187450" h="706119">
                  <a:moveTo>
                    <a:pt x="593460" y="705567"/>
                  </a:moveTo>
                  <a:lnTo>
                    <a:pt x="519018" y="704651"/>
                  </a:lnTo>
                  <a:lnTo>
                    <a:pt x="447335" y="701975"/>
                  </a:lnTo>
                  <a:lnTo>
                    <a:pt x="378967" y="697651"/>
                  </a:lnTo>
                  <a:lnTo>
                    <a:pt x="314471" y="691789"/>
                  </a:lnTo>
                  <a:lnTo>
                    <a:pt x="254403" y="684498"/>
                  </a:lnTo>
                  <a:lnTo>
                    <a:pt x="199319" y="675889"/>
                  </a:lnTo>
                  <a:lnTo>
                    <a:pt x="149775" y="666071"/>
                  </a:lnTo>
                  <a:lnTo>
                    <a:pt x="106328" y="655157"/>
                  </a:lnTo>
                  <a:lnTo>
                    <a:pt x="69533" y="643254"/>
                  </a:lnTo>
                  <a:lnTo>
                    <a:pt x="18124" y="616927"/>
                  </a:lnTo>
                  <a:lnTo>
                    <a:pt x="0" y="587972"/>
                  </a:lnTo>
                  <a:lnTo>
                    <a:pt x="0" y="117594"/>
                  </a:lnTo>
                  <a:lnTo>
                    <a:pt x="39946" y="75092"/>
                  </a:lnTo>
                  <a:lnTo>
                    <a:pt x="106328" y="50410"/>
                  </a:lnTo>
                  <a:lnTo>
                    <a:pt x="149775" y="39495"/>
                  </a:lnTo>
                  <a:lnTo>
                    <a:pt x="199319" y="29678"/>
                  </a:lnTo>
                  <a:lnTo>
                    <a:pt x="254403" y="21069"/>
                  </a:lnTo>
                  <a:lnTo>
                    <a:pt x="314471" y="13778"/>
                  </a:lnTo>
                  <a:lnTo>
                    <a:pt x="378967" y="7915"/>
                  </a:lnTo>
                  <a:lnTo>
                    <a:pt x="447335" y="3591"/>
                  </a:lnTo>
                  <a:lnTo>
                    <a:pt x="519018" y="916"/>
                  </a:lnTo>
                  <a:lnTo>
                    <a:pt x="593460" y="0"/>
                  </a:lnTo>
                  <a:lnTo>
                    <a:pt x="667903" y="916"/>
                  </a:lnTo>
                  <a:lnTo>
                    <a:pt x="739586" y="3591"/>
                  </a:lnTo>
                  <a:lnTo>
                    <a:pt x="807953" y="7915"/>
                  </a:lnTo>
                  <a:lnTo>
                    <a:pt x="872449" y="13778"/>
                  </a:lnTo>
                  <a:lnTo>
                    <a:pt x="932517" y="21069"/>
                  </a:lnTo>
                  <a:lnTo>
                    <a:pt x="987601" y="29678"/>
                  </a:lnTo>
                  <a:lnTo>
                    <a:pt x="1037145" y="39495"/>
                  </a:lnTo>
                  <a:lnTo>
                    <a:pt x="1080593" y="50410"/>
                  </a:lnTo>
                  <a:lnTo>
                    <a:pt x="1117388" y="62312"/>
                  </a:lnTo>
                  <a:lnTo>
                    <a:pt x="1168796" y="88639"/>
                  </a:lnTo>
                  <a:lnTo>
                    <a:pt x="1186921" y="117594"/>
                  </a:lnTo>
                  <a:lnTo>
                    <a:pt x="1186921" y="587972"/>
                  </a:lnTo>
                  <a:lnTo>
                    <a:pt x="1146975" y="630474"/>
                  </a:lnTo>
                  <a:lnTo>
                    <a:pt x="1080593" y="655157"/>
                  </a:lnTo>
                  <a:lnTo>
                    <a:pt x="1037145" y="666071"/>
                  </a:lnTo>
                  <a:lnTo>
                    <a:pt x="987601" y="675889"/>
                  </a:lnTo>
                  <a:lnTo>
                    <a:pt x="932517" y="684498"/>
                  </a:lnTo>
                  <a:lnTo>
                    <a:pt x="872449" y="691789"/>
                  </a:lnTo>
                  <a:lnTo>
                    <a:pt x="807953" y="697651"/>
                  </a:lnTo>
                  <a:lnTo>
                    <a:pt x="739586" y="701975"/>
                  </a:lnTo>
                  <a:lnTo>
                    <a:pt x="667903" y="704651"/>
                  </a:lnTo>
                  <a:lnTo>
                    <a:pt x="593460" y="705567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390859" y="2223184"/>
              <a:ext cx="1187450" cy="706120"/>
            </a:xfrm>
            <a:custGeom>
              <a:avLst/>
              <a:gdLst/>
              <a:ahLst/>
              <a:cxnLst/>
              <a:rect l="l" t="t" r="r" b="b"/>
              <a:pathLst>
                <a:path w="1187450" h="706119">
                  <a:moveTo>
                    <a:pt x="1186921" y="117594"/>
                  </a:moveTo>
                  <a:lnTo>
                    <a:pt x="1182297" y="132345"/>
                  </a:lnTo>
                  <a:lnTo>
                    <a:pt x="1168796" y="146549"/>
                  </a:lnTo>
                  <a:lnTo>
                    <a:pt x="1117388" y="172876"/>
                  </a:lnTo>
                  <a:lnTo>
                    <a:pt x="1080593" y="184778"/>
                  </a:lnTo>
                  <a:lnTo>
                    <a:pt x="1037145" y="195693"/>
                  </a:lnTo>
                  <a:lnTo>
                    <a:pt x="987601" y="205511"/>
                  </a:lnTo>
                  <a:lnTo>
                    <a:pt x="932517" y="214120"/>
                  </a:lnTo>
                  <a:lnTo>
                    <a:pt x="872449" y="221411"/>
                  </a:lnTo>
                  <a:lnTo>
                    <a:pt x="807953" y="227273"/>
                  </a:lnTo>
                  <a:lnTo>
                    <a:pt x="739586" y="231597"/>
                  </a:lnTo>
                  <a:lnTo>
                    <a:pt x="667903" y="234273"/>
                  </a:lnTo>
                  <a:lnTo>
                    <a:pt x="593460" y="235189"/>
                  </a:lnTo>
                  <a:lnTo>
                    <a:pt x="519018" y="234273"/>
                  </a:lnTo>
                  <a:lnTo>
                    <a:pt x="447335" y="231597"/>
                  </a:lnTo>
                  <a:lnTo>
                    <a:pt x="378967" y="227273"/>
                  </a:lnTo>
                  <a:lnTo>
                    <a:pt x="314471" y="221411"/>
                  </a:lnTo>
                  <a:lnTo>
                    <a:pt x="254403" y="214120"/>
                  </a:lnTo>
                  <a:lnTo>
                    <a:pt x="199319" y="205511"/>
                  </a:lnTo>
                  <a:lnTo>
                    <a:pt x="149775" y="195693"/>
                  </a:lnTo>
                  <a:lnTo>
                    <a:pt x="106328" y="184778"/>
                  </a:lnTo>
                  <a:lnTo>
                    <a:pt x="69533" y="172876"/>
                  </a:lnTo>
                  <a:lnTo>
                    <a:pt x="18124" y="146549"/>
                  </a:lnTo>
                  <a:lnTo>
                    <a:pt x="4623" y="132345"/>
                  </a:lnTo>
                  <a:lnTo>
                    <a:pt x="0" y="117594"/>
                  </a:lnTo>
                </a:path>
                <a:path w="1187450" h="706119">
                  <a:moveTo>
                    <a:pt x="0" y="117594"/>
                  </a:moveTo>
                  <a:lnTo>
                    <a:pt x="4623" y="102843"/>
                  </a:lnTo>
                  <a:lnTo>
                    <a:pt x="18124" y="88639"/>
                  </a:lnTo>
                  <a:lnTo>
                    <a:pt x="69533" y="62312"/>
                  </a:lnTo>
                  <a:lnTo>
                    <a:pt x="106328" y="50410"/>
                  </a:lnTo>
                  <a:lnTo>
                    <a:pt x="149775" y="39495"/>
                  </a:lnTo>
                  <a:lnTo>
                    <a:pt x="199319" y="29678"/>
                  </a:lnTo>
                  <a:lnTo>
                    <a:pt x="254403" y="21069"/>
                  </a:lnTo>
                  <a:lnTo>
                    <a:pt x="314471" y="13778"/>
                  </a:lnTo>
                  <a:lnTo>
                    <a:pt x="378967" y="7915"/>
                  </a:lnTo>
                  <a:lnTo>
                    <a:pt x="447335" y="3591"/>
                  </a:lnTo>
                  <a:lnTo>
                    <a:pt x="519018" y="916"/>
                  </a:lnTo>
                  <a:lnTo>
                    <a:pt x="593460" y="0"/>
                  </a:lnTo>
                  <a:lnTo>
                    <a:pt x="667903" y="916"/>
                  </a:lnTo>
                  <a:lnTo>
                    <a:pt x="739586" y="3591"/>
                  </a:lnTo>
                  <a:lnTo>
                    <a:pt x="807953" y="7915"/>
                  </a:lnTo>
                  <a:lnTo>
                    <a:pt x="872449" y="13778"/>
                  </a:lnTo>
                  <a:lnTo>
                    <a:pt x="932517" y="21069"/>
                  </a:lnTo>
                  <a:lnTo>
                    <a:pt x="987601" y="29678"/>
                  </a:lnTo>
                  <a:lnTo>
                    <a:pt x="1037145" y="39495"/>
                  </a:lnTo>
                  <a:lnTo>
                    <a:pt x="1080593" y="50410"/>
                  </a:lnTo>
                  <a:lnTo>
                    <a:pt x="1117388" y="62312"/>
                  </a:lnTo>
                  <a:lnTo>
                    <a:pt x="1168796" y="88639"/>
                  </a:lnTo>
                  <a:lnTo>
                    <a:pt x="1186921" y="117594"/>
                  </a:lnTo>
                  <a:lnTo>
                    <a:pt x="1186921" y="587972"/>
                  </a:lnTo>
                  <a:lnTo>
                    <a:pt x="1146975" y="630474"/>
                  </a:lnTo>
                  <a:lnTo>
                    <a:pt x="1080593" y="655157"/>
                  </a:lnTo>
                  <a:lnTo>
                    <a:pt x="1037145" y="666071"/>
                  </a:lnTo>
                  <a:lnTo>
                    <a:pt x="987601" y="675889"/>
                  </a:lnTo>
                  <a:lnTo>
                    <a:pt x="932517" y="684498"/>
                  </a:lnTo>
                  <a:lnTo>
                    <a:pt x="872449" y="691789"/>
                  </a:lnTo>
                  <a:lnTo>
                    <a:pt x="807953" y="697651"/>
                  </a:lnTo>
                  <a:lnTo>
                    <a:pt x="739586" y="701975"/>
                  </a:lnTo>
                  <a:lnTo>
                    <a:pt x="667903" y="704651"/>
                  </a:lnTo>
                  <a:lnTo>
                    <a:pt x="593460" y="705567"/>
                  </a:lnTo>
                  <a:lnTo>
                    <a:pt x="519018" y="704651"/>
                  </a:lnTo>
                  <a:lnTo>
                    <a:pt x="447335" y="701975"/>
                  </a:lnTo>
                  <a:lnTo>
                    <a:pt x="378967" y="697651"/>
                  </a:lnTo>
                  <a:lnTo>
                    <a:pt x="314471" y="691789"/>
                  </a:lnTo>
                  <a:lnTo>
                    <a:pt x="254403" y="684498"/>
                  </a:lnTo>
                  <a:lnTo>
                    <a:pt x="199319" y="675889"/>
                  </a:lnTo>
                  <a:lnTo>
                    <a:pt x="149775" y="666071"/>
                  </a:lnTo>
                  <a:lnTo>
                    <a:pt x="106328" y="655157"/>
                  </a:lnTo>
                  <a:lnTo>
                    <a:pt x="69533" y="643254"/>
                  </a:lnTo>
                  <a:lnTo>
                    <a:pt x="18124" y="616927"/>
                  </a:lnTo>
                  <a:lnTo>
                    <a:pt x="0" y="587972"/>
                  </a:lnTo>
                  <a:lnTo>
                    <a:pt x="0" y="117594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492460" y="2467633"/>
            <a:ext cx="66865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PSQL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505122" y="1823233"/>
            <a:ext cx="1440815" cy="1132205"/>
            <a:chOff x="8505122" y="1823233"/>
            <a:chExt cx="1440815" cy="1132205"/>
          </a:xfrm>
        </p:grpSpPr>
        <p:sp>
          <p:nvSpPr>
            <p:cNvPr id="21" name="object 21"/>
            <p:cNvSpPr/>
            <p:nvPr/>
          </p:nvSpPr>
          <p:spPr>
            <a:xfrm>
              <a:off x="8509885" y="1827996"/>
              <a:ext cx="1431290" cy="1122680"/>
            </a:xfrm>
            <a:custGeom>
              <a:avLst/>
              <a:gdLst/>
              <a:ahLst/>
              <a:cxnLst/>
              <a:rect l="l" t="t" r="r" b="b"/>
              <a:pathLst>
                <a:path w="1431290" h="1122680">
                  <a:moveTo>
                    <a:pt x="715625" y="1122572"/>
                  </a:moveTo>
                  <a:lnTo>
                    <a:pt x="642457" y="1121606"/>
                  </a:lnTo>
                  <a:lnTo>
                    <a:pt x="571402" y="1118770"/>
                  </a:lnTo>
                  <a:lnTo>
                    <a:pt x="502820" y="1114160"/>
                  </a:lnTo>
                  <a:lnTo>
                    <a:pt x="437072" y="1107869"/>
                  </a:lnTo>
                  <a:lnTo>
                    <a:pt x="374516" y="1099990"/>
                  </a:lnTo>
                  <a:lnTo>
                    <a:pt x="315512" y="1090619"/>
                  </a:lnTo>
                  <a:lnTo>
                    <a:pt x="260421" y="1079848"/>
                  </a:lnTo>
                  <a:lnTo>
                    <a:pt x="209602" y="1067773"/>
                  </a:lnTo>
                  <a:lnTo>
                    <a:pt x="163414" y="1054486"/>
                  </a:lnTo>
                  <a:lnTo>
                    <a:pt x="122217" y="1040083"/>
                  </a:lnTo>
                  <a:lnTo>
                    <a:pt x="86372" y="1024657"/>
                  </a:lnTo>
                  <a:lnTo>
                    <a:pt x="32173" y="991113"/>
                  </a:lnTo>
                  <a:lnTo>
                    <a:pt x="3694" y="954606"/>
                  </a:lnTo>
                  <a:lnTo>
                    <a:pt x="0" y="935476"/>
                  </a:lnTo>
                  <a:lnTo>
                    <a:pt x="0" y="187095"/>
                  </a:lnTo>
                  <a:lnTo>
                    <a:pt x="14538" y="149389"/>
                  </a:lnTo>
                  <a:lnTo>
                    <a:pt x="56237" y="114269"/>
                  </a:lnTo>
                  <a:lnTo>
                    <a:pt x="122217" y="82488"/>
                  </a:lnTo>
                  <a:lnTo>
                    <a:pt x="163414" y="68085"/>
                  </a:lnTo>
                  <a:lnTo>
                    <a:pt x="209602" y="54798"/>
                  </a:lnTo>
                  <a:lnTo>
                    <a:pt x="260421" y="42723"/>
                  </a:lnTo>
                  <a:lnTo>
                    <a:pt x="315512" y="31952"/>
                  </a:lnTo>
                  <a:lnTo>
                    <a:pt x="374516" y="22581"/>
                  </a:lnTo>
                  <a:lnTo>
                    <a:pt x="437072" y="14702"/>
                  </a:lnTo>
                  <a:lnTo>
                    <a:pt x="502820" y="8411"/>
                  </a:lnTo>
                  <a:lnTo>
                    <a:pt x="571402" y="3801"/>
                  </a:lnTo>
                  <a:lnTo>
                    <a:pt x="642457" y="965"/>
                  </a:lnTo>
                  <a:lnTo>
                    <a:pt x="715625" y="0"/>
                  </a:lnTo>
                  <a:lnTo>
                    <a:pt x="788794" y="965"/>
                  </a:lnTo>
                  <a:lnTo>
                    <a:pt x="859849" y="3801"/>
                  </a:lnTo>
                  <a:lnTo>
                    <a:pt x="928431" y="8411"/>
                  </a:lnTo>
                  <a:lnTo>
                    <a:pt x="994179" y="14702"/>
                  </a:lnTo>
                  <a:lnTo>
                    <a:pt x="1056735" y="22581"/>
                  </a:lnTo>
                  <a:lnTo>
                    <a:pt x="1115739" y="31952"/>
                  </a:lnTo>
                  <a:lnTo>
                    <a:pt x="1170830" y="42723"/>
                  </a:lnTo>
                  <a:lnTo>
                    <a:pt x="1221649" y="54798"/>
                  </a:lnTo>
                  <a:lnTo>
                    <a:pt x="1267837" y="68085"/>
                  </a:lnTo>
                  <a:lnTo>
                    <a:pt x="1309034" y="82488"/>
                  </a:lnTo>
                  <a:lnTo>
                    <a:pt x="1344879" y="97914"/>
                  </a:lnTo>
                  <a:lnTo>
                    <a:pt x="1399078" y="131458"/>
                  </a:lnTo>
                  <a:lnTo>
                    <a:pt x="1427557" y="167965"/>
                  </a:lnTo>
                  <a:lnTo>
                    <a:pt x="1431251" y="187095"/>
                  </a:lnTo>
                  <a:lnTo>
                    <a:pt x="1431251" y="935476"/>
                  </a:lnTo>
                  <a:lnTo>
                    <a:pt x="1416712" y="973183"/>
                  </a:lnTo>
                  <a:lnTo>
                    <a:pt x="1375014" y="1008302"/>
                  </a:lnTo>
                  <a:lnTo>
                    <a:pt x="1309034" y="1040083"/>
                  </a:lnTo>
                  <a:lnTo>
                    <a:pt x="1267837" y="1054486"/>
                  </a:lnTo>
                  <a:lnTo>
                    <a:pt x="1221649" y="1067773"/>
                  </a:lnTo>
                  <a:lnTo>
                    <a:pt x="1170830" y="1079848"/>
                  </a:lnTo>
                  <a:lnTo>
                    <a:pt x="1115739" y="1090619"/>
                  </a:lnTo>
                  <a:lnTo>
                    <a:pt x="1056735" y="1099990"/>
                  </a:lnTo>
                  <a:lnTo>
                    <a:pt x="994179" y="1107869"/>
                  </a:lnTo>
                  <a:lnTo>
                    <a:pt x="928431" y="1114160"/>
                  </a:lnTo>
                  <a:lnTo>
                    <a:pt x="859849" y="1118770"/>
                  </a:lnTo>
                  <a:lnTo>
                    <a:pt x="788794" y="1121606"/>
                  </a:lnTo>
                  <a:lnTo>
                    <a:pt x="715625" y="1122572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509885" y="1827996"/>
              <a:ext cx="1431290" cy="1122680"/>
            </a:xfrm>
            <a:custGeom>
              <a:avLst/>
              <a:gdLst/>
              <a:ahLst/>
              <a:cxnLst/>
              <a:rect l="l" t="t" r="r" b="b"/>
              <a:pathLst>
                <a:path w="1431290" h="1122680">
                  <a:moveTo>
                    <a:pt x="1431251" y="187095"/>
                  </a:moveTo>
                  <a:lnTo>
                    <a:pt x="1427557" y="206224"/>
                  </a:lnTo>
                  <a:lnTo>
                    <a:pt x="1416712" y="224801"/>
                  </a:lnTo>
                  <a:lnTo>
                    <a:pt x="1375014" y="259921"/>
                  </a:lnTo>
                  <a:lnTo>
                    <a:pt x="1309034" y="291702"/>
                  </a:lnTo>
                  <a:lnTo>
                    <a:pt x="1267837" y="306105"/>
                  </a:lnTo>
                  <a:lnTo>
                    <a:pt x="1221649" y="319391"/>
                  </a:lnTo>
                  <a:lnTo>
                    <a:pt x="1170830" y="331467"/>
                  </a:lnTo>
                  <a:lnTo>
                    <a:pt x="1115739" y="342237"/>
                  </a:lnTo>
                  <a:lnTo>
                    <a:pt x="1056735" y="351609"/>
                  </a:lnTo>
                  <a:lnTo>
                    <a:pt x="994179" y="359487"/>
                  </a:lnTo>
                  <a:lnTo>
                    <a:pt x="928431" y="365779"/>
                  </a:lnTo>
                  <a:lnTo>
                    <a:pt x="859849" y="370389"/>
                  </a:lnTo>
                  <a:lnTo>
                    <a:pt x="788794" y="373224"/>
                  </a:lnTo>
                  <a:lnTo>
                    <a:pt x="715625" y="374190"/>
                  </a:lnTo>
                  <a:lnTo>
                    <a:pt x="642457" y="373224"/>
                  </a:lnTo>
                  <a:lnTo>
                    <a:pt x="571402" y="370389"/>
                  </a:lnTo>
                  <a:lnTo>
                    <a:pt x="502820" y="365779"/>
                  </a:lnTo>
                  <a:lnTo>
                    <a:pt x="437072" y="359487"/>
                  </a:lnTo>
                  <a:lnTo>
                    <a:pt x="374516" y="351609"/>
                  </a:lnTo>
                  <a:lnTo>
                    <a:pt x="315512" y="342237"/>
                  </a:lnTo>
                  <a:lnTo>
                    <a:pt x="260421" y="331467"/>
                  </a:lnTo>
                  <a:lnTo>
                    <a:pt x="209602" y="319391"/>
                  </a:lnTo>
                  <a:lnTo>
                    <a:pt x="163414" y="306105"/>
                  </a:lnTo>
                  <a:lnTo>
                    <a:pt x="122217" y="291702"/>
                  </a:lnTo>
                  <a:lnTo>
                    <a:pt x="86372" y="276276"/>
                  </a:lnTo>
                  <a:lnTo>
                    <a:pt x="32173" y="242731"/>
                  </a:lnTo>
                  <a:lnTo>
                    <a:pt x="3694" y="206224"/>
                  </a:lnTo>
                  <a:lnTo>
                    <a:pt x="0" y="187095"/>
                  </a:lnTo>
                </a:path>
                <a:path w="1431290" h="1122680">
                  <a:moveTo>
                    <a:pt x="0" y="187095"/>
                  </a:moveTo>
                  <a:lnTo>
                    <a:pt x="3694" y="167965"/>
                  </a:lnTo>
                  <a:lnTo>
                    <a:pt x="14538" y="149389"/>
                  </a:lnTo>
                  <a:lnTo>
                    <a:pt x="56237" y="114269"/>
                  </a:lnTo>
                  <a:lnTo>
                    <a:pt x="122217" y="82488"/>
                  </a:lnTo>
                  <a:lnTo>
                    <a:pt x="163414" y="68085"/>
                  </a:lnTo>
                  <a:lnTo>
                    <a:pt x="209602" y="54798"/>
                  </a:lnTo>
                  <a:lnTo>
                    <a:pt x="260421" y="42723"/>
                  </a:lnTo>
                  <a:lnTo>
                    <a:pt x="315512" y="31952"/>
                  </a:lnTo>
                  <a:lnTo>
                    <a:pt x="374516" y="22581"/>
                  </a:lnTo>
                  <a:lnTo>
                    <a:pt x="437072" y="14702"/>
                  </a:lnTo>
                  <a:lnTo>
                    <a:pt x="502820" y="8411"/>
                  </a:lnTo>
                  <a:lnTo>
                    <a:pt x="571402" y="3801"/>
                  </a:lnTo>
                  <a:lnTo>
                    <a:pt x="642457" y="965"/>
                  </a:lnTo>
                  <a:lnTo>
                    <a:pt x="715625" y="0"/>
                  </a:lnTo>
                  <a:lnTo>
                    <a:pt x="788794" y="965"/>
                  </a:lnTo>
                  <a:lnTo>
                    <a:pt x="859849" y="3801"/>
                  </a:lnTo>
                  <a:lnTo>
                    <a:pt x="928431" y="8411"/>
                  </a:lnTo>
                  <a:lnTo>
                    <a:pt x="994179" y="14702"/>
                  </a:lnTo>
                  <a:lnTo>
                    <a:pt x="1056735" y="22581"/>
                  </a:lnTo>
                  <a:lnTo>
                    <a:pt x="1115739" y="31952"/>
                  </a:lnTo>
                  <a:lnTo>
                    <a:pt x="1170830" y="42723"/>
                  </a:lnTo>
                  <a:lnTo>
                    <a:pt x="1221649" y="54798"/>
                  </a:lnTo>
                  <a:lnTo>
                    <a:pt x="1267837" y="68085"/>
                  </a:lnTo>
                  <a:lnTo>
                    <a:pt x="1309034" y="82488"/>
                  </a:lnTo>
                  <a:lnTo>
                    <a:pt x="1344879" y="97914"/>
                  </a:lnTo>
                  <a:lnTo>
                    <a:pt x="1399078" y="131458"/>
                  </a:lnTo>
                  <a:lnTo>
                    <a:pt x="1427557" y="167965"/>
                  </a:lnTo>
                  <a:lnTo>
                    <a:pt x="1431251" y="187095"/>
                  </a:lnTo>
                  <a:lnTo>
                    <a:pt x="1431251" y="935476"/>
                  </a:lnTo>
                  <a:lnTo>
                    <a:pt x="1416712" y="973183"/>
                  </a:lnTo>
                  <a:lnTo>
                    <a:pt x="1375014" y="1008302"/>
                  </a:lnTo>
                  <a:lnTo>
                    <a:pt x="1309034" y="1040083"/>
                  </a:lnTo>
                  <a:lnTo>
                    <a:pt x="1267837" y="1054486"/>
                  </a:lnTo>
                  <a:lnTo>
                    <a:pt x="1221649" y="1067773"/>
                  </a:lnTo>
                  <a:lnTo>
                    <a:pt x="1170830" y="1079848"/>
                  </a:lnTo>
                  <a:lnTo>
                    <a:pt x="1115739" y="1090619"/>
                  </a:lnTo>
                  <a:lnTo>
                    <a:pt x="1056735" y="1099990"/>
                  </a:lnTo>
                  <a:lnTo>
                    <a:pt x="994179" y="1107869"/>
                  </a:lnTo>
                  <a:lnTo>
                    <a:pt x="928431" y="1114160"/>
                  </a:lnTo>
                  <a:lnTo>
                    <a:pt x="859849" y="1118770"/>
                  </a:lnTo>
                  <a:lnTo>
                    <a:pt x="788794" y="1121606"/>
                  </a:lnTo>
                  <a:lnTo>
                    <a:pt x="715625" y="1122572"/>
                  </a:lnTo>
                  <a:lnTo>
                    <a:pt x="642457" y="1121606"/>
                  </a:lnTo>
                  <a:lnTo>
                    <a:pt x="571402" y="1118770"/>
                  </a:lnTo>
                  <a:lnTo>
                    <a:pt x="502820" y="1114160"/>
                  </a:lnTo>
                  <a:lnTo>
                    <a:pt x="437072" y="1107869"/>
                  </a:lnTo>
                  <a:lnTo>
                    <a:pt x="374516" y="1099990"/>
                  </a:lnTo>
                  <a:lnTo>
                    <a:pt x="315512" y="1090619"/>
                  </a:lnTo>
                  <a:lnTo>
                    <a:pt x="260421" y="1079848"/>
                  </a:lnTo>
                  <a:lnTo>
                    <a:pt x="209602" y="1067773"/>
                  </a:lnTo>
                  <a:lnTo>
                    <a:pt x="163414" y="1054486"/>
                  </a:lnTo>
                  <a:lnTo>
                    <a:pt x="122217" y="1040083"/>
                  </a:lnTo>
                  <a:lnTo>
                    <a:pt x="86372" y="1024657"/>
                  </a:lnTo>
                  <a:lnTo>
                    <a:pt x="32173" y="991113"/>
                  </a:lnTo>
                  <a:lnTo>
                    <a:pt x="3694" y="954606"/>
                  </a:lnTo>
                  <a:lnTo>
                    <a:pt x="0" y="935476"/>
                  </a:lnTo>
                  <a:lnTo>
                    <a:pt x="0" y="187095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611485" y="2170917"/>
            <a:ext cx="89725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FS </a:t>
            </a:r>
            <a:r>
              <a:rPr sz="1900" dirty="0">
                <a:latin typeface="Arial"/>
                <a:cs typeface="Arial"/>
              </a:rPr>
              <a:t> (100TB)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881277" y="3124569"/>
            <a:ext cx="2996565" cy="2491740"/>
            <a:chOff x="4881277" y="3124569"/>
            <a:chExt cx="2996565" cy="2491740"/>
          </a:xfrm>
        </p:grpSpPr>
        <p:sp>
          <p:nvSpPr>
            <p:cNvPr id="25" name="object 25"/>
            <p:cNvSpPr/>
            <p:nvPr/>
          </p:nvSpPr>
          <p:spPr>
            <a:xfrm>
              <a:off x="4886040" y="3129332"/>
              <a:ext cx="2987040" cy="2482215"/>
            </a:xfrm>
            <a:custGeom>
              <a:avLst/>
              <a:gdLst/>
              <a:ahLst/>
              <a:cxnLst/>
              <a:rect l="l" t="t" r="r" b="b"/>
              <a:pathLst>
                <a:path w="2987040" h="2482215">
                  <a:moveTo>
                    <a:pt x="2986466" y="2481983"/>
                  </a:moveTo>
                  <a:lnTo>
                    <a:pt x="0" y="2481983"/>
                  </a:lnTo>
                  <a:lnTo>
                    <a:pt x="0" y="0"/>
                  </a:lnTo>
                  <a:lnTo>
                    <a:pt x="2986466" y="0"/>
                  </a:lnTo>
                  <a:lnTo>
                    <a:pt x="2986466" y="2481983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86040" y="3129332"/>
              <a:ext cx="2987040" cy="2482215"/>
            </a:xfrm>
            <a:custGeom>
              <a:avLst/>
              <a:gdLst/>
              <a:ahLst/>
              <a:cxnLst/>
              <a:rect l="l" t="t" r="r" b="b"/>
              <a:pathLst>
                <a:path w="2987040" h="2482215">
                  <a:moveTo>
                    <a:pt x="0" y="0"/>
                  </a:moveTo>
                  <a:lnTo>
                    <a:pt x="2986466" y="0"/>
                  </a:lnTo>
                  <a:lnTo>
                    <a:pt x="2986466" y="2481983"/>
                  </a:lnTo>
                  <a:lnTo>
                    <a:pt x="0" y="2481983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104602" y="3189732"/>
            <a:ext cx="254571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1900" b="1" spc="-25" dirty="0">
                <a:latin typeface="Arial"/>
                <a:cs typeface="Arial"/>
              </a:rPr>
              <a:t>Tartalék </a:t>
            </a:r>
            <a:r>
              <a:rPr sz="1900" b="1" spc="-5" dirty="0">
                <a:latin typeface="Arial"/>
                <a:cs typeface="Arial"/>
              </a:rPr>
              <a:t>szerver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(új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ELKH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felhő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@WDC)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111860" y="4569597"/>
            <a:ext cx="1049020" cy="835660"/>
            <a:chOff x="5111860" y="4569597"/>
            <a:chExt cx="1049020" cy="835660"/>
          </a:xfrm>
        </p:grpSpPr>
        <p:sp>
          <p:nvSpPr>
            <p:cNvPr id="29" name="object 29"/>
            <p:cNvSpPr/>
            <p:nvPr/>
          </p:nvSpPr>
          <p:spPr>
            <a:xfrm>
              <a:off x="5116623" y="4574359"/>
              <a:ext cx="1039494" cy="826135"/>
            </a:xfrm>
            <a:custGeom>
              <a:avLst/>
              <a:gdLst/>
              <a:ahLst/>
              <a:cxnLst/>
              <a:rect l="l" t="t" r="r" b="b"/>
              <a:pathLst>
                <a:path w="1039495" h="826135">
                  <a:moveTo>
                    <a:pt x="519720" y="825551"/>
                  </a:moveTo>
                  <a:lnTo>
                    <a:pt x="449197" y="824295"/>
                  </a:lnTo>
                  <a:lnTo>
                    <a:pt x="381558" y="820636"/>
                  </a:lnTo>
                  <a:lnTo>
                    <a:pt x="317422" y="814738"/>
                  </a:lnTo>
                  <a:lnTo>
                    <a:pt x="257407" y="806766"/>
                  </a:lnTo>
                  <a:lnTo>
                    <a:pt x="202134" y="796882"/>
                  </a:lnTo>
                  <a:lnTo>
                    <a:pt x="152222" y="785251"/>
                  </a:lnTo>
                  <a:lnTo>
                    <a:pt x="108290" y="772037"/>
                  </a:lnTo>
                  <a:lnTo>
                    <a:pt x="70957" y="757404"/>
                  </a:lnTo>
                  <a:lnTo>
                    <a:pt x="18564" y="724537"/>
                  </a:lnTo>
                  <a:lnTo>
                    <a:pt x="0" y="687959"/>
                  </a:lnTo>
                  <a:lnTo>
                    <a:pt x="0" y="137591"/>
                  </a:lnTo>
                  <a:lnTo>
                    <a:pt x="18564" y="101014"/>
                  </a:lnTo>
                  <a:lnTo>
                    <a:pt x="70957" y="68146"/>
                  </a:lnTo>
                  <a:lnTo>
                    <a:pt x="108290" y="53513"/>
                  </a:lnTo>
                  <a:lnTo>
                    <a:pt x="152222" y="40299"/>
                  </a:lnTo>
                  <a:lnTo>
                    <a:pt x="202134" y="28668"/>
                  </a:lnTo>
                  <a:lnTo>
                    <a:pt x="257407" y="18785"/>
                  </a:lnTo>
                  <a:lnTo>
                    <a:pt x="317422" y="10812"/>
                  </a:lnTo>
                  <a:lnTo>
                    <a:pt x="381558" y="4914"/>
                  </a:lnTo>
                  <a:lnTo>
                    <a:pt x="449197" y="1256"/>
                  </a:lnTo>
                  <a:lnTo>
                    <a:pt x="519720" y="0"/>
                  </a:lnTo>
                  <a:lnTo>
                    <a:pt x="590243" y="1256"/>
                  </a:lnTo>
                  <a:lnTo>
                    <a:pt x="657882" y="4914"/>
                  </a:lnTo>
                  <a:lnTo>
                    <a:pt x="722019" y="10812"/>
                  </a:lnTo>
                  <a:lnTo>
                    <a:pt x="782033" y="18785"/>
                  </a:lnTo>
                  <a:lnTo>
                    <a:pt x="837306" y="28668"/>
                  </a:lnTo>
                  <a:lnTo>
                    <a:pt x="887218" y="40299"/>
                  </a:lnTo>
                  <a:lnTo>
                    <a:pt x="931151" y="53513"/>
                  </a:lnTo>
                  <a:lnTo>
                    <a:pt x="968484" y="68146"/>
                  </a:lnTo>
                  <a:lnTo>
                    <a:pt x="1020876" y="101014"/>
                  </a:lnTo>
                  <a:lnTo>
                    <a:pt x="1039441" y="137591"/>
                  </a:lnTo>
                  <a:lnTo>
                    <a:pt x="1039441" y="687959"/>
                  </a:lnTo>
                  <a:lnTo>
                    <a:pt x="1020876" y="724537"/>
                  </a:lnTo>
                  <a:lnTo>
                    <a:pt x="968484" y="757404"/>
                  </a:lnTo>
                  <a:lnTo>
                    <a:pt x="931151" y="772037"/>
                  </a:lnTo>
                  <a:lnTo>
                    <a:pt x="887218" y="785251"/>
                  </a:lnTo>
                  <a:lnTo>
                    <a:pt x="837306" y="796882"/>
                  </a:lnTo>
                  <a:lnTo>
                    <a:pt x="782033" y="806766"/>
                  </a:lnTo>
                  <a:lnTo>
                    <a:pt x="722019" y="814738"/>
                  </a:lnTo>
                  <a:lnTo>
                    <a:pt x="657882" y="820636"/>
                  </a:lnTo>
                  <a:lnTo>
                    <a:pt x="590243" y="824295"/>
                  </a:lnTo>
                  <a:lnTo>
                    <a:pt x="519720" y="825551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116623" y="4574359"/>
              <a:ext cx="1039494" cy="826135"/>
            </a:xfrm>
            <a:custGeom>
              <a:avLst/>
              <a:gdLst/>
              <a:ahLst/>
              <a:cxnLst/>
              <a:rect l="l" t="t" r="r" b="b"/>
              <a:pathLst>
                <a:path w="1039495" h="826135">
                  <a:moveTo>
                    <a:pt x="1039441" y="137591"/>
                  </a:moveTo>
                  <a:lnTo>
                    <a:pt x="1034697" y="156262"/>
                  </a:lnTo>
                  <a:lnTo>
                    <a:pt x="1020876" y="174169"/>
                  </a:lnTo>
                  <a:lnTo>
                    <a:pt x="968484" y="207037"/>
                  </a:lnTo>
                  <a:lnTo>
                    <a:pt x="931151" y="221670"/>
                  </a:lnTo>
                  <a:lnTo>
                    <a:pt x="887218" y="234884"/>
                  </a:lnTo>
                  <a:lnTo>
                    <a:pt x="837306" y="246514"/>
                  </a:lnTo>
                  <a:lnTo>
                    <a:pt x="782033" y="256398"/>
                  </a:lnTo>
                  <a:lnTo>
                    <a:pt x="722019" y="264371"/>
                  </a:lnTo>
                  <a:lnTo>
                    <a:pt x="657882" y="270268"/>
                  </a:lnTo>
                  <a:lnTo>
                    <a:pt x="590243" y="273927"/>
                  </a:lnTo>
                  <a:lnTo>
                    <a:pt x="519720" y="275183"/>
                  </a:lnTo>
                  <a:lnTo>
                    <a:pt x="449197" y="273927"/>
                  </a:lnTo>
                  <a:lnTo>
                    <a:pt x="381558" y="270268"/>
                  </a:lnTo>
                  <a:lnTo>
                    <a:pt x="317422" y="264371"/>
                  </a:lnTo>
                  <a:lnTo>
                    <a:pt x="257407" y="256398"/>
                  </a:lnTo>
                  <a:lnTo>
                    <a:pt x="202134" y="246514"/>
                  </a:lnTo>
                  <a:lnTo>
                    <a:pt x="152222" y="234884"/>
                  </a:lnTo>
                  <a:lnTo>
                    <a:pt x="108290" y="221670"/>
                  </a:lnTo>
                  <a:lnTo>
                    <a:pt x="70957" y="207037"/>
                  </a:lnTo>
                  <a:lnTo>
                    <a:pt x="18564" y="174169"/>
                  </a:lnTo>
                  <a:lnTo>
                    <a:pt x="4744" y="156262"/>
                  </a:lnTo>
                  <a:lnTo>
                    <a:pt x="0" y="137591"/>
                  </a:lnTo>
                </a:path>
                <a:path w="1039495" h="826135">
                  <a:moveTo>
                    <a:pt x="0" y="137591"/>
                  </a:moveTo>
                  <a:lnTo>
                    <a:pt x="4744" y="118921"/>
                  </a:lnTo>
                  <a:lnTo>
                    <a:pt x="18564" y="101014"/>
                  </a:lnTo>
                  <a:lnTo>
                    <a:pt x="70957" y="68146"/>
                  </a:lnTo>
                  <a:lnTo>
                    <a:pt x="108290" y="53513"/>
                  </a:lnTo>
                  <a:lnTo>
                    <a:pt x="152222" y="40299"/>
                  </a:lnTo>
                  <a:lnTo>
                    <a:pt x="202134" y="28668"/>
                  </a:lnTo>
                  <a:lnTo>
                    <a:pt x="257407" y="18785"/>
                  </a:lnTo>
                  <a:lnTo>
                    <a:pt x="317422" y="10812"/>
                  </a:lnTo>
                  <a:lnTo>
                    <a:pt x="381558" y="4914"/>
                  </a:lnTo>
                  <a:lnTo>
                    <a:pt x="449197" y="1256"/>
                  </a:lnTo>
                  <a:lnTo>
                    <a:pt x="519720" y="0"/>
                  </a:lnTo>
                  <a:lnTo>
                    <a:pt x="590243" y="1256"/>
                  </a:lnTo>
                  <a:lnTo>
                    <a:pt x="657882" y="4914"/>
                  </a:lnTo>
                  <a:lnTo>
                    <a:pt x="722019" y="10812"/>
                  </a:lnTo>
                  <a:lnTo>
                    <a:pt x="782033" y="18785"/>
                  </a:lnTo>
                  <a:lnTo>
                    <a:pt x="837306" y="28668"/>
                  </a:lnTo>
                  <a:lnTo>
                    <a:pt x="887218" y="40299"/>
                  </a:lnTo>
                  <a:lnTo>
                    <a:pt x="931151" y="53513"/>
                  </a:lnTo>
                  <a:lnTo>
                    <a:pt x="968484" y="68146"/>
                  </a:lnTo>
                  <a:lnTo>
                    <a:pt x="1020876" y="101014"/>
                  </a:lnTo>
                  <a:lnTo>
                    <a:pt x="1039441" y="137591"/>
                  </a:lnTo>
                  <a:lnTo>
                    <a:pt x="1039441" y="687959"/>
                  </a:lnTo>
                  <a:lnTo>
                    <a:pt x="1020876" y="724537"/>
                  </a:lnTo>
                  <a:lnTo>
                    <a:pt x="968484" y="757404"/>
                  </a:lnTo>
                  <a:lnTo>
                    <a:pt x="931151" y="772037"/>
                  </a:lnTo>
                  <a:lnTo>
                    <a:pt x="887218" y="785251"/>
                  </a:lnTo>
                  <a:lnTo>
                    <a:pt x="837306" y="796882"/>
                  </a:lnTo>
                  <a:lnTo>
                    <a:pt x="782033" y="806766"/>
                  </a:lnTo>
                  <a:lnTo>
                    <a:pt x="722019" y="814738"/>
                  </a:lnTo>
                  <a:lnTo>
                    <a:pt x="657882" y="820636"/>
                  </a:lnTo>
                  <a:lnTo>
                    <a:pt x="590243" y="824295"/>
                  </a:lnTo>
                  <a:lnTo>
                    <a:pt x="519720" y="825551"/>
                  </a:lnTo>
                  <a:lnTo>
                    <a:pt x="449197" y="824295"/>
                  </a:lnTo>
                  <a:lnTo>
                    <a:pt x="381558" y="820636"/>
                  </a:lnTo>
                  <a:lnTo>
                    <a:pt x="317422" y="814738"/>
                  </a:lnTo>
                  <a:lnTo>
                    <a:pt x="257407" y="806766"/>
                  </a:lnTo>
                  <a:lnTo>
                    <a:pt x="202134" y="796882"/>
                  </a:lnTo>
                  <a:lnTo>
                    <a:pt x="152222" y="785251"/>
                  </a:lnTo>
                  <a:lnTo>
                    <a:pt x="108290" y="772037"/>
                  </a:lnTo>
                  <a:lnTo>
                    <a:pt x="70957" y="757404"/>
                  </a:lnTo>
                  <a:lnTo>
                    <a:pt x="18564" y="724537"/>
                  </a:lnTo>
                  <a:lnTo>
                    <a:pt x="0" y="687959"/>
                  </a:lnTo>
                  <a:lnTo>
                    <a:pt x="0" y="137591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218223" y="4888799"/>
            <a:ext cx="66865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PSQL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381889" y="4092537"/>
            <a:ext cx="1280160" cy="1445260"/>
            <a:chOff x="6381889" y="4092537"/>
            <a:chExt cx="1280160" cy="1445260"/>
          </a:xfrm>
        </p:grpSpPr>
        <p:sp>
          <p:nvSpPr>
            <p:cNvPr id="33" name="object 33"/>
            <p:cNvSpPr/>
            <p:nvPr/>
          </p:nvSpPr>
          <p:spPr>
            <a:xfrm>
              <a:off x="6386651" y="4097299"/>
              <a:ext cx="1270635" cy="1435735"/>
            </a:xfrm>
            <a:custGeom>
              <a:avLst/>
              <a:gdLst/>
              <a:ahLst/>
              <a:cxnLst/>
              <a:rect l="l" t="t" r="r" b="b"/>
              <a:pathLst>
                <a:path w="1270634" h="1435735">
                  <a:moveTo>
                    <a:pt x="635080" y="1435399"/>
                  </a:moveTo>
                  <a:lnTo>
                    <a:pt x="565882" y="1433996"/>
                  </a:lnTo>
                  <a:lnTo>
                    <a:pt x="498841" y="1429882"/>
                  </a:lnTo>
                  <a:lnTo>
                    <a:pt x="434346" y="1423203"/>
                  </a:lnTo>
                  <a:lnTo>
                    <a:pt x="372784" y="1414106"/>
                  </a:lnTo>
                  <a:lnTo>
                    <a:pt x="314543" y="1402737"/>
                  </a:lnTo>
                  <a:lnTo>
                    <a:pt x="260010" y="1389241"/>
                  </a:lnTo>
                  <a:lnTo>
                    <a:pt x="209573" y="1373765"/>
                  </a:lnTo>
                  <a:lnTo>
                    <a:pt x="163618" y="1356454"/>
                  </a:lnTo>
                  <a:lnTo>
                    <a:pt x="122533" y="1337454"/>
                  </a:lnTo>
                  <a:lnTo>
                    <a:pt x="86707" y="1316912"/>
                  </a:lnTo>
                  <a:lnTo>
                    <a:pt x="32376" y="1271782"/>
                  </a:lnTo>
                  <a:lnTo>
                    <a:pt x="3726" y="1222233"/>
                  </a:lnTo>
                  <a:lnTo>
                    <a:pt x="0" y="1196166"/>
                  </a:lnTo>
                  <a:lnTo>
                    <a:pt x="0" y="239233"/>
                  </a:lnTo>
                  <a:lnTo>
                    <a:pt x="14648" y="187912"/>
                  </a:lnTo>
                  <a:lnTo>
                    <a:pt x="56525" y="140426"/>
                  </a:lnTo>
                  <a:lnTo>
                    <a:pt x="122533" y="97945"/>
                  </a:lnTo>
                  <a:lnTo>
                    <a:pt x="163618" y="78945"/>
                  </a:lnTo>
                  <a:lnTo>
                    <a:pt x="209573" y="61634"/>
                  </a:lnTo>
                  <a:lnTo>
                    <a:pt x="260010" y="46158"/>
                  </a:lnTo>
                  <a:lnTo>
                    <a:pt x="314543" y="32662"/>
                  </a:lnTo>
                  <a:lnTo>
                    <a:pt x="372784" y="21293"/>
                  </a:lnTo>
                  <a:lnTo>
                    <a:pt x="434346" y="12196"/>
                  </a:lnTo>
                  <a:lnTo>
                    <a:pt x="498841" y="5517"/>
                  </a:lnTo>
                  <a:lnTo>
                    <a:pt x="565882" y="1403"/>
                  </a:lnTo>
                  <a:lnTo>
                    <a:pt x="635080" y="0"/>
                  </a:lnTo>
                  <a:lnTo>
                    <a:pt x="704280" y="1403"/>
                  </a:lnTo>
                  <a:lnTo>
                    <a:pt x="771321" y="5517"/>
                  </a:lnTo>
                  <a:lnTo>
                    <a:pt x="835816" y="12196"/>
                  </a:lnTo>
                  <a:lnTo>
                    <a:pt x="897377" y="21293"/>
                  </a:lnTo>
                  <a:lnTo>
                    <a:pt x="955619" y="32662"/>
                  </a:lnTo>
                  <a:lnTo>
                    <a:pt x="1010152" y="46158"/>
                  </a:lnTo>
                  <a:lnTo>
                    <a:pt x="1060589" y="61634"/>
                  </a:lnTo>
                  <a:lnTo>
                    <a:pt x="1106544" y="78945"/>
                  </a:lnTo>
                  <a:lnTo>
                    <a:pt x="1147628" y="97945"/>
                  </a:lnTo>
                  <a:lnTo>
                    <a:pt x="1183455" y="118487"/>
                  </a:lnTo>
                  <a:lnTo>
                    <a:pt x="1237785" y="163617"/>
                  </a:lnTo>
                  <a:lnTo>
                    <a:pt x="1266435" y="213166"/>
                  </a:lnTo>
                  <a:lnTo>
                    <a:pt x="1270162" y="239233"/>
                  </a:lnTo>
                  <a:lnTo>
                    <a:pt x="1270162" y="1196166"/>
                  </a:lnTo>
                  <a:lnTo>
                    <a:pt x="1255514" y="1247487"/>
                  </a:lnTo>
                  <a:lnTo>
                    <a:pt x="1213636" y="1294973"/>
                  </a:lnTo>
                  <a:lnTo>
                    <a:pt x="1147628" y="1337454"/>
                  </a:lnTo>
                  <a:lnTo>
                    <a:pt x="1106544" y="1356454"/>
                  </a:lnTo>
                  <a:lnTo>
                    <a:pt x="1060589" y="1373765"/>
                  </a:lnTo>
                  <a:lnTo>
                    <a:pt x="1010152" y="1389241"/>
                  </a:lnTo>
                  <a:lnTo>
                    <a:pt x="955619" y="1402737"/>
                  </a:lnTo>
                  <a:lnTo>
                    <a:pt x="897377" y="1414106"/>
                  </a:lnTo>
                  <a:lnTo>
                    <a:pt x="835816" y="1423203"/>
                  </a:lnTo>
                  <a:lnTo>
                    <a:pt x="771321" y="1429882"/>
                  </a:lnTo>
                  <a:lnTo>
                    <a:pt x="704280" y="1433996"/>
                  </a:lnTo>
                  <a:lnTo>
                    <a:pt x="635080" y="14353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86651" y="4097299"/>
              <a:ext cx="1270635" cy="1435735"/>
            </a:xfrm>
            <a:custGeom>
              <a:avLst/>
              <a:gdLst/>
              <a:ahLst/>
              <a:cxnLst/>
              <a:rect l="l" t="t" r="r" b="b"/>
              <a:pathLst>
                <a:path w="1270634" h="1435735">
                  <a:moveTo>
                    <a:pt x="1270162" y="239233"/>
                  </a:moveTo>
                  <a:lnTo>
                    <a:pt x="1266435" y="265300"/>
                  </a:lnTo>
                  <a:lnTo>
                    <a:pt x="1255514" y="290554"/>
                  </a:lnTo>
                  <a:lnTo>
                    <a:pt x="1213636" y="338039"/>
                  </a:lnTo>
                  <a:lnTo>
                    <a:pt x="1147628" y="380521"/>
                  </a:lnTo>
                  <a:lnTo>
                    <a:pt x="1106544" y="399521"/>
                  </a:lnTo>
                  <a:lnTo>
                    <a:pt x="1060589" y="416832"/>
                  </a:lnTo>
                  <a:lnTo>
                    <a:pt x="1010152" y="432308"/>
                  </a:lnTo>
                  <a:lnTo>
                    <a:pt x="955619" y="445804"/>
                  </a:lnTo>
                  <a:lnTo>
                    <a:pt x="897377" y="457173"/>
                  </a:lnTo>
                  <a:lnTo>
                    <a:pt x="835816" y="466270"/>
                  </a:lnTo>
                  <a:lnTo>
                    <a:pt x="771321" y="472948"/>
                  </a:lnTo>
                  <a:lnTo>
                    <a:pt x="704280" y="477062"/>
                  </a:lnTo>
                  <a:lnTo>
                    <a:pt x="635080" y="478466"/>
                  </a:lnTo>
                  <a:lnTo>
                    <a:pt x="565882" y="477062"/>
                  </a:lnTo>
                  <a:lnTo>
                    <a:pt x="498841" y="472948"/>
                  </a:lnTo>
                  <a:lnTo>
                    <a:pt x="434346" y="466270"/>
                  </a:lnTo>
                  <a:lnTo>
                    <a:pt x="372784" y="457173"/>
                  </a:lnTo>
                  <a:lnTo>
                    <a:pt x="314543" y="445804"/>
                  </a:lnTo>
                  <a:lnTo>
                    <a:pt x="260010" y="432308"/>
                  </a:lnTo>
                  <a:lnTo>
                    <a:pt x="209573" y="416832"/>
                  </a:lnTo>
                  <a:lnTo>
                    <a:pt x="163618" y="399521"/>
                  </a:lnTo>
                  <a:lnTo>
                    <a:pt x="122533" y="380521"/>
                  </a:lnTo>
                  <a:lnTo>
                    <a:pt x="86707" y="359978"/>
                  </a:lnTo>
                  <a:lnTo>
                    <a:pt x="32376" y="314849"/>
                  </a:lnTo>
                  <a:lnTo>
                    <a:pt x="3726" y="265300"/>
                  </a:lnTo>
                  <a:lnTo>
                    <a:pt x="0" y="239233"/>
                  </a:lnTo>
                </a:path>
                <a:path w="1270634" h="1435735">
                  <a:moveTo>
                    <a:pt x="0" y="239233"/>
                  </a:moveTo>
                  <a:lnTo>
                    <a:pt x="3726" y="213166"/>
                  </a:lnTo>
                  <a:lnTo>
                    <a:pt x="14648" y="187912"/>
                  </a:lnTo>
                  <a:lnTo>
                    <a:pt x="56525" y="140426"/>
                  </a:lnTo>
                  <a:lnTo>
                    <a:pt x="122533" y="97945"/>
                  </a:lnTo>
                  <a:lnTo>
                    <a:pt x="163618" y="78945"/>
                  </a:lnTo>
                  <a:lnTo>
                    <a:pt x="209573" y="61634"/>
                  </a:lnTo>
                  <a:lnTo>
                    <a:pt x="260010" y="46158"/>
                  </a:lnTo>
                  <a:lnTo>
                    <a:pt x="314543" y="32662"/>
                  </a:lnTo>
                  <a:lnTo>
                    <a:pt x="372784" y="21293"/>
                  </a:lnTo>
                  <a:lnTo>
                    <a:pt x="434346" y="12196"/>
                  </a:lnTo>
                  <a:lnTo>
                    <a:pt x="498841" y="5517"/>
                  </a:lnTo>
                  <a:lnTo>
                    <a:pt x="565882" y="1403"/>
                  </a:lnTo>
                  <a:lnTo>
                    <a:pt x="635080" y="0"/>
                  </a:lnTo>
                  <a:lnTo>
                    <a:pt x="704280" y="1403"/>
                  </a:lnTo>
                  <a:lnTo>
                    <a:pt x="771321" y="5517"/>
                  </a:lnTo>
                  <a:lnTo>
                    <a:pt x="835816" y="12196"/>
                  </a:lnTo>
                  <a:lnTo>
                    <a:pt x="897377" y="21293"/>
                  </a:lnTo>
                  <a:lnTo>
                    <a:pt x="955619" y="32662"/>
                  </a:lnTo>
                  <a:lnTo>
                    <a:pt x="1010152" y="46158"/>
                  </a:lnTo>
                  <a:lnTo>
                    <a:pt x="1060589" y="61634"/>
                  </a:lnTo>
                  <a:lnTo>
                    <a:pt x="1106544" y="78945"/>
                  </a:lnTo>
                  <a:lnTo>
                    <a:pt x="1147628" y="97945"/>
                  </a:lnTo>
                  <a:lnTo>
                    <a:pt x="1183455" y="118487"/>
                  </a:lnTo>
                  <a:lnTo>
                    <a:pt x="1237785" y="163617"/>
                  </a:lnTo>
                  <a:lnTo>
                    <a:pt x="1266435" y="213166"/>
                  </a:lnTo>
                  <a:lnTo>
                    <a:pt x="1270162" y="239233"/>
                  </a:lnTo>
                  <a:lnTo>
                    <a:pt x="1270162" y="1196166"/>
                  </a:lnTo>
                  <a:lnTo>
                    <a:pt x="1255514" y="1247487"/>
                  </a:lnTo>
                  <a:lnTo>
                    <a:pt x="1213636" y="1294973"/>
                  </a:lnTo>
                  <a:lnTo>
                    <a:pt x="1147628" y="1337454"/>
                  </a:lnTo>
                  <a:lnTo>
                    <a:pt x="1106544" y="1356454"/>
                  </a:lnTo>
                  <a:lnTo>
                    <a:pt x="1060589" y="1373765"/>
                  </a:lnTo>
                  <a:lnTo>
                    <a:pt x="1010152" y="1389241"/>
                  </a:lnTo>
                  <a:lnTo>
                    <a:pt x="955619" y="1402737"/>
                  </a:lnTo>
                  <a:lnTo>
                    <a:pt x="897377" y="1414106"/>
                  </a:lnTo>
                  <a:lnTo>
                    <a:pt x="835816" y="1423203"/>
                  </a:lnTo>
                  <a:lnTo>
                    <a:pt x="771321" y="1429882"/>
                  </a:lnTo>
                  <a:lnTo>
                    <a:pt x="704280" y="1433996"/>
                  </a:lnTo>
                  <a:lnTo>
                    <a:pt x="635080" y="1435399"/>
                  </a:lnTo>
                  <a:lnTo>
                    <a:pt x="565882" y="1433996"/>
                  </a:lnTo>
                  <a:lnTo>
                    <a:pt x="498841" y="1429882"/>
                  </a:lnTo>
                  <a:lnTo>
                    <a:pt x="434346" y="1423203"/>
                  </a:lnTo>
                  <a:lnTo>
                    <a:pt x="372784" y="1414106"/>
                  </a:lnTo>
                  <a:lnTo>
                    <a:pt x="314543" y="1402737"/>
                  </a:lnTo>
                  <a:lnTo>
                    <a:pt x="260010" y="1389241"/>
                  </a:lnTo>
                  <a:lnTo>
                    <a:pt x="209573" y="1373765"/>
                  </a:lnTo>
                  <a:lnTo>
                    <a:pt x="163618" y="1356454"/>
                  </a:lnTo>
                  <a:lnTo>
                    <a:pt x="122533" y="1337454"/>
                  </a:lnTo>
                  <a:lnTo>
                    <a:pt x="86707" y="1316912"/>
                  </a:lnTo>
                  <a:lnTo>
                    <a:pt x="32376" y="1271782"/>
                  </a:lnTo>
                  <a:lnTo>
                    <a:pt x="3726" y="1222233"/>
                  </a:lnTo>
                  <a:lnTo>
                    <a:pt x="0" y="1196166"/>
                  </a:lnTo>
                  <a:lnTo>
                    <a:pt x="0" y="239233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488251" y="4622704"/>
            <a:ext cx="100393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RSSHFS  </a:t>
            </a:r>
            <a:r>
              <a:rPr sz="1900" dirty="0">
                <a:latin typeface="Arial"/>
                <a:cs typeface="Arial"/>
              </a:rPr>
              <a:t>(50TB)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7016963" y="2923988"/>
            <a:ext cx="3972560" cy="1445260"/>
            <a:chOff x="7016963" y="2923988"/>
            <a:chExt cx="3972560" cy="1445260"/>
          </a:xfrm>
        </p:grpSpPr>
        <p:sp>
          <p:nvSpPr>
            <p:cNvPr id="37" name="object 37"/>
            <p:cNvSpPr/>
            <p:nvPr/>
          </p:nvSpPr>
          <p:spPr>
            <a:xfrm>
              <a:off x="7021726" y="2928751"/>
              <a:ext cx="3963035" cy="1417955"/>
            </a:xfrm>
            <a:custGeom>
              <a:avLst/>
              <a:gdLst/>
              <a:ahLst/>
              <a:cxnLst/>
              <a:rect l="l" t="t" r="r" b="b"/>
              <a:pathLst>
                <a:path w="3963034" h="1417954">
                  <a:moveTo>
                    <a:pt x="3022199" y="138613"/>
                  </a:moveTo>
                  <a:lnTo>
                    <a:pt x="0" y="1168513"/>
                  </a:lnTo>
                </a:path>
                <a:path w="3963034" h="1417954">
                  <a:moveTo>
                    <a:pt x="3962593" y="0"/>
                  </a:moveTo>
                  <a:lnTo>
                    <a:pt x="902502" y="141756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885007" y="4332036"/>
              <a:ext cx="46355" cy="33020"/>
            </a:xfrm>
            <a:custGeom>
              <a:avLst/>
              <a:gdLst/>
              <a:ahLst/>
              <a:cxnLst/>
              <a:rect l="l" t="t" r="r" b="b"/>
              <a:pathLst>
                <a:path w="46354" h="33020">
                  <a:moveTo>
                    <a:pt x="0" y="32444"/>
                  </a:moveTo>
                  <a:lnTo>
                    <a:pt x="32607" y="0"/>
                  </a:lnTo>
                  <a:lnTo>
                    <a:pt x="45834" y="28550"/>
                  </a:lnTo>
                  <a:lnTo>
                    <a:pt x="0" y="32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885007" y="4332036"/>
              <a:ext cx="46355" cy="33020"/>
            </a:xfrm>
            <a:custGeom>
              <a:avLst/>
              <a:gdLst/>
              <a:ahLst/>
              <a:cxnLst/>
              <a:rect l="l" t="t" r="r" b="b"/>
              <a:pathLst>
                <a:path w="46354" h="33020">
                  <a:moveTo>
                    <a:pt x="32607" y="0"/>
                  </a:moveTo>
                  <a:lnTo>
                    <a:pt x="0" y="32444"/>
                  </a:lnTo>
                  <a:lnTo>
                    <a:pt x="45834" y="28550"/>
                  </a:lnTo>
                  <a:lnTo>
                    <a:pt x="32607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 rot="19740000">
            <a:off x="8391365" y="3878886"/>
            <a:ext cx="912687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05"/>
              </a:lnSpc>
            </a:pPr>
            <a:r>
              <a:rPr sz="1600" spc="-5" dirty="0">
                <a:latin typeface="Arial"/>
                <a:cs typeface="Arial"/>
              </a:rPr>
              <a:t>Adatbázis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1" name="object 41"/>
          <p:cNvSpPr txBox="1"/>
          <p:nvPr/>
        </p:nvSpPr>
        <p:spPr>
          <a:xfrm rot="19740000">
            <a:off x="8507164" y="4102731"/>
            <a:ext cx="883003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05"/>
              </a:lnSpc>
            </a:pPr>
            <a:r>
              <a:rPr sz="1600" dirty="0">
                <a:latin typeface="Arial"/>
                <a:cs typeface="Arial"/>
              </a:rPr>
              <a:t>replikáció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69551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55" dirty="0">
                <a:solidFill>
                  <a:srgbClr val="00549A"/>
                </a:solidFill>
                <a:latin typeface="Century Gothic"/>
                <a:cs typeface="Century Gothic"/>
              </a:rPr>
              <a:t>Használati</a:t>
            </a:r>
            <a:r>
              <a:rPr sz="3000" spc="-1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210" dirty="0">
                <a:solidFill>
                  <a:srgbClr val="00549A"/>
                </a:solidFill>
                <a:latin typeface="Century Gothic"/>
                <a:cs typeface="Century Gothic"/>
              </a:rPr>
              <a:t>statisztika</a:t>
            </a:r>
            <a:r>
              <a:rPr sz="3000" spc="-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05" dirty="0">
                <a:solidFill>
                  <a:srgbClr val="00549A"/>
                </a:solidFill>
                <a:latin typeface="Century Gothic"/>
                <a:cs typeface="Century Gothic"/>
              </a:rPr>
              <a:t>(2022</a:t>
            </a:r>
            <a:r>
              <a:rPr sz="3000" spc="-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55" dirty="0">
                <a:solidFill>
                  <a:srgbClr val="00549A"/>
                </a:solidFill>
                <a:latin typeface="Century Gothic"/>
                <a:cs typeface="Century Gothic"/>
              </a:rPr>
              <a:t>Április)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60555" y="1351966"/>
            <a:ext cx="3315335" cy="3865879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87985" indent="-375920">
              <a:lnSpc>
                <a:spcPct val="100000"/>
              </a:lnSpc>
              <a:spcBef>
                <a:spcPts val="17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51</a:t>
            </a:r>
            <a:r>
              <a:rPr sz="2800" spc="-2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tároló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1194</a:t>
            </a:r>
            <a:r>
              <a:rPr sz="2800" spc="-7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adatcsomag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7300</a:t>
            </a:r>
            <a:r>
              <a:rPr sz="2800" spc="-3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fájl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2.5</a:t>
            </a:r>
            <a:r>
              <a:rPr sz="2800" spc="-2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TB</a:t>
            </a:r>
            <a:r>
              <a:rPr sz="2800" spc="-2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adat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51</a:t>
            </a:r>
            <a:r>
              <a:rPr sz="2800" spc="-2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felhasználó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16</a:t>
            </a:r>
            <a:r>
              <a:rPr sz="2800" spc="-3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intézetből</a:t>
            </a:r>
            <a:endParaRPr sz="28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43535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95" dirty="0">
                <a:solidFill>
                  <a:srgbClr val="00549A"/>
                </a:solidFill>
                <a:latin typeface="Century Gothic"/>
                <a:cs typeface="Century Gothic"/>
              </a:rPr>
              <a:t>Tervezett</a:t>
            </a:r>
            <a:r>
              <a:rPr sz="3000" spc="-1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55" dirty="0">
                <a:solidFill>
                  <a:srgbClr val="00549A"/>
                </a:solidFill>
                <a:latin typeface="Century Gothic"/>
                <a:cs typeface="Century Gothic"/>
              </a:rPr>
              <a:t>fejlesztések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60555" y="1620392"/>
            <a:ext cx="10805160" cy="3604895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387985" indent="-375920">
              <a:lnSpc>
                <a:spcPct val="100000"/>
              </a:lnSpc>
              <a:spcBef>
                <a:spcPts val="1605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API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feltöltőszkriptek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fejlesztése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50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Magyarítás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aktualizálása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505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ARK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azonosítók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támogatása</a:t>
            </a:r>
            <a:r>
              <a:rPr sz="2800" spc="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(https://arks.org/)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505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SWIFT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objektumtárra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átállás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dedikált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CEPH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klaszteren</a:t>
            </a:r>
            <a:endParaRPr sz="2800">
              <a:latin typeface="Open Sans"/>
              <a:cs typeface="Open Sans"/>
            </a:endParaRPr>
          </a:p>
          <a:p>
            <a:pPr marL="387985" marR="5080" indent="-375920">
              <a:lnSpc>
                <a:spcPct val="114999"/>
              </a:lnSpc>
              <a:spcBef>
                <a:spcPts val="100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Adatcsomagok,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fájlok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közvetlen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elérhetősége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az ELKH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felhőben </a:t>
            </a:r>
            <a:r>
              <a:rPr sz="2800" spc="-7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futó projektekből</a:t>
            </a:r>
            <a:endParaRPr sz="28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19337" y="2210504"/>
            <a:ext cx="10314940" cy="4350385"/>
            <a:chOff x="1519337" y="2210504"/>
            <a:chExt cx="10314940" cy="4350385"/>
          </a:xfrm>
        </p:grpSpPr>
        <p:sp>
          <p:nvSpPr>
            <p:cNvPr id="3" name="object 3"/>
            <p:cNvSpPr/>
            <p:nvPr/>
          </p:nvSpPr>
          <p:spPr>
            <a:xfrm>
              <a:off x="1524099" y="2215266"/>
              <a:ext cx="664845" cy="580390"/>
            </a:xfrm>
            <a:custGeom>
              <a:avLst/>
              <a:gdLst/>
              <a:ahLst/>
              <a:cxnLst/>
              <a:rect l="l" t="t" r="r" b="b"/>
              <a:pathLst>
                <a:path w="664844" h="580389">
                  <a:moveTo>
                    <a:pt x="332399" y="579899"/>
                  </a:moveTo>
                  <a:lnTo>
                    <a:pt x="283280" y="576756"/>
                  </a:lnTo>
                  <a:lnTo>
                    <a:pt x="236398" y="567623"/>
                  </a:lnTo>
                  <a:lnTo>
                    <a:pt x="192268" y="552951"/>
                  </a:lnTo>
                  <a:lnTo>
                    <a:pt x="151404" y="533187"/>
                  </a:lnTo>
                  <a:lnTo>
                    <a:pt x="114321" y="508780"/>
                  </a:lnTo>
                  <a:lnTo>
                    <a:pt x="81532" y="480178"/>
                  </a:lnTo>
                  <a:lnTo>
                    <a:pt x="53551" y="447830"/>
                  </a:lnTo>
                  <a:lnTo>
                    <a:pt x="30894" y="412185"/>
                  </a:lnTo>
                  <a:lnTo>
                    <a:pt x="14073" y="373691"/>
                  </a:lnTo>
                  <a:lnTo>
                    <a:pt x="3604" y="332796"/>
                  </a:lnTo>
                  <a:lnTo>
                    <a:pt x="0" y="289949"/>
                  </a:lnTo>
                  <a:lnTo>
                    <a:pt x="3604" y="247103"/>
                  </a:lnTo>
                  <a:lnTo>
                    <a:pt x="14073" y="206208"/>
                  </a:lnTo>
                  <a:lnTo>
                    <a:pt x="30894" y="167714"/>
                  </a:lnTo>
                  <a:lnTo>
                    <a:pt x="53551" y="132069"/>
                  </a:lnTo>
                  <a:lnTo>
                    <a:pt x="81532" y="99721"/>
                  </a:lnTo>
                  <a:lnTo>
                    <a:pt x="114321" y="71119"/>
                  </a:lnTo>
                  <a:lnTo>
                    <a:pt x="151404" y="46712"/>
                  </a:lnTo>
                  <a:lnTo>
                    <a:pt x="192268" y="26948"/>
                  </a:lnTo>
                  <a:lnTo>
                    <a:pt x="236398" y="12276"/>
                  </a:lnTo>
                  <a:lnTo>
                    <a:pt x="283280" y="3143"/>
                  </a:lnTo>
                  <a:lnTo>
                    <a:pt x="332399" y="0"/>
                  </a:lnTo>
                  <a:lnTo>
                    <a:pt x="381519" y="3143"/>
                  </a:lnTo>
                  <a:lnTo>
                    <a:pt x="428401" y="12276"/>
                  </a:lnTo>
                  <a:lnTo>
                    <a:pt x="472531" y="26948"/>
                  </a:lnTo>
                  <a:lnTo>
                    <a:pt x="513395" y="46712"/>
                  </a:lnTo>
                  <a:lnTo>
                    <a:pt x="550478" y="71119"/>
                  </a:lnTo>
                  <a:lnTo>
                    <a:pt x="583267" y="99721"/>
                  </a:lnTo>
                  <a:lnTo>
                    <a:pt x="611248" y="132069"/>
                  </a:lnTo>
                  <a:lnTo>
                    <a:pt x="633905" y="167714"/>
                  </a:lnTo>
                  <a:lnTo>
                    <a:pt x="650726" y="206208"/>
                  </a:lnTo>
                  <a:lnTo>
                    <a:pt x="661195" y="247103"/>
                  </a:lnTo>
                  <a:lnTo>
                    <a:pt x="664799" y="289949"/>
                  </a:lnTo>
                  <a:lnTo>
                    <a:pt x="661195" y="332796"/>
                  </a:lnTo>
                  <a:lnTo>
                    <a:pt x="650726" y="373691"/>
                  </a:lnTo>
                  <a:lnTo>
                    <a:pt x="633905" y="412185"/>
                  </a:lnTo>
                  <a:lnTo>
                    <a:pt x="611248" y="447830"/>
                  </a:lnTo>
                  <a:lnTo>
                    <a:pt x="583267" y="480178"/>
                  </a:lnTo>
                  <a:lnTo>
                    <a:pt x="550478" y="508780"/>
                  </a:lnTo>
                  <a:lnTo>
                    <a:pt x="513395" y="533187"/>
                  </a:lnTo>
                  <a:lnTo>
                    <a:pt x="472531" y="552951"/>
                  </a:lnTo>
                  <a:lnTo>
                    <a:pt x="428401" y="567623"/>
                  </a:lnTo>
                  <a:lnTo>
                    <a:pt x="381519" y="576756"/>
                  </a:lnTo>
                  <a:lnTo>
                    <a:pt x="332399" y="57989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15383" y="2388297"/>
              <a:ext cx="282575" cy="60960"/>
            </a:xfrm>
            <a:custGeom>
              <a:avLst/>
              <a:gdLst/>
              <a:ahLst/>
              <a:cxnLst/>
              <a:rect l="l" t="t" r="r" b="b"/>
              <a:pathLst>
                <a:path w="282575" h="60960">
                  <a:moveTo>
                    <a:pt x="34624" y="60406"/>
                  </a:moveTo>
                  <a:lnTo>
                    <a:pt x="21147" y="58032"/>
                  </a:lnTo>
                  <a:lnTo>
                    <a:pt x="10141" y="51560"/>
                  </a:lnTo>
                  <a:lnTo>
                    <a:pt x="2720" y="41959"/>
                  </a:lnTo>
                  <a:lnTo>
                    <a:pt x="0" y="30203"/>
                  </a:lnTo>
                  <a:lnTo>
                    <a:pt x="2720" y="18446"/>
                  </a:lnTo>
                  <a:lnTo>
                    <a:pt x="10141" y="8846"/>
                  </a:lnTo>
                  <a:lnTo>
                    <a:pt x="21147" y="2373"/>
                  </a:lnTo>
                  <a:lnTo>
                    <a:pt x="34624" y="0"/>
                  </a:lnTo>
                  <a:lnTo>
                    <a:pt x="48102" y="2373"/>
                  </a:lnTo>
                  <a:lnTo>
                    <a:pt x="59108" y="8846"/>
                  </a:lnTo>
                  <a:lnTo>
                    <a:pt x="66528" y="18446"/>
                  </a:lnTo>
                  <a:lnTo>
                    <a:pt x="69249" y="30203"/>
                  </a:lnTo>
                  <a:lnTo>
                    <a:pt x="66528" y="41959"/>
                  </a:lnTo>
                  <a:lnTo>
                    <a:pt x="59108" y="51560"/>
                  </a:lnTo>
                  <a:lnTo>
                    <a:pt x="48102" y="58032"/>
                  </a:lnTo>
                  <a:lnTo>
                    <a:pt x="34624" y="60406"/>
                  </a:lnTo>
                  <a:close/>
                </a:path>
                <a:path w="282575" h="60960">
                  <a:moveTo>
                    <a:pt x="247606" y="60406"/>
                  </a:moveTo>
                  <a:lnTo>
                    <a:pt x="234129" y="58032"/>
                  </a:lnTo>
                  <a:lnTo>
                    <a:pt x="223123" y="51560"/>
                  </a:lnTo>
                  <a:lnTo>
                    <a:pt x="215703" y="41959"/>
                  </a:lnTo>
                  <a:lnTo>
                    <a:pt x="212981" y="30203"/>
                  </a:lnTo>
                  <a:lnTo>
                    <a:pt x="215703" y="18446"/>
                  </a:lnTo>
                  <a:lnTo>
                    <a:pt x="223123" y="8846"/>
                  </a:lnTo>
                  <a:lnTo>
                    <a:pt x="234129" y="2373"/>
                  </a:lnTo>
                  <a:lnTo>
                    <a:pt x="247606" y="0"/>
                  </a:lnTo>
                  <a:lnTo>
                    <a:pt x="261084" y="2373"/>
                  </a:lnTo>
                  <a:lnTo>
                    <a:pt x="272090" y="8846"/>
                  </a:lnTo>
                  <a:lnTo>
                    <a:pt x="279511" y="18446"/>
                  </a:lnTo>
                  <a:lnTo>
                    <a:pt x="282231" y="30203"/>
                  </a:lnTo>
                  <a:lnTo>
                    <a:pt x="279511" y="41959"/>
                  </a:lnTo>
                  <a:lnTo>
                    <a:pt x="272090" y="51560"/>
                  </a:lnTo>
                  <a:lnTo>
                    <a:pt x="261084" y="58032"/>
                  </a:lnTo>
                  <a:lnTo>
                    <a:pt x="247606" y="60406"/>
                  </a:lnTo>
                  <a:close/>
                </a:path>
              </a:pathLst>
            </a:custGeom>
            <a:solidFill>
              <a:srgbClr val="A5B4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0621" y="2383534"/>
              <a:ext cx="78774" cy="699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23603" y="2383534"/>
              <a:ext cx="78774" cy="6993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524099" y="2215266"/>
              <a:ext cx="664845" cy="580390"/>
            </a:xfrm>
            <a:custGeom>
              <a:avLst/>
              <a:gdLst/>
              <a:ahLst/>
              <a:cxnLst/>
              <a:rect l="l" t="t" r="r" b="b"/>
              <a:pathLst>
                <a:path w="664844" h="580389">
                  <a:moveTo>
                    <a:pt x="152237" y="416399"/>
                  </a:moveTo>
                  <a:lnTo>
                    <a:pt x="197271" y="440009"/>
                  </a:lnTo>
                  <a:lnTo>
                    <a:pt x="242292" y="456873"/>
                  </a:lnTo>
                  <a:lnTo>
                    <a:pt x="287300" y="466991"/>
                  </a:lnTo>
                  <a:lnTo>
                    <a:pt x="332294" y="470364"/>
                  </a:lnTo>
                  <a:lnTo>
                    <a:pt x="377276" y="466991"/>
                  </a:lnTo>
                  <a:lnTo>
                    <a:pt x="422244" y="456873"/>
                  </a:lnTo>
                  <a:lnTo>
                    <a:pt x="467200" y="440009"/>
                  </a:lnTo>
                  <a:lnTo>
                    <a:pt x="512142" y="416399"/>
                  </a:lnTo>
                </a:path>
                <a:path w="664844" h="580389">
                  <a:moveTo>
                    <a:pt x="0" y="289949"/>
                  </a:moveTo>
                  <a:lnTo>
                    <a:pt x="3604" y="247103"/>
                  </a:lnTo>
                  <a:lnTo>
                    <a:pt x="14073" y="206208"/>
                  </a:lnTo>
                  <a:lnTo>
                    <a:pt x="30894" y="167714"/>
                  </a:lnTo>
                  <a:lnTo>
                    <a:pt x="53551" y="132069"/>
                  </a:lnTo>
                  <a:lnTo>
                    <a:pt x="81532" y="99721"/>
                  </a:lnTo>
                  <a:lnTo>
                    <a:pt x="114321" y="71119"/>
                  </a:lnTo>
                  <a:lnTo>
                    <a:pt x="151404" y="46712"/>
                  </a:lnTo>
                  <a:lnTo>
                    <a:pt x="192268" y="26948"/>
                  </a:lnTo>
                  <a:lnTo>
                    <a:pt x="236398" y="12276"/>
                  </a:lnTo>
                  <a:lnTo>
                    <a:pt x="283280" y="3143"/>
                  </a:lnTo>
                  <a:lnTo>
                    <a:pt x="332399" y="0"/>
                  </a:lnTo>
                  <a:lnTo>
                    <a:pt x="381519" y="3143"/>
                  </a:lnTo>
                  <a:lnTo>
                    <a:pt x="428401" y="12276"/>
                  </a:lnTo>
                  <a:lnTo>
                    <a:pt x="472531" y="26948"/>
                  </a:lnTo>
                  <a:lnTo>
                    <a:pt x="513395" y="46712"/>
                  </a:lnTo>
                  <a:lnTo>
                    <a:pt x="550478" y="71119"/>
                  </a:lnTo>
                  <a:lnTo>
                    <a:pt x="583267" y="99721"/>
                  </a:lnTo>
                  <a:lnTo>
                    <a:pt x="611248" y="132069"/>
                  </a:lnTo>
                  <a:lnTo>
                    <a:pt x="633905" y="167714"/>
                  </a:lnTo>
                  <a:lnTo>
                    <a:pt x="650726" y="206208"/>
                  </a:lnTo>
                  <a:lnTo>
                    <a:pt x="661195" y="247103"/>
                  </a:lnTo>
                  <a:lnTo>
                    <a:pt x="664799" y="289949"/>
                  </a:lnTo>
                  <a:lnTo>
                    <a:pt x="661195" y="332796"/>
                  </a:lnTo>
                  <a:lnTo>
                    <a:pt x="650726" y="373691"/>
                  </a:lnTo>
                  <a:lnTo>
                    <a:pt x="633905" y="412185"/>
                  </a:lnTo>
                  <a:lnTo>
                    <a:pt x="611248" y="447830"/>
                  </a:lnTo>
                  <a:lnTo>
                    <a:pt x="583267" y="480178"/>
                  </a:lnTo>
                  <a:lnTo>
                    <a:pt x="550478" y="508780"/>
                  </a:lnTo>
                  <a:lnTo>
                    <a:pt x="513395" y="533187"/>
                  </a:lnTo>
                  <a:lnTo>
                    <a:pt x="472531" y="552951"/>
                  </a:lnTo>
                  <a:lnTo>
                    <a:pt x="428401" y="567623"/>
                  </a:lnTo>
                  <a:lnTo>
                    <a:pt x="381519" y="576756"/>
                  </a:lnTo>
                  <a:lnTo>
                    <a:pt x="332399" y="579899"/>
                  </a:lnTo>
                  <a:lnTo>
                    <a:pt x="283280" y="576756"/>
                  </a:lnTo>
                  <a:lnTo>
                    <a:pt x="236398" y="567623"/>
                  </a:lnTo>
                  <a:lnTo>
                    <a:pt x="192268" y="552951"/>
                  </a:lnTo>
                  <a:lnTo>
                    <a:pt x="151404" y="533187"/>
                  </a:lnTo>
                  <a:lnTo>
                    <a:pt x="114321" y="508780"/>
                  </a:lnTo>
                  <a:lnTo>
                    <a:pt x="81532" y="480178"/>
                  </a:lnTo>
                  <a:lnTo>
                    <a:pt x="53551" y="447830"/>
                  </a:lnTo>
                  <a:lnTo>
                    <a:pt x="30894" y="412185"/>
                  </a:lnTo>
                  <a:lnTo>
                    <a:pt x="14073" y="373691"/>
                  </a:lnTo>
                  <a:lnTo>
                    <a:pt x="3604" y="332796"/>
                  </a:lnTo>
                  <a:lnTo>
                    <a:pt x="0" y="28994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559680" y="2825639"/>
            <a:ext cx="68326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"/>
                <a:cs typeface="Arial"/>
              </a:rPr>
              <a:t>kutató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184236" y="1462121"/>
            <a:ext cx="4525645" cy="1477010"/>
            <a:chOff x="2184236" y="1462121"/>
            <a:chExt cx="4525645" cy="1477010"/>
          </a:xfrm>
        </p:grpSpPr>
        <p:sp>
          <p:nvSpPr>
            <p:cNvPr id="10" name="object 10"/>
            <p:cNvSpPr/>
            <p:nvPr/>
          </p:nvSpPr>
          <p:spPr>
            <a:xfrm>
              <a:off x="4204699" y="2933767"/>
              <a:ext cx="2499995" cy="0"/>
            </a:xfrm>
            <a:custGeom>
              <a:avLst/>
              <a:gdLst/>
              <a:ahLst/>
              <a:cxnLst/>
              <a:rect l="l" t="t" r="r" b="b"/>
              <a:pathLst>
                <a:path w="2499995">
                  <a:moveTo>
                    <a:pt x="2499980" y="0"/>
                  </a:moveTo>
                  <a:lnTo>
                    <a:pt x="0" y="0"/>
                  </a:lnTo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88998" y="1466883"/>
              <a:ext cx="4516120" cy="1467485"/>
            </a:xfrm>
            <a:custGeom>
              <a:avLst/>
              <a:gdLst/>
              <a:ahLst/>
              <a:cxnLst/>
              <a:rect l="l" t="t" r="r" b="b"/>
              <a:pathLst>
                <a:path w="4516120" h="1467485">
                  <a:moveTo>
                    <a:pt x="4515680" y="1466883"/>
                  </a:moveTo>
                  <a:lnTo>
                    <a:pt x="2015700" y="1466883"/>
                  </a:lnTo>
                </a:path>
                <a:path w="4516120" h="1467485">
                  <a:moveTo>
                    <a:pt x="2015700" y="0"/>
                  </a:moveTo>
                  <a:lnTo>
                    <a:pt x="0" y="1038299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Fő</a:t>
            </a:r>
            <a:r>
              <a:rPr spc="-90" dirty="0"/>
              <a:t> </a:t>
            </a:r>
            <a:r>
              <a:rPr spc="-5" dirty="0"/>
              <a:t>szerver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4128" y="184691"/>
            <a:ext cx="18364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"/>
                <a:cs typeface="Arial"/>
              </a:rPr>
              <a:t>(</a:t>
            </a:r>
            <a:r>
              <a:rPr sz="1900" spc="-860" dirty="0">
                <a:latin typeface="Arial"/>
                <a:cs typeface="Arial"/>
              </a:rPr>
              <a:t>ú</a:t>
            </a:r>
            <a:r>
              <a:rPr sz="4500" b="1" spc="-877" baseline="-18518" dirty="0">
                <a:solidFill>
                  <a:srgbClr val="00549A"/>
                </a:solidFill>
                <a:latin typeface="Century Gothic"/>
                <a:cs typeface="Century Gothic"/>
              </a:rPr>
              <a:t>J</a:t>
            </a:r>
            <a:r>
              <a:rPr sz="1900" dirty="0">
                <a:latin typeface="Arial"/>
                <a:cs typeface="Arial"/>
              </a:rPr>
              <a:t>j</a:t>
            </a:r>
            <a:r>
              <a:rPr sz="1900" spc="-190" dirty="0">
                <a:latin typeface="Arial"/>
                <a:cs typeface="Arial"/>
              </a:rPr>
              <a:t> </a:t>
            </a:r>
            <a:r>
              <a:rPr sz="4500" b="1" spc="-2617" baseline="-18518" dirty="0">
                <a:solidFill>
                  <a:srgbClr val="00549A"/>
                </a:solidFill>
                <a:latin typeface="Century Gothic"/>
                <a:cs typeface="Century Gothic"/>
              </a:rPr>
              <a:t>ö</a:t>
            </a:r>
            <a:r>
              <a:rPr sz="1900" spc="-5" dirty="0">
                <a:latin typeface="Arial"/>
                <a:cs typeface="Arial"/>
              </a:rPr>
              <a:t>E</a:t>
            </a:r>
            <a:r>
              <a:rPr sz="1900" spc="-590" dirty="0">
                <a:latin typeface="Arial"/>
                <a:cs typeface="Arial"/>
              </a:rPr>
              <a:t>L</a:t>
            </a:r>
            <a:r>
              <a:rPr sz="4500" b="1" spc="-1657" baseline="-18518" dirty="0">
                <a:solidFill>
                  <a:srgbClr val="00549A"/>
                </a:solidFill>
                <a:latin typeface="Century Gothic"/>
                <a:cs typeface="Century Gothic"/>
              </a:rPr>
              <a:t>v</a:t>
            </a:r>
            <a:r>
              <a:rPr sz="1900" spc="-100" dirty="0">
                <a:latin typeface="Arial"/>
                <a:cs typeface="Arial"/>
              </a:rPr>
              <a:t>K</a:t>
            </a:r>
            <a:r>
              <a:rPr sz="4500" b="1" spc="-2745" baseline="-18518" dirty="0">
                <a:solidFill>
                  <a:srgbClr val="00549A"/>
                </a:solidFill>
                <a:latin typeface="Century Gothic"/>
                <a:cs typeface="Century Gothic"/>
              </a:rPr>
              <a:t>ő</a:t>
            </a:r>
            <a:r>
              <a:rPr sz="1900" dirty="0">
                <a:latin typeface="Arial"/>
                <a:cs typeface="Arial"/>
              </a:rPr>
              <a:t>H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4500" b="1" spc="-2940" baseline="-18518" dirty="0">
                <a:solidFill>
                  <a:srgbClr val="00549A"/>
                </a:solidFill>
                <a:latin typeface="Century Gothic"/>
                <a:cs typeface="Century Gothic"/>
              </a:rPr>
              <a:t>b</a:t>
            </a:r>
            <a:r>
              <a:rPr sz="1900" spc="-5" dirty="0">
                <a:latin typeface="Arial"/>
                <a:cs typeface="Arial"/>
              </a:rPr>
              <a:t>fel</a:t>
            </a:r>
            <a:r>
              <a:rPr sz="1900" spc="-1010" dirty="0">
                <a:latin typeface="Arial"/>
                <a:cs typeface="Arial"/>
              </a:rPr>
              <a:t>h</a:t>
            </a:r>
            <a:r>
              <a:rPr sz="4500" b="1" spc="-1380" baseline="-18518" dirty="0">
                <a:solidFill>
                  <a:srgbClr val="00549A"/>
                </a:solidFill>
                <a:latin typeface="Century Gothic"/>
                <a:cs typeface="Century Gothic"/>
              </a:rPr>
              <a:t>e</a:t>
            </a:r>
            <a:r>
              <a:rPr sz="1900" spc="-170" dirty="0">
                <a:latin typeface="Arial"/>
                <a:cs typeface="Arial"/>
              </a:rPr>
              <a:t>ő</a:t>
            </a:r>
            <a:r>
              <a:rPr sz="4500" b="1" spc="270" baseline="-18518" dirty="0">
                <a:solidFill>
                  <a:srgbClr val="00549A"/>
                </a:solidFill>
                <a:latin typeface="Century Gothic"/>
                <a:cs typeface="Century Gothic"/>
              </a:rPr>
              <a:t>li</a:t>
            </a:r>
            <a:endParaRPr sz="4500" baseline="-18518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9523" y="723984"/>
            <a:ext cx="2761615" cy="107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435100" algn="l"/>
              </a:tabLst>
            </a:pPr>
            <a:r>
              <a:rPr sz="3000" b="1" spc="-645" dirty="0">
                <a:solidFill>
                  <a:srgbClr val="00549A"/>
                </a:solidFill>
                <a:latin typeface="Century Gothic"/>
                <a:cs typeface="Century Gothic"/>
              </a:rPr>
              <a:t>a</a:t>
            </a:r>
            <a:r>
              <a:rPr sz="2850" spc="-967" baseline="57017" dirty="0">
                <a:latin typeface="Arial"/>
                <a:cs typeface="Arial"/>
              </a:rPr>
              <a:t>@</a:t>
            </a:r>
            <a:r>
              <a:rPr sz="3000" b="1" spc="-645" dirty="0">
                <a:solidFill>
                  <a:srgbClr val="00549A"/>
                </a:solidFill>
                <a:latin typeface="Century Gothic"/>
                <a:cs typeface="Century Gothic"/>
              </a:rPr>
              <a:t>r</a:t>
            </a:r>
            <a:r>
              <a:rPr sz="2850" spc="-967" baseline="57017" dirty="0">
                <a:latin typeface="Arial"/>
                <a:cs typeface="Arial"/>
              </a:rPr>
              <a:t>S</a:t>
            </a:r>
            <a:r>
              <a:rPr sz="3000" b="1" spc="-645" dirty="0">
                <a:solidFill>
                  <a:srgbClr val="00549A"/>
                </a:solidFill>
                <a:latin typeface="Century Gothic"/>
                <a:cs typeface="Century Gothic"/>
              </a:rPr>
              <a:t>c</a:t>
            </a:r>
            <a:r>
              <a:rPr sz="2850" spc="-967" baseline="57017" dirty="0">
                <a:latin typeface="Arial"/>
                <a:cs typeface="Arial"/>
              </a:rPr>
              <a:t>Z</a:t>
            </a:r>
            <a:r>
              <a:rPr sz="3000" b="1" spc="-645" dirty="0">
                <a:solidFill>
                  <a:srgbClr val="00549A"/>
                </a:solidFill>
                <a:latin typeface="Century Gothic"/>
                <a:cs typeface="Century Gothic"/>
              </a:rPr>
              <a:t>h</a:t>
            </a:r>
            <a:r>
              <a:rPr sz="2850" spc="-967" baseline="57017" dirty="0">
                <a:latin typeface="Arial"/>
                <a:cs typeface="Arial"/>
              </a:rPr>
              <a:t>TA</a:t>
            </a:r>
            <a:r>
              <a:rPr sz="3000" b="1" spc="-645" dirty="0">
                <a:solidFill>
                  <a:srgbClr val="00549A"/>
                </a:solidFill>
                <a:latin typeface="Century Gothic"/>
                <a:cs typeface="Century Gothic"/>
              </a:rPr>
              <a:t>i</a:t>
            </a:r>
            <a:r>
              <a:rPr sz="2850" spc="-967" baseline="57017" dirty="0">
                <a:latin typeface="Arial"/>
                <a:cs typeface="Arial"/>
              </a:rPr>
              <a:t>K</a:t>
            </a:r>
            <a:r>
              <a:rPr sz="3000" b="1" spc="-645" dirty="0">
                <a:solidFill>
                  <a:srgbClr val="00549A"/>
                </a:solidFill>
                <a:latin typeface="Century Gothic"/>
                <a:cs typeface="Century Gothic"/>
              </a:rPr>
              <a:t>t</a:t>
            </a:r>
            <a:r>
              <a:rPr sz="2850" spc="-967" baseline="57017" dirty="0">
                <a:latin typeface="Arial"/>
                <a:cs typeface="Arial"/>
              </a:rPr>
              <a:t>I</a:t>
            </a:r>
            <a:r>
              <a:rPr sz="3000" b="1" spc="-645" dirty="0">
                <a:solidFill>
                  <a:srgbClr val="00549A"/>
                </a:solidFill>
                <a:latin typeface="Century Gothic"/>
                <a:cs typeface="Century Gothic"/>
              </a:rPr>
              <a:t>e</a:t>
            </a:r>
            <a:r>
              <a:rPr sz="2850" spc="-967" baseline="57017" dirty="0">
                <a:latin typeface="Arial"/>
                <a:cs typeface="Arial"/>
              </a:rPr>
              <a:t>)	</a:t>
            </a:r>
            <a:r>
              <a:rPr sz="3000" b="1" spc="135" dirty="0">
                <a:solidFill>
                  <a:srgbClr val="00549A"/>
                </a:solidFill>
                <a:latin typeface="Century Gothic"/>
                <a:cs typeface="Century Gothic"/>
              </a:rPr>
              <a:t>cktúra</a:t>
            </a:r>
            <a:endParaRPr sz="3000">
              <a:latin typeface="Century Gothic"/>
              <a:cs typeface="Century Gothic"/>
            </a:endParaRPr>
          </a:p>
          <a:p>
            <a:pPr marL="495934" marR="1661795" indent="-168275">
              <a:lnSpc>
                <a:spcPct val="100000"/>
              </a:lnSpc>
              <a:spcBef>
                <a:spcPts val="90"/>
              </a:spcBef>
            </a:pPr>
            <a:r>
              <a:rPr sz="1900" spc="-5" dirty="0">
                <a:latin typeface="Arial"/>
                <a:cs typeface="Arial"/>
              </a:rPr>
              <a:t>Payara  Solr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094337" y="2133903"/>
            <a:ext cx="1210945" cy="715645"/>
            <a:chOff x="5094337" y="2133903"/>
            <a:chExt cx="1210945" cy="715645"/>
          </a:xfrm>
        </p:grpSpPr>
        <p:sp>
          <p:nvSpPr>
            <p:cNvPr id="16" name="object 16"/>
            <p:cNvSpPr/>
            <p:nvPr/>
          </p:nvSpPr>
          <p:spPr>
            <a:xfrm>
              <a:off x="5099100" y="2138665"/>
              <a:ext cx="1201420" cy="706120"/>
            </a:xfrm>
            <a:custGeom>
              <a:avLst/>
              <a:gdLst/>
              <a:ahLst/>
              <a:cxnLst/>
              <a:rect l="l" t="t" r="r" b="b"/>
              <a:pathLst>
                <a:path w="1201420" h="706119">
                  <a:moveTo>
                    <a:pt x="600470" y="705532"/>
                  </a:moveTo>
                  <a:lnTo>
                    <a:pt x="525148" y="704616"/>
                  </a:lnTo>
                  <a:lnTo>
                    <a:pt x="452618" y="701941"/>
                  </a:lnTo>
                  <a:lnTo>
                    <a:pt x="383443" y="697617"/>
                  </a:lnTo>
                  <a:lnTo>
                    <a:pt x="318186" y="691755"/>
                  </a:lnTo>
                  <a:lnTo>
                    <a:pt x="257408" y="684465"/>
                  </a:lnTo>
                  <a:lnTo>
                    <a:pt x="201674" y="675856"/>
                  </a:lnTo>
                  <a:lnTo>
                    <a:pt x="151545" y="666039"/>
                  </a:lnTo>
                  <a:lnTo>
                    <a:pt x="107584" y="655125"/>
                  </a:lnTo>
                  <a:lnTo>
                    <a:pt x="70354" y="643223"/>
                  </a:lnTo>
                  <a:lnTo>
                    <a:pt x="18338" y="616897"/>
                  </a:lnTo>
                  <a:lnTo>
                    <a:pt x="0" y="587944"/>
                  </a:lnTo>
                  <a:lnTo>
                    <a:pt x="0" y="117588"/>
                  </a:lnTo>
                  <a:lnTo>
                    <a:pt x="40418" y="75089"/>
                  </a:lnTo>
                  <a:lnTo>
                    <a:pt x="107584" y="50407"/>
                  </a:lnTo>
                  <a:lnTo>
                    <a:pt x="151545" y="39493"/>
                  </a:lnTo>
                  <a:lnTo>
                    <a:pt x="201674" y="29676"/>
                  </a:lnTo>
                  <a:lnTo>
                    <a:pt x="257408" y="21068"/>
                  </a:lnTo>
                  <a:lnTo>
                    <a:pt x="318186" y="13777"/>
                  </a:lnTo>
                  <a:lnTo>
                    <a:pt x="383443" y="7915"/>
                  </a:lnTo>
                  <a:lnTo>
                    <a:pt x="452618" y="3591"/>
                  </a:lnTo>
                  <a:lnTo>
                    <a:pt x="525148" y="916"/>
                  </a:lnTo>
                  <a:lnTo>
                    <a:pt x="600470" y="0"/>
                  </a:lnTo>
                  <a:lnTo>
                    <a:pt x="675792" y="916"/>
                  </a:lnTo>
                  <a:lnTo>
                    <a:pt x="748322" y="3591"/>
                  </a:lnTo>
                  <a:lnTo>
                    <a:pt x="817497" y="7915"/>
                  </a:lnTo>
                  <a:lnTo>
                    <a:pt x="882755" y="13777"/>
                  </a:lnTo>
                  <a:lnTo>
                    <a:pt x="943532" y="21068"/>
                  </a:lnTo>
                  <a:lnTo>
                    <a:pt x="999267" y="29676"/>
                  </a:lnTo>
                  <a:lnTo>
                    <a:pt x="1049396" y="39493"/>
                  </a:lnTo>
                  <a:lnTo>
                    <a:pt x="1093357" y="50407"/>
                  </a:lnTo>
                  <a:lnTo>
                    <a:pt x="1130587" y="62309"/>
                  </a:lnTo>
                  <a:lnTo>
                    <a:pt x="1182602" y="88635"/>
                  </a:lnTo>
                  <a:lnTo>
                    <a:pt x="1200941" y="117588"/>
                  </a:lnTo>
                  <a:lnTo>
                    <a:pt x="1200941" y="587944"/>
                  </a:lnTo>
                  <a:lnTo>
                    <a:pt x="1160523" y="630444"/>
                  </a:lnTo>
                  <a:lnTo>
                    <a:pt x="1093357" y="655125"/>
                  </a:lnTo>
                  <a:lnTo>
                    <a:pt x="1049396" y="666039"/>
                  </a:lnTo>
                  <a:lnTo>
                    <a:pt x="999267" y="675856"/>
                  </a:lnTo>
                  <a:lnTo>
                    <a:pt x="943532" y="684465"/>
                  </a:lnTo>
                  <a:lnTo>
                    <a:pt x="882755" y="691755"/>
                  </a:lnTo>
                  <a:lnTo>
                    <a:pt x="817497" y="697617"/>
                  </a:lnTo>
                  <a:lnTo>
                    <a:pt x="748322" y="701941"/>
                  </a:lnTo>
                  <a:lnTo>
                    <a:pt x="675792" y="704616"/>
                  </a:lnTo>
                  <a:lnTo>
                    <a:pt x="600470" y="705532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99100" y="2138665"/>
              <a:ext cx="1201420" cy="706120"/>
            </a:xfrm>
            <a:custGeom>
              <a:avLst/>
              <a:gdLst/>
              <a:ahLst/>
              <a:cxnLst/>
              <a:rect l="l" t="t" r="r" b="b"/>
              <a:pathLst>
                <a:path w="1201420" h="706119">
                  <a:moveTo>
                    <a:pt x="1200941" y="117588"/>
                  </a:moveTo>
                  <a:lnTo>
                    <a:pt x="1196263" y="132339"/>
                  </a:lnTo>
                  <a:lnTo>
                    <a:pt x="1182602" y="146542"/>
                  </a:lnTo>
                  <a:lnTo>
                    <a:pt x="1130587" y="172868"/>
                  </a:lnTo>
                  <a:lnTo>
                    <a:pt x="1093357" y="184769"/>
                  </a:lnTo>
                  <a:lnTo>
                    <a:pt x="1049396" y="195684"/>
                  </a:lnTo>
                  <a:lnTo>
                    <a:pt x="999267" y="205501"/>
                  </a:lnTo>
                  <a:lnTo>
                    <a:pt x="943532" y="214109"/>
                  </a:lnTo>
                  <a:lnTo>
                    <a:pt x="882755" y="221400"/>
                  </a:lnTo>
                  <a:lnTo>
                    <a:pt x="817497" y="227262"/>
                  </a:lnTo>
                  <a:lnTo>
                    <a:pt x="748322" y="231586"/>
                  </a:lnTo>
                  <a:lnTo>
                    <a:pt x="675792" y="234261"/>
                  </a:lnTo>
                  <a:lnTo>
                    <a:pt x="600470" y="235177"/>
                  </a:lnTo>
                  <a:lnTo>
                    <a:pt x="525148" y="234261"/>
                  </a:lnTo>
                  <a:lnTo>
                    <a:pt x="452618" y="231586"/>
                  </a:lnTo>
                  <a:lnTo>
                    <a:pt x="383443" y="227262"/>
                  </a:lnTo>
                  <a:lnTo>
                    <a:pt x="318186" y="221400"/>
                  </a:lnTo>
                  <a:lnTo>
                    <a:pt x="257408" y="214109"/>
                  </a:lnTo>
                  <a:lnTo>
                    <a:pt x="201674" y="205501"/>
                  </a:lnTo>
                  <a:lnTo>
                    <a:pt x="151545" y="195684"/>
                  </a:lnTo>
                  <a:lnTo>
                    <a:pt x="107584" y="184769"/>
                  </a:lnTo>
                  <a:lnTo>
                    <a:pt x="70354" y="172868"/>
                  </a:lnTo>
                  <a:lnTo>
                    <a:pt x="18338" y="146542"/>
                  </a:lnTo>
                  <a:lnTo>
                    <a:pt x="4678" y="132339"/>
                  </a:lnTo>
                  <a:lnTo>
                    <a:pt x="0" y="117588"/>
                  </a:lnTo>
                </a:path>
                <a:path w="1201420" h="706119">
                  <a:moveTo>
                    <a:pt x="0" y="117588"/>
                  </a:moveTo>
                  <a:lnTo>
                    <a:pt x="4678" y="102838"/>
                  </a:lnTo>
                  <a:lnTo>
                    <a:pt x="18338" y="88635"/>
                  </a:lnTo>
                  <a:lnTo>
                    <a:pt x="70354" y="62309"/>
                  </a:lnTo>
                  <a:lnTo>
                    <a:pt x="107584" y="50407"/>
                  </a:lnTo>
                  <a:lnTo>
                    <a:pt x="151545" y="39493"/>
                  </a:lnTo>
                  <a:lnTo>
                    <a:pt x="201674" y="29676"/>
                  </a:lnTo>
                  <a:lnTo>
                    <a:pt x="257408" y="21068"/>
                  </a:lnTo>
                  <a:lnTo>
                    <a:pt x="318186" y="13777"/>
                  </a:lnTo>
                  <a:lnTo>
                    <a:pt x="383443" y="7915"/>
                  </a:lnTo>
                  <a:lnTo>
                    <a:pt x="452618" y="3591"/>
                  </a:lnTo>
                  <a:lnTo>
                    <a:pt x="525148" y="916"/>
                  </a:lnTo>
                  <a:lnTo>
                    <a:pt x="600470" y="0"/>
                  </a:lnTo>
                  <a:lnTo>
                    <a:pt x="675792" y="916"/>
                  </a:lnTo>
                  <a:lnTo>
                    <a:pt x="748322" y="3591"/>
                  </a:lnTo>
                  <a:lnTo>
                    <a:pt x="817497" y="7915"/>
                  </a:lnTo>
                  <a:lnTo>
                    <a:pt x="882755" y="13777"/>
                  </a:lnTo>
                  <a:lnTo>
                    <a:pt x="943532" y="21068"/>
                  </a:lnTo>
                  <a:lnTo>
                    <a:pt x="999267" y="29676"/>
                  </a:lnTo>
                  <a:lnTo>
                    <a:pt x="1049396" y="39493"/>
                  </a:lnTo>
                  <a:lnTo>
                    <a:pt x="1093357" y="50407"/>
                  </a:lnTo>
                  <a:lnTo>
                    <a:pt x="1130587" y="62309"/>
                  </a:lnTo>
                  <a:lnTo>
                    <a:pt x="1182602" y="88635"/>
                  </a:lnTo>
                  <a:lnTo>
                    <a:pt x="1200941" y="117588"/>
                  </a:lnTo>
                  <a:lnTo>
                    <a:pt x="1200941" y="587944"/>
                  </a:lnTo>
                  <a:lnTo>
                    <a:pt x="1160523" y="630444"/>
                  </a:lnTo>
                  <a:lnTo>
                    <a:pt x="1093357" y="655125"/>
                  </a:lnTo>
                  <a:lnTo>
                    <a:pt x="1049396" y="666039"/>
                  </a:lnTo>
                  <a:lnTo>
                    <a:pt x="999267" y="675856"/>
                  </a:lnTo>
                  <a:lnTo>
                    <a:pt x="943532" y="684465"/>
                  </a:lnTo>
                  <a:lnTo>
                    <a:pt x="882755" y="691755"/>
                  </a:lnTo>
                  <a:lnTo>
                    <a:pt x="817497" y="697617"/>
                  </a:lnTo>
                  <a:lnTo>
                    <a:pt x="748322" y="701941"/>
                  </a:lnTo>
                  <a:lnTo>
                    <a:pt x="675792" y="704616"/>
                  </a:lnTo>
                  <a:lnTo>
                    <a:pt x="600470" y="705532"/>
                  </a:lnTo>
                  <a:lnTo>
                    <a:pt x="525148" y="704616"/>
                  </a:lnTo>
                  <a:lnTo>
                    <a:pt x="452618" y="701941"/>
                  </a:lnTo>
                  <a:lnTo>
                    <a:pt x="383443" y="697617"/>
                  </a:lnTo>
                  <a:lnTo>
                    <a:pt x="318186" y="691755"/>
                  </a:lnTo>
                  <a:lnTo>
                    <a:pt x="257408" y="684465"/>
                  </a:lnTo>
                  <a:lnTo>
                    <a:pt x="201674" y="675856"/>
                  </a:lnTo>
                  <a:lnTo>
                    <a:pt x="151545" y="666039"/>
                  </a:lnTo>
                  <a:lnTo>
                    <a:pt x="107584" y="655125"/>
                  </a:lnTo>
                  <a:lnTo>
                    <a:pt x="70354" y="643223"/>
                  </a:lnTo>
                  <a:lnTo>
                    <a:pt x="18338" y="616897"/>
                  </a:lnTo>
                  <a:lnTo>
                    <a:pt x="0" y="587944"/>
                  </a:lnTo>
                  <a:lnTo>
                    <a:pt x="0" y="117588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200700" y="2383094"/>
            <a:ext cx="66865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PSQL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496359" y="3637717"/>
            <a:ext cx="2987040" cy="2482215"/>
            <a:chOff x="3496359" y="3637717"/>
            <a:chExt cx="2987040" cy="2482215"/>
          </a:xfrm>
        </p:grpSpPr>
        <p:sp>
          <p:nvSpPr>
            <p:cNvPr id="20" name="object 20"/>
            <p:cNvSpPr/>
            <p:nvPr/>
          </p:nvSpPr>
          <p:spPr>
            <a:xfrm>
              <a:off x="3496348" y="3637724"/>
              <a:ext cx="2987040" cy="2482215"/>
            </a:xfrm>
            <a:custGeom>
              <a:avLst/>
              <a:gdLst/>
              <a:ahLst/>
              <a:cxnLst/>
              <a:rect l="l" t="t" r="r" b="b"/>
              <a:pathLst>
                <a:path w="2987040" h="2482215">
                  <a:moveTo>
                    <a:pt x="2986544" y="0"/>
                  </a:moveTo>
                  <a:lnTo>
                    <a:pt x="0" y="0"/>
                  </a:lnTo>
                  <a:lnTo>
                    <a:pt x="0" y="2482088"/>
                  </a:lnTo>
                  <a:lnTo>
                    <a:pt x="2986544" y="2482088"/>
                  </a:lnTo>
                  <a:lnTo>
                    <a:pt x="2986544" y="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30573" y="5082803"/>
              <a:ext cx="1039494" cy="826135"/>
            </a:xfrm>
            <a:custGeom>
              <a:avLst/>
              <a:gdLst/>
              <a:ahLst/>
              <a:cxnLst/>
              <a:rect l="l" t="t" r="r" b="b"/>
              <a:pathLst>
                <a:path w="1039495" h="826135">
                  <a:moveTo>
                    <a:pt x="1039467" y="137597"/>
                  </a:moveTo>
                  <a:lnTo>
                    <a:pt x="1034722" y="156268"/>
                  </a:lnTo>
                  <a:lnTo>
                    <a:pt x="1020901" y="174176"/>
                  </a:lnTo>
                  <a:lnTo>
                    <a:pt x="968508" y="207045"/>
                  </a:lnTo>
                  <a:lnTo>
                    <a:pt x="931174" y="221679"/>
                  </a:lnTo>
                  <a:lnTo>
                    <a:pt x="887240" y="234893"/>
                  </a:lnTo>
                  <a:lnTo>
                    <a:pt x="837327" y="246525"/>
                  </a:lnTo>
                  <a:lnTo>
                    <a:pt x="782053" y="256409"/>
                  </a:lnTo>
                  <a:lnTo>
                    <a:pt x="722037" y="264382"/>
                  </a:lnTo>
                  <a:lnTo>
                    <a:pt x="657899" y="270280"/>
                  </a:lnTo>
                  <a:lnTo>
                    <a:pt x="590258" y="273939"/>
                  </a:lnTo>
                  <a:lnTo>
                    <a:pt x="519733" y="275195"/>
                  </a:lnTo>
                  <a:lnTo>
                    <a:pt x="449208" y="273939"/>
                  </a:lnTo>
                  <a:lnTo>
                    <a:pt x="381567" y="270280"/>
                  </a:lnTo>
                  <a:lnTo>
                    <a:pt x="317429" y="264382"/>
                  </a:lnTo>
                  <a:lnTo>
                    <a:pt x="257414" y="256409"/>
                  </a:lnTo>
                  <a:lnTo>
                    <a:pt x="202139" y="246525"/>
                  </a:lnTo>
                  <a:lnTo>
                    <a:pt x="152226" y="234893"/>
                  </a:lnTo>
                  <a:lnTo>
                    <a:pt x="108293" y="221679"/>
                  </a:lnTo>
                  <a:lnTo>
                    <a:pt x="70958" y="207045"/>
                  </a:lnTo>
                  <a:lnTo>
                    <a:pt x="18565" y="174176"/>
                  </a:lnTo>
                  <a:lnTo>
                    <a:pt x="4744" y="156268"/>
                  </a:lnTo>
                  <a:lnTo>
                    <a:pt x="0" y="137597"/>
                  </a:lnTo>
                </a:path>
                <a:path w="1039495" h="826135">
                  <a:moveTo>
                    <a:pt x="0" y="137597"/>
                  </a:moveTo>
                  <a:lnTo>
                    <a:pt x="4744" y="118926"/>
                  </a:lnTo>
                  <a:lnTo>
                    <a:pt x="18565" y="101018"/>
                  </a:lnTo>
                  <a:lnTo>
                    <a:pt x="70958" y="68149"/>
                  </a:lnTo>
                  <a:lnTo>
                    <a:pt x="108293" y="53515"/>
                  </a:lnTo>
                  <a:lnTo>
                    <a:pt x="152226" y="40301"/>
                  </a:lnTo>
                  <a:lnTo>
                    <a:pt x="202139" y="28670"/>
                  </a:lnTo>
                  <a:lnTo>
                    <a:pt x="257414" y="18786"/>
                  </a:lnTo>
                  <a:lnTo>
                    <a:pt x="317429" y="10813"/>
                  </a:lnTo>
                  <a:lnTo>
                    <a:pt x="381567" y="4915"/>
                  </a:lnTo>
                  <a:lnTo>
                    <a:pt x="449208" y="1256"/>
                  </a:lnTo>
                  <a:lnTo>
                    <a:pt x="519733" y="0"/>
                  </a:lnTo>
                  <a:lnTo>
                    <a:pt x="590258" y="1256"/>
                  </a:lnTo>
                  <a:lnTo>
                    <a:pt x="657899" y="4915"/>
                  </a:lnTo>
                  <a:lnTo>
                    <a:pt x="722037" y="10813"/>
                  </a:lnTo>
                  <a:lnTo>
                    <a:pt x="782053" y="18786"/>
                  </a:lnTo>
                  <a:lnTo>
                    <a:pt x="837327" y="28670"/>
                  </a:lnTo>
                  <a:lnTo>
                    <a:pt x="887240" y="40301"/>
                  </a:lnTo>
                  <a:lnTo>
                    <a:pt x="931174" y="53515"/>
                  </a:lnTo>
                  <a:lnTo>
                    <a:pt x="968508" y="68149"/>
                  </a:lnTo>
                  <a:lnTo>
                    <a:pt x="1020901" y="101018"/>
                  </a:lnTo>
                  <a:lnTo>
                    <a:pt x="1039467" y="137597"/>
                  </a:lnTo>
                  <a:lnTo>
                    <a:pt x="1039467" y="687987"/>
                  </a:lnTo>
                  <a:lnTo>
                    <a:pt x="1020901" y="724566"/>
                  </a:lnTo>
                  <a:lnTo>
                    <a:pt x="968508" y="757436"/>
                  </a:lnTo>
                  <a:lnTo>
                    <a:pt x="931174" y="772069"/>
                  </a:lnTo>
                  <a:lnTo>
                    <a:pt x="887240" y="785283"/>
                  </a:lnTo>
                  <a:lnTo>
                    <a:pt x="837327" y="796915"/>
                  </a:lnTo>
                  <a:lnTo>
                    <a:pt x="782053" y="806799"/>
                  </a:lnTo>
                  <a:lnTo>
                    <a:pt x="722037" y="814772"/>
                  </a:lnTo>
                  <a:lnTo>
                    <a:pt x="657899" y="820670"/>
                  </a:lnTo>
                  <a:lnTo>
                    <a:pt x="590258" y="824329"/>
                  </a:lnTo>
                  <a:lnTo>
                    <a:pt x="519733" y="825585"/>
                  </a:lnTo>
                  <a:lnTo>
                    <a:pt x="449208" y="824329"/>
                  </a:lnTo>
                  <a:lnTo>
                    <a:pt x="381567" y="820670"/>
                  </a:lnTo>
                  <a:lnTo>
                    <a:pt x="317429" y="814772"/>
                  </a:lnTo>
                  <a:lnTo>
                    <a:pt x="257414" y="806799"/>
                  </a:lnTo>
                  <a:lnTo>
                    <a:pt x="202139" y="796915"/>
                  </a:lnTo>
                  <a:lnTo>
                    <a:pt x="152226" y="785283"/>
                  </a:lnTo>
                  <a:lnTo>
                    <a:pt x="108293" y="772069"/>
                  </a:lnTo>
                  <a:lnTo>
                    <a:pt x="70958" y="757436"/>
                  </a:lnTo>
                  <a:lnTo>
                    <a:pt x="18565" y="724566"/>
                  </a:lnTo>
                  <a:lnTo>
                    <a:pt x="0" y="687987"/>
                  </a:lnTo>
                  <a:lnTo>
                    <a:pt x="0" y="137597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496359" y="3637717"/>
            <a:ext cx="2987040" cy="248221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73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1900" b="1" spc="-25" dirty="0">
                <a:latin typeface="Arial"/>
                <a:cs typeface="Arial"/>
              </a:rPr>
              <a:t>Tartalék </a:t>
            </a:r>
            <a:r>
              <a:rPr sz="1900" b="1" spc="-5" dirty="0">
                <a:latin typeface="Arial"/>
                <a:cs typeface="Arial"/>
              </a:rPr>
              <a:t>szerver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(ELKH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felhő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@WDC)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1110615" marR="1104265" algn="ctr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Payara  Solr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Arial"/>
              <a:cs typeface="Arial"/>
            </a:endParaRPr>
          </a:p>
          <a:p>
            <a:pPr marL="1748155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PSQL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994000" y="2839436"/>
            <a:ext cx="710565" cy="793115"/>
            <a:chOff x="4994000" y="2839436"/>
            <a:chExt cx="710565" cy="793115"/>
          </a:xfrm>
        </p:grpSpPr>
        <p:sp>
          <p:nvSpPr>
            <p:cNvPr id="24" name="object 24"/>
            <p:cNvSpPr/>
            <p:nvPr/>
          </p:nvSpPr>
          <p:spPr>
            <a:xfrm>
              <a:off x="5027588" y="2844198"/>
              <a:ext cx="672465" cy="751205"/>
            </a:xfrm>
            <a:custGeom>
              <a:avLst/>
              <a:gdLst/>
              <a:ahLst/>
              <a:cxnLst/>
              <a:rect l="l" t="t" r="r" b="b"/>
              <a:pathLst>
                <a:path w="672464" h="751204">
                  <a:moveTo>
                    <a:pt x="671982" y="0"/>
                  </a:moveTo>
                  <a:lnTo>
                    <a:pt x="0" y="75093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98763" y="3584638"/>
              <a:ext cx="40640" cy="43180"/>
            </a:xfrm>
            <a:custGeom>
              <a:avLst/>
              <a:gdLst/>
              <a:ahLst/>
              <a:cxnLst/>
              <a:rect l="l" t="t" r="r" b="b"/>
              <a:pathLst>
                <a:path w="40639" h="43179">
                  <a:moveTo>
                    <a:pt x="0" y="42702"/>
                  </a:moveTo>
                  <a:lnTo>
                    <a:pt x="17100" y="0"/>
                  </a:lnTo>
                  <a:lnTo>
                    <a:pt x="40548" y="20982"/>
                  </a:lnTo>
                  <a:lnTo>
                    <a:pt x="0" y="427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98763" y="3584638"/>
              <a:ext cx="40640" cy="43180"/>
            </a:xfrm>
            <a:custGeom>
              <a:avLst/>
              <a:gdLst/>
              <a:ahLst/>
              <a:cxnLst/>
              <a:rect l="l" t="t" r="r" b="b"/>
              <a:pathLst>
                <a:path w="40639" h="43179">
                  <a:moveTo>
                    <a:pt x="17100" y="0"/>
                  </a:moveTo>
                  <a:lnTo>
                    <a:pt x="0" y="42702"/>
                  </a:lnTo>
                  <a:lnTo>
                    <a:pt x="40548" y="20982"/>
                  </a:lnTo>
                  <a:lnTo>
                    <a:pt x="1710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653787" y="3027110"/>
            <a:ext cx="9290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97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Adatbázis  </a:t>
            </a:r>
            <a:r>
              <a:rPr sz="1600" dirty="0">
                <a:latin typeface="Arial"/>
                <a:cs typeface="Arial"/>
              </a:rPr>
              <a:t>replikáció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73375" y="404362"/>
            <a:ext cx="4293886" cy="5719474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7835640" y="1288204"/>
            <a:ext cx="2019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CEPH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klaszter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@SZTAKI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538674" y="1707304"/>
            <a:ext cx="6127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&gt;1.5PB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68808" y="4037825"/>
            <a:ext cx="1835785" cy="448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CEPH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klaszter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@WDC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64"/>
              </a:lnSpc>
            </a:pPr>
            <a:r>
              <a:rPr sz="1400" spc="-5" dirty="0">
                <a:latin typeface="Arial"/>
                <a:cs typeface="Arial"/>
              </a:rPr>
              <a:t>&gt;500TB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46725" y="2661740"/>
            <a:ext cx="12795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97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Részleges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adatreplikáció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71887" y="5457088"/>
            <a:ext cx="2030730" cy="448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Szalagos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egység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@WDC</a:t>
            </a:r>
            <a:endParaRPr sz="1400">
              <a:latin typeface="Arial"/>
              <a:cs typeface="Arial"/>
            </a:endParaRPr>
          </a:p>
          <a:p>
            <a:pPr marL="1270" algn="ctr">
              <a:lnSpc>
                <a:spcPts val="1664"/>
              </a:lnSpc>
            </a:pPr>
            <a:r>
              <a:rPr sz="1400" spc="-5" dirty="0">
                <a:latin typeface="Arial"/>
                <a:cs typeface="Arial"/>
              </a:rPr>
              <a:t>&gt;500TB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88959" y="2505159"/>
            <a:ext cx="1307465" cy="2373630"/>
          </a:xfrm>
          <a:custGeom>
            <a:avLst/>
            <a:gdLst/>
            <a:ahLst/>
            <a:cxnLst/>
            <a:rect l="l" t="t" r="r" b="b"/>
            <a:pathLst>
              <a:path w="1307464" h="2373629">
                <a:moveTo>
                  <a:pt x="0" y="0"/>
                </a:moveTo>
                <a:lnTo>
                  <a:pt x="1307400" y="2373600"/>
                </a:lnTo>
              </a:path>
            </a:pathLst>
          </a:custGeom>
          <a:ln w="9524">
            <a:solidFill>
              <a:srgbClr val="1B21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017" y="3859516"/>
            <a:ext cx="42919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75" dirty="0">
                <a:solidFill>
                  <a:srgbClr val="00549A"/>
                </a:solidFill>
                <a:latin typeface="Century Gothic"/>
                <a:cs typeface="Century Gothic"/>
              </a:rPr>
              <a:t>Köszönöm</a:t>
            </a:r>
            <a:r>
              <a:rPr sz="2800" b="1" spc="-2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2800" b="1" spc="-125" dirty="0">
                <a:solidFill>
                  <a:srgbClr val="00549A"/>
                </a:solidFill>
                <a:latin typeface="Century Gothic"/>
                <a:cs typeface="Century Gothic"/>
              </a:rPr>
              <a:t>a</a:t>
            </a:r>
            <a:r>
              <a:rPr sz="2800" b="1" spc="-2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2800" b="1" spc="160" dirty="0">
                <a:solidFill>
                  <a:srgbClr val="00549A"/>
                </a:solidFill>
                <a:latin typeface="Century Gothic"/>
                <a:cs typeface="Century Gothic"/>
              </a:rPr>
              <a:t>ﬁgyelmet!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91025" y="4998889"/>
            <a:ext cx="2088514" cy="692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30" dirty="0">
                <a:solidFill>
                  <a:srgbClr val="00549A"/>
                </a:solidFill>
                <a:latin typeface="Tahoma"/>
                <a:cs typeface="Tahoma"/>
              </a:rPr>
              <a:t>SZ</a:t>
            </a:r>
            <a:r>
              <a:rPr sz="1600" spc="-105" dirty="0">
                <a:solidFill>
                  <a:srgbClr val="00549A"/>
                </a:solidFill>
                <a:latin typeface="Tahoma"/>
                <a:cs typeface="Tahoma"/>
              </a:rPr>
              <a:t>T</a:t>
            </a:r>
            <a:r>
              <a:rPr sz="1600" dirty="0">
                <a:solidFill>
                  <a:srgbClr val="00549A"/>
                </a:solidFill>
                <a:latin typeface="Tahoma"/>
                <a:cs typeface="Tahoma"/>
              </a:rPr>
              <a:t>AKI:</a:t>
            </a:r>
            <a:r>
              <a:rPr sz="1600" spc="-195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600" spc="35" dirty="0">
                <a:solidFill>
                  <a:srgbClr val="00549A"/>
                </a:solidFill>
                <a:latin typeface="Tahoma"/>
                <a:cs typeface="Tahoma"/>
                <a:hlinkClick r:id="rId3"/>
              </a:rPr>
              <a:t>ww</a:t>
            </a:r>
            <a:r>
              <a:rPr sz="1600" spc="-15" dirty="0">
                <a:solidFill>
                  <a:srgbClr val="00549A"/>
                </a:solidFill>
                <a:latin typeface="Tahoma"/>
                <a:cs typeface="Tahoma"/>
                <a:hlinkClick r:id="rId3"/>
              </a:rPr>
              <a:t>w</a:t>
            </a:r>
            <a:r>
              <a:rPr sz="1600" spc="-20" dirty="0">
                <a:solidFill>
                  <a:srgbClr val="00549A"/>
                </a:solidFill>
                <a:latin typeface="Tahoma"/>
                <a:cs typeface="Tahoma"/>
                <a:hlinkClick r:id="rId3"/>
              </a:rPr>
              <a:t>.sztaki.hu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1600" spc="5" dirty="0">
                <a:solidFill>
                  <a:srgbClr val="00549A"/>
                </a:solidFill>
                <a:latin typeface="Tahoma"/>
                <a:cs typeface="Tahoma"/>
              </a:rPr>
              <a:t>DSD:</a:t>
            </a:r>
            <a:r>
              <a:rPr sz="1600" spc="-195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600" spc="-15" dirty="0">
                <a:solidFill>
                  <a:srgbClr val="00549A"/>
                </a:solidFill>
                <a:latin typeface="Tahoma"/>
                <a:cs typeface="Tahoma"/>
              </a:rPr>
              <a:t>dsd.sztaki.hu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3025" y="4578289"/>
            <a:ext cx="45504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25" dirty="0">
                <a:solidFill>
                  <a:srgbClr val="00549A"/>
                </a:solidFill>
                <a:latin typeface="Tahoma"/>
                <a:cs typeface="Tahoma"/>
              </a:rPr>
              <a:t>Adatrepozitóium</a:t>
            </a:r>
            <a:r>
              <a:rPr sz="1600" spc="-190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0549A"/>
                </a:solidFill>
                <a:latin typeface="Tahoma"/>
                <a:cs typeface="Tahoma"/>
              </a:rPr>
              <a:t>projekt:</a:t>
            </a:r>
            <a:r>
              <a:rPr sz="1600" spc="-185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0549A"/>
                </a:solidFill>
                <a:latin typeface="Tahoma"/>
                <a:cs typeface="Tahoma"/>
              </a:rPr>
              <a:t>science-research-data.hu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3025" y="5000945"/>
            <a:ext cx="2851150" cy="692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20" dirty="0">
                <a:solidFill>
                  <a:srgbClr val="00549A"/>
                </a:solidFill>
                <a:latin typeface="Tahoma"/>
                <a:cs typeface="Tahoma"/>
              </a:rPr>
              <a:t>CONCOR</a:t>
            </a:r>
            <a:r>
              <a:rPr sz="1600" spc="90" dirty="0">
                <a:solidFill>
                  <a:srgbClr val="00549A"/>
                </a:solidFill>
                <a:latin typeface="Tahoma"/>
                <a:cs typeface="Tahoma"/>
              </a:rPr>
              <a:t>D</a:t>
            </a:r>
            <a:r>
              <a:rPr sz="1600" spc="-20" dirty="0">
                <a:solidFill>
                  <a:srgbClr val="00549A"/>
                </a:solidFill>
                <a:latin typeface="Tahoma"/>
                <a:cs typeface="Tahoma"/>
              </a:rPr>
              <a:t>A:</a:t>
            </a:r>
            <a:r>
              <a:rPr sz="1600" spc="-195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549A"/>
                </a:solidFill>
                <a:latin typeface="Tahoma"/>
                <a:cs typeface="Tahoma"/>
              </a:rPr>
              <a:t>science-data.hu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1600" spc="80" dirty="0">
                <a:solidFill>
                  <a:srgbClr val="00549A"/>
                </a:solidFill>
                <a:latin typeface="Tahoma"/>
                <a:cs typeface="Tahoma"/>
              </a:rPr>
              <a:t>ELKH</a:t>
            </a:r>
            <a:r>
              <a:rPr sz="1600" spc="-195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600" spc="85" dirty="0">
                <a:solidFill>
                  <a:srgbClr val="00549A"/>
                </a:solidFill>
                <a:latin typeface="Tahoma"/>
                <a:cs typeface="Tahoma"/>
              </a:rPr>
              <a:t>C</a:t>
            </a:r>
            <a:r>
              <a:rPr sz="1600" spc="5" dirty="0">
                <a:solidFill>
                  <a:srgbClr val="00549A"/>
                </a:solidFill>
                <a:latin typeface="Tahoma"/>
                <a:cs typeface="Tahoma"/>
              </a:rPr>
              <a:t>L</a:t>
            </a:r>
            <a:r>
              <a:rPr sz="1600" spc="55" dirty="0">
                <a:solidFill>
                  <a:srgbClr val="00549A"/>
                </a:solidFill>
                <a:latin typeface="Tahoma"/>
                <a:cs typeface="Tahoma"/>
              </a:rPr>
              <a:t>OUD:</a:t>
            </a:r>
            <a:r>
              <a:rPr sz="1600" spc="-195" dirty="0">
                <a:solidFill>
                  <a:srgbClr val="00549A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0549A"/>
                </a:solidFill>
                <a:latin typeface="Tahoma"/>
                <a:cs typeface="Tahoma"/>
              </a:rPr>
              <a:t>science-cloud.hu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61055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55" dirty="0">
                <a:solidFill>
                  <a:srgbClr val="00549A"/>
                </a:solidFill>
                <a:latin typeface="Century Gothic"/>
                <a:cs typeface="Century Gothic"/>
              </a:rPr>
              <a:t>Az</a:t>
            </a:r>
            <a:r>
              <a:rPr sz="3000" spc="-2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60" dirty="0">
                <a:solidFill>
                  <a:srgbClr val="00549A"/>
                </a:solidFill>
                <a:latin typeface="Century Gothic"/>
                <a:cs typeface="Century Gothic"/>
              </a:rPr>
              <a:t>adatrepozitórium</a:t>
            </a:r>
            <a:r>
              <a:rPr sz="3000" spc="-2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85" dirty="0">
                <a:solidFill>
                  <a:srgbClr val="00549A"/>
                </a:solidFill>
                <a:latin typeface="Century Gothic"/>
                <a:cs typeface="Century Gothic"/>
              </a:rPr>
              <a:t>története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2022" y="6069267"/>
            <a:ext cx="7670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549A"/>
                </a:solidFill>
                <a:latin typeface="Arial"/>
                <a:cs typeface="Arial"/>
              </a:rPr>
              <a:t>2022</a:t>
            </a:r>
            <a:r>
              <a:rPr sz="1400" b="1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1400" b="1" spc="-5" dirty="0">
                <a:solidFill>
                  <a:srgbClr val="00549A"/>
                </a:solidFill>
                <a:latin typeface="Arial"/>
                <a:cs typeface="Arial"/>
              </a:rPr>
              <a:t> 04.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400" b="1" spc="-5" dirty="0">
                <a:solidFill>
                  <a:srgbClr val="00549A"/>
                </a:solidFill>
                <a:latin typeface="Arial"/>
                <a:cs typeface="Arial"/>
              </a:rPr>
              <a:t>21.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017" y="6191389"/>
            <a:ext cx="113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49A"/>
                </a:solidFill>
                <a:latin typeface="Open Sans"/>
                <a:cs typeface="Open Sans"/>
              </a:rPr>
              <a:t>2</a:t>
            </a:r>
            <a:endParaRPr sz="1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0993" y="6461663"/>
            <a:ext cx="156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B212C"/>
                </a:solidFill>
                <a:latin typeface="Open Sans"/>
                <a:cs typeface="Open Sans"/>
              </a:rPr>
              <a:t>2</a:t>
            </a:r>
            <a:endParaRPr sz="18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7305" y="1559965"/>
            <a:ext cx="8041640" cy="3865879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87985" indent="-375920">
              <a:lnSpc>
                <a:spcPct val="100000"/>
              </a:lnSpc>
              <a:spcBef>
                <a:spcPts val="17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2020-ban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jött létre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CONCORDA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néven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SZTAKI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és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WIGNER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intézetek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összefogásában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Régi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MTA/ELKH felhőben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mind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SZTAKI,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mind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WIGNER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telephelyen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Valmint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DSD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fehőjében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Harvard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dataverse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4.20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alapokon</a:t>
            </a:r>
            <a:endParaRPr sz="2800">
              <a:latin typeface="Open Sans"/>
              <a:cs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24422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75" dirty="0">
                <a:solidFill>
                  <a:srgbClr val="00549A"/>
                </a:solidFill>
                <a:latin typeface="Century Gothic"/>
                <a:cs typeface="Century Gothic"/>
              </a:rPr>
              <a:t>A</a:t>
            </a:r>
            <a:r>
              <a:rPr sz="3000" spc="-5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20" dirty="0">
                <a:solidFill>
                  <a:srgbClr val="00549A"/>
                </a:solidFill>
                <a:latin typeface="Century Gothic"/>
                <a:cs typeface="Century Gothic"/>
              </a:rPr>
              <a:t>Dataverse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0449" y="1261875"/>
            <a:ext cx="11171555" cy="4301490"/>
          </a:xfrm>
          <a:custGeom>
            <a:avLst/>
            <a:gdLst/>
            <a:ahLst/>
            <a:cxnLst/>
            <a:rect l="l" t="t" r="r" b="b"/>
            <a:pathLst>
              <a:path w="11171555" h="4301490">
                <a:moveTo>
                  <a:pt x="0" y="0"/>
                </a:moveTo>
                <a:lnTo>
                  <a:pt x="11171099" y="0"/>
                </a:lnTo>
                <a:lnTo>
                  <a:pt x="11171099" y="4301399"/>
                </a:lnTo>
                <a:lnTo>
                  <a:pt x="0" y="4301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B21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9105" y="1234950"/>
            <a:ext cx="10632440" cy="420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985" marR="5080" indent="-375920">
              <a:lnSpc>
                <a:spcPct val="100000"/>
              </a:lnSpc>
              <a:spcBef>
                <a:spcPts val="10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Harvard</a:t>
            </a:r>
            <a:r>
              <a:rPr sz="2800" spc="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által</a:t>
            </a:r>
            <a:r>
              <a:rPr sz="2800" spc="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fejlesztett</a:t>
            </a:r>
            <a:r>
              <a:rPr sz="2800" spc="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adatrepozitórium</a:t>
            </a:r>
            <a:r>
              <a:rPr sz="2800" spc="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kifejezetten</a:t>
            </a:r>
            <a:r>
              <a:rPr sz="2800" spc="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kutatási </a:t>
            </a:r>
            <a:r>
              <a:rPr sz="2800" spc="-7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adatok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megosztására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00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Adatmodell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ct val="100000"/>
              </a:lnSpc>
              <a:spcBef>
                <a:spcPts val="1000"/>
              </a:spcBef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Tárolók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(Dataverse)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ct val="100000"/>
              </a:lnSpc>
              <a:spcBef>
                <a:spcPts val="1000"/>
              </a:spcBef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Tárolókban további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tárolók 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vagy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adatcsomagok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lehetnek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ct val="100000"/>
              </a:lnSpc>
              <a:spcBef>
                <a:spcPts val="1000"/>
              </a:spcBef>
              <a:buClr>
                <a:srgbClr val="004B95"/>
              </a:buClr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Adatcsomagok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(Dataset)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ct val="100000"/>
              </a:lnSpc>
              <a:spcBef>
                <a:spcPts val="1000"/>
              </a:spcBef>
              <a:buClr>
                <a:srgbClr val="004B95"/>
              </a:buClr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Részletes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és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gazdag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metaadatok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az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adatcsomagokban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ct val="100000"/>
              </a:lnSpc>
              <a:spcBef>
                <a:spcPts val="1000"/>
              </a:spcBef>
              <a:buClr>
                <a:srgbClr val="004B95"/>
              </a:buClr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Adatcsomagok 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csak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fájlokat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tartalmazhatnak</a:t>
            </a:r>
            <a:endParaRPr sz="2800">
              <a:latin typeface="Open Sans"/>
              <a:cs typeface="Open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5617" y="6180884"/>
            <a:ext cx="163830" cy="2330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z="1200" b="1" dirty="0">
                <a:solidFill>
                  <a:srgbClr val="00549A"/>
                </a:solidFill>
                <a:latin typeface="Open Sans"/>
                <a:cs typeface="Open Sans"/>
              </a:rPr>
              <a:t>3</a:t>
            </a:fld>
            <a:endParaRPr sz="12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51923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75" dirty="0">
                <a:solidFill>
                  <a:srgbClr val="00549A"/>
                </a:solidFill>
                <a:latin typeface="Century Gothic"/>
                <a:cs typeface="Century Gothic"/>
              </a:rPr>
              <a:t>A</a:t>
            </a:r>
            <a:r>
              <a:rPr sz="3000" spc="-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20" dirty="0">
                <a:solidFill>
                  <a:srgbClr val="00549A"/>
                </a:solidFill>
                <a:latin typeface="Century Gothic"/>
                <a:cs typeface="Century Gothic"/>
              </a:rPr>
              <a:t>Dataverse</a:t>
            </a:r>
            <a:r>
              <a:rPr sz="3000" spc="-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95" dirty="0">
                <a:solidFill>
                  <a:srgbClr val="00549A"/>
                </a:solidFill>
                <a:latin typeface="Century Gothic"/>
                <a:cs typeface="Century Gothic"/>
              </a:rPr>
              <a:t>adatmodellje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6250" y="5742437"/>
            <a:ext cx="31946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latin typeface="Arial"/>
                <a:cs typeface="Arial"/>
              </a:rPr>
              <a:t>Forrás: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Merce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Sosas,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Dataverse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project,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2017.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6925" y="1051550"/>
            <a:ext cx="10960899" cy="462687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5617" y="6180884"/>
            <a:ext cx="163830" cy="2330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z="1200" b="1" dirty="0">
                <a:solidFill>
                  <a:srgbClr val="00549A"/>
                </a:solidFill>
                <a:latin typeface="Open Sans"/>
                <a:cs typeface="Open Sans"/>
              </a:rPr>
              <a:t>4</a:t>
            </a:fld>
            <a:endParaRPr sz="12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8583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20" dirty="0">
                <a:solidFill>
                  <a:srgbClr val="00549A"/>
                </a:solidFill>
                <a:latin typeface="Century Gothic"/>
                <a:cs typeface="Century Gothic"/>
              </a:rPr>
              <a:t>Dataverse</a:t>
            </a:r>
            <a:r>
              <a:rPr sz="3000" spc="-1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50" dirty="0">
                <a:solidFill>
                  <a:srgbClr val="00549A"/>
                </a:solidFill>
                <a:latin typeface="Century Gothic"/>
                <a:cs typeface="Century Gothic"/>
              </a:rPr>
              <a:t>változtatások</a:t>
            </a:r>
            <a:r>
              <a:rPr sz="3000" spc="-1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-130" dirty="0">
                <a:solidFill>
                  <a:srgbClr val="00549A"/>
                </a:solidFill>
                <a:latin typeface="Century Gothic"/>
                <a:cs typeface="Century Gothic"/>
              </a:rPr>
              <a:t>a</a:t>
            </a:r>
            <a:r>
              <a:rPr sz="3000" spc="-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65" dirty="0">
                <a:solidFill>
                  <a:srgbClr val="00549A"/>
                </a:solidFill>
                <a:latin typeface="Century Gothic"/>
                <a:cs typeface="Century Gothic"/>
              </a:rPr>
              <a:t>CONCORDA-ban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5617" y="6180884"/>
            <a:ext cx="163830" cy="2330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z="1200" b="1" dirty="0">
                <a:solidFill>
                  <a:srgbClr val="00549A"/>
                </a:solidFill>
                <a:latin typeface="Open Sans"/>
                <a:cs typeface="Open Sans"/>
              </a:rPr>
              <a:t>5</a:t>
            </a:fld>
            <a:endParaRPr sz="1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0555" y="1598040"/>
            <a:ext cx="10948670" cy="337502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87985" indent="-375920">
              <a:lnSpc>
                <a:spcPct val="100000"/>
              </a:lnSpc>
              <a:spcBef>
                <a:spcPts val="17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Felület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kétnyelvűsítése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(magyar/angol)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Párhuzamos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angol-magyar metaadatolás</a:t>
            </a:r>
            <a:endParaRPr sz="2800">
              <a:latin typeface="Open Sans"/>
              <a:cs typeface="Open Sans"/>
            </a:endParaRPr>
          </a:p>
          <a:p>
            <a:pPr marL="387985" marR="5080" indent="-375920">
              <a:lnSpc>
                <a:spcPct val="114999"/>
              </a:lnSpc>
              <a:spcBef>
                <a:spcPts val="1175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Ansible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telepítő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szkriptek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adaptálása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Debianra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és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idempotenssé </a:t>
            </a:r>
            <a:r>
              <a:rPr sz="2800" spc="-7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tétele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ts val="3325"/>
              </a:lnSpc>
              <a:spcBef>
                <a:spcPts val="735"/>
              </a:spcBef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Eredetileg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CentOS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volt,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ami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már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“megszűnt”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ts val="3325"/>
              </a:lnSpc>
              <a:buClr>
                <a:srgbClr val="004B95"/>
              </a:buClr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Megosztva,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és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nagyrészt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visszaolvasztva</a:t>
            </a:r>
            <a:r>
              <a:rPr sz="2800" spc="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Github-on</a:t>
            </a:r>
            <a:endParaRPr sz="28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53612" y="4140354"/>
            <a:ext cx="11280775" cy="2420620"/>
            <a:chOff x="553612" y="4140354"/>
            <a:chExt cx="11280775" cy="2420620"/>
          </a:xfrm>
        </p:grpSpPr>
        <p:sp>
          <p:nvSpPr>
            <p:cNvPr id="3" name="object 3"/>
            <p:cNvSpPr/>
            <p:nvPr/>
          </p:nvSpPr>
          <p:spPr>
            <a:xfrm>
              <a:off x="558374" y="4145117"/>
              <a:ext cx="664845" cy="580390"/>
            </a:xfrm>
            <a:custGeom>
              <a:avLst/>
              <a:gdLst/>
              <a:ahLst/>
              <a:cxnLst/>
              <a:rect l="l" t="t" r="r" b="b"/>
              <a:pathLst>
                <a:path w="664844" h="580389">
                  <a:moveTo>
                    <a:pt x="332399" y="579899"/>
                  </a:moveTo>
                  <a:lnTo>
                    <a:pt x="283280" y="576756"/>
                  </a:lnTo>
                  <a:lnTo>
                    <a:pt x="236398" y="567623"/>
                  </a:lnTo>
                  <a:lnTo>
                    <a:pt x="192268" y="552951"/>
                  </a:lnTo>
                  <a:lnTo>
                    <a:pt x="151404" y="533187"/>
                  </a:lnTo>
                  <a:lnTo>
                    <a:pt x="114321" y="508780"/>
                  </a:lnTo>
                  <a:lnTo>
                    <a:pt x="81532" y="480178"/>
                  </a:lnTo>
                  <a:lnTo>
                    <a:pt x="53551" y="447830"/>
                  </a:lnTo>
                  <a:lnTo>
                    <a:pt x="30894" y="412185"/>
                  </a:lnTo>
                  <a:lnTo>
                    <a:pt x="14073" y="373691"/>
                  </a:lnTo>
                  <a:lnTo>
                    <a:pt x="3604" y="332796"/>
                  </a:lnTo>
                  <a:lnTo>
                    <a:pt x="0" y="289949"/>
                  </a:lnTo>
                  <a:lnTo>
                    <a:pt x="3604" y="247103"/>
                  </a:lnTo>
                  <a:lnTo>
                    <a:pt x="14073" y="206208"/>
                  </a:lnTo>
                  <a:lnTo>
                    <a:pt x="30894" y="167714"/>
                  </a:lnTo>
                  <a:lnTo>
                    <a:pt x="53551" y="132069"/>
                  </a:lnTo>
                  <a:lnTo>
                    <a:pt x="81532" y="99721"/>
                  </a:lnTo>
                  <a:lnTo>
                    <a:pt x="114321" y="71119"/>
                  </a:lnTo>
                  <a:lnTo>
                    <a:pt x="151404" y="46712"/>
                  </a:lnTo>
                  <a:lnTo>
                    <a:pt x="192268" y="26948"/>
                  </a:lnTo>
                  <a:lnTo>
                    <a:pt x="236398" y="12276"/>
                  </a:lnTo>
                  <a:lnTo>
                    <a:pt x="283280" y="3143"/>
                  </a:lnTo>
                  <a:lnTo>
                    <a:pt x="332399" y="0"/>
                  </a:lnTo>
                  <a:lnTo>
                    <a:pt x="381519" y="3143"/>
                  </a:lnTo>
                  <a:lnTo>
                    <a:pt x="428401" y="12276"/>
                  </a:lnTo>
                  <a:lnTo>
                    <a:pt x="472531" y="26948"/>
                  </a:lnTo>
                  <a:lnTo>
                    <a:pt x="513395" y="46712"/>
                  </a:lnTo>
                  <a:lnTo>
                    <a:pt x="550478" y="71119"/>
                  </a:lnTo>
                  <a:lnTo>
                    <a:pt x="583267" y="99721"/>
                  </a:lnTo>
                  <a:lnTo>
                    <a:pt x="611248" y="132069"/>
                  </a:lnTo>
                  <a:lnTo>
                    <a:pt x="633905" y="167714"/>
                  </a:lnTo>
                  <a:lnTo>
                    <a:pt x="650726" y="206208"/>
                  </a:lnTo>
                  <a:lnTo>
                    <a:pt x="661195" y="247103"/>
                  </a:lnTo>
                  <a:lnTo>
                    <a:pt x="664799" y="289949"/>
                  </a:lnTo>
                  <a:lnTo>
                    <a:pt x="661195" y="332796"/>
                  </a:lnTo>
                  <a:lnTo>
                    <a:pt x="650726" y="373691"/>
                  </a:lnTo>
                  <a:lnTo>
                    <a:pt x="633905" y="412185"/>
                  </a:lnTo>
                  <a:lnTo>
                    <a:pt x="611248" y="447830"/>
                  </a:lnTo>
                  <a:lnTo>
                    <a:pt x="583267" y="480178"/>
                  </a:lnTo>
                  <a:lnTo>
                    <a:pt x="550478" y="508780"/>
                  </a:lnTo>
                  <a:lnTo>
                    <a:pt x="513395" y="533187"/>
                  </a:lnTo>
                  <a:lnTo>
                    <a:pt x="472531" y="552951"/>
                  </a:lnTo>
                  <a:lnTo>
                    <a:pt x="428401" y="567623"/>
                  </a:lnTo>
                  <a:lnTo>
                    <a:pt x="381519" y="576756"/>
                  </a:lnTo>
                  <a:lnTo>
                    <a:pt x="332399" y="579899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9658" y="4318147"/>
              <a:ext cx="282575" cy="60960"/>
            </a:xfrm>
            <a:custGeom>
              <a:avLst/>
              <a:gdLst/>
              <a:ahLst/>
              <a:cxnLst/>
              <a:rect l="l" t="t" r="r" b="b"/>
              <a:pathLst>
                <a:path w="282575" h="60960">
                  <a:moveTo>
                    <a:pt x="34624" y="60406"/>
                  </a:moveTo>
                  <a:lnTo>
                    <a:pt x="21147" y="58032"/>
                  </a:lnTo>
                  <a:lnTo>
                    <a:pt x="10141" y="51560"/>
                  </a:lnTo>
                  <a:lnTo>
                    <a:pt x="2721" y="41959"/>
                  </a:lnTo>
                  <a:lnTo>
                    <a:pt x="0" y="30203"/>
                  </a:lnTo>
                  <a:lnTo>
                    <a:pt x="2721" y="18446"/>
                  </a:lnTo>
                  <a:lnTo>
                    <a:pt x="10141" y="8846"/>
                  </a:lnTo>
                  <a:lnTo>
                    <a:pt x="21147" y="2373"/>
                  </a:lnTo>
                  <a:lnTo>
                    <a:pt x="34624" y="0"/>
                  </a:lnTo>
                  <a:lnTo>
                    <a:pt x="48102" y="2373"/>
                  </a:lnTo>
                  <a:lnTo>
                    <a:pt x="59108" y="8846"/>
                  </a:lnTo>
                  <a:lnTo>
                    <a:pt x="66528" y="18446"/>
                  </a:lnTo>
                  <a:lnTo>
                    <a:pt x="69249" y="30203"/>
                  </a:lnTo>
                  <a:lnTo>
                    <a:pt x="66528" y="41959"/>
                  </a:lnTo>
                  <a:lnTo>
                    <a:pt x="59108" y="51560"/>
                  </a:lnTo>
                  <a:lnTo>
                    <a:pt x="48102" y="58032"/>
                  </a:lnTo>
                  <a:lnTo>
                    <a:pt x="34624" y="60406"/>
                  </a:lnTo>
                  <a:close/>
                </a:path>
                <a:path w="282575" h="60960">
                  <a:moveTo>
                    <a:pt x="247607" y="60406"/>
                  </a:moveTo>
                  <a:lnTo>
                    <a:pt x="234129" y="58032"/>
                  </a:lnTo>
                  <a:lnTo>
                    <a:pt x="223123" y="51560"/>
                  </a:lnTo>
                  <a:lnTo>
                    <a:pt x="215703" y="41959"/>
                  </a:lnTo>
                  <a:lnTo>
                    <a:pt x="212982" y="30203"/>
                  </a:lnTo>
                  <a:lnTo>
                    <a:pt x="215703" y="18446"/>
                  </a:lnTo>
                  <a:lnTo>
                    <a:pt x="223123" y="8846"/>
                  </a:lnTo>
                  <a:lnTo>
                    <a:pt x="234129" y="2373"/>
                  </a:lnTo>
                  <a:lnTo>
                    <a:pt x="247607" y="0"/>
                  </a:lnTo>
                  <a:lnTo>
                    <a:pt x="261084" y="2373"/>
                  </a:lnTo>
                  <a:lnTo>
                    <a:pt x="272090" y="8846"/>
                  </a:lnTo>
                  <a:lnTo>
                    <a:pt x="279511" y="18446"/>
                  </a:lnTo>
                  <a:lnTo>
                    <a:pt x="282232" y="30203"/>
                  </a:lnTo>
                  <a:lnTo>
                    <a:pt x="279511" y="41959"/>
                  </a:lnTo>
                  <a:lnTo>
                    <a:pt x="272090" y="51560"/>
                  </a:lnTo>
                  <a:lnTo>
                    <a:pt x="261084" y="58032"/>
                  </a:lnTo>
                  <a:lnTo>
                    <a:pt x="247607" y="60406"/>
                  </a:lnTo>
                  <a:close/>
                </a:path>
              </a:pathLst>
            </a:custGeom>
            <a:solidFill>
              <a:srgbClr val="A5B4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4896" y="4313384"/>
              <a:ext cx="78774" cy="699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7878" y="4313384"/>
              <a:ext cx="78774" cy="6993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58374" y="4145117"/>
              <a:ext cx="664845" cy="580390"/>
            </a:xfrm>
            <a:custGeom>
              <a:avLst/>
              <a:gdLst/>
              <a:ahLst/>
              <a:cxnLst/>
              <a:rect l="l" t="t" r="r" b="b"/>
              <a:pathLst>
                <a:path w="664844" h="580389">
                  <a:moveTo>
                    <a:pt x="152236" y="416398"/>
                  </a:moveTo>
                  <a:lnTo>
                    <a:pt x="197271" y="440008"/>
                  </a:lnTo>
                  <a:lnTo>
                    <a:pt x="242292" y="456873"/>
                  </a:lnTo>
                  <a:lnTo>
                    <a:pt x="287300" y="466991"/>
                  </a:lnTo>
                  <a:lnTo>
                    <a:pt x="332294" y="470364"/>
                  </a:lnTo>
                  <a:lnTo>
                    <a:pt x="377276" y="466991"/>
                  </a:lnTo>
                  <a:lnTo>
                    <a:pt x="422244" y="456873"/>
                  </a:lnTo>
                  <a:lnTo>
                    <a:pt x="467200" y="440008"/>
                  </a:lnTo>
                  <a:lnTo>
                    <a:pt x="512142" y="416398"/>
                  </a:lnTo>
                </a:path>
                <a:path w="664844" h="580389">
                  <a:moveTo>
                    <a:pt x="0" y="289949"/>
                  </a:moveTo>
                  <a:lnTo>
                    <a:pt x="3604" y="247103"/>
                  </a:lnTo>
                  <a:lnTo>
                    <a:pt x="14073" y="206208"/>
                  </a:lnTo>
                  <a:lnTo>
                    <a:pt x="30894" y="167714"/>
                  </a:lnTo>
                  <a:lnTo>
                    <a:pt x="53551" y="132069"/>
                  </a:lnTo>
                  <a:lnTo>
                    <a:pt x="81532" y="99721"/>
                  </a:lnTo>
                  <a:lnTo>
                    <a:pt x="114321" y="71119"/>
                  </a:lnTo>
                  <a:lnTo>
                    <a:pt x="151404" y="46712"/>
                  </a:lnTo>
                  <a:lnTo>
                    <a:pt x="192268" y="26948"/>
                  </a:lnTo>
                  <a:lnTo>
                    <a:pt x="236398" y="12276"/>
                  </a:lnTo>
                  <a:lnTo>
                    <a:pt x="283280" y="3143"/>
                  </a:lnTo>
                  <a:lnTo>
                    <a:pt x="332399" y="0"/>
                  </a:lnTo>
                  <a:lnTo>
                    <a:pt x="381519" y="3143"/>
                  </a:lnTo>
                  <a:lnTo>
                    <a:pt x="428401" y="12276"/>
                  </a:lnTo>
                  <a:lnTo>
                    <a:pt x="472531" y="26948"/>
                  </a:lnTo>
                  <a:lnTo>
                    <a:pt x="513395" y="46712"/>
                  </a:lnTo>
                  <a:lnTo>
                    <a:pt x="550478" y="71119"/>
                  </a:lnTo>
                  <a:lnTo>
                    <a:pt x="583267" y="99721"/>
                  </a:lnTo>
                  <a:lnTo>
                    <a:pt x="611248" y="132069"/>
                  </a:lnTo>
                  <a:lnTo>
                    <a:pt x="633905" y="167714"/>
                  </a:lnTo>
                  <a:lnTo>
                    <a:pt x="650726" y="206208"/>
                  </a:lnTo>
                  <a:lnTo>
                    <a:pt x="661195" y="247103"/>
                  </a:lnTo>
                  <a:lnTo>
                    <a:pt x="664799" y="289949"/>
                  </a:lnTo>
                  <a:lnTo>
                    <a:pt x="661195" y="332796"/>
                  </a:lnTo>
                  <a:lnTo>
                    <a:pt x="650726" y="373691"/>
                  </a:lnTo>
                  <a:lnTo>
                    <a:pt x="633905" y="412185"/>
                  </a:lnTo>
                  <a:lnTo>
                    <a:pt x="611248" y="447830"/>
                  </a:lnTo>
                  <a:lnTo>
                    <a:pt x="583267" y="480178"/>
                  </a:lnTo>
                  <a:lnTo>
                    <a:pt x="550478" y="508780"/>
                  </a:lnTo>
                  <a:lnTo>
                    <a:pt x="513395" y="533187"/>
                  </a:lnTo>
                  <a:lnTo>
                    <a:pt x="472531" y="552951"/>
                  </a:lnTo>
                  <a:lnTo>
                    <a:pt x="428401" y="567623"/>
                  </a:lnTo>
                  <a:lnTo>
                    <a:pt x="381519" y="576756"/>
                  </a:lnTo>
                  <a:lnTo>
                    <a:pt x="332399" y="579899"/>
                  </a:lnTo>
                  <a:lnTo>
                    <a:pt x="283280" y="576756"/>
                  </a:lnTo>
                  <a:lnTo>
                    <a:pt x="236398" y="567623"/>
                  </a:lnTo>
                  <a:lnTo>
                    <a:pt x="192268" y="552951"/>
                  </a:lnTo>
                  <a:lnTo>
                    <a:pt x="151404" y="533187"/>
                  </a:lnTo>
                  <a:lnTo>
                    <a:pt x="114321" y="508780"/>
                  </a:lnTo>
                  <a:lnTo>
                    <a:pt x="81532" y="480178"/>
                  </a:lnTo>
                  <a:lnTo>
                    <a:pt x="53551" y="447830"/>
                  </a:lnTo>
                  <a:lnTo>
                    <a:pt x="30894" y="412185"/>
                  </a:lnTo>
                  <a:lnTo>
                    <a:pt x="14073" y="373691"/>
                  </a:lnTo>
                  <a:lnTo>
                    <a:pt x="3604" y="332796"/>
                  </a:lnTo>
                  <a:lnTo>
                    <a:pt x="0" y="28994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60477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" dirty="0">
                <a:solidFill>
                  <a:srgbClr val="00549A"/>
                </a:solidFill>
                <a:latin typeface="Century Gothic"/>
                <a:cs typeface="Century Gothic"/>
              </a:rPr>
              <a:t>Concorda</a:t>
            </a:r>
            <a:r>
              <a:rPr sz="3000" spc="1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25" dirty="0">
                <a:solidFill>
                  <a:srgbClr val="00549A"/>
                </a:solidFill>
                <a:latin typeface="Century Gothic"/>
                <a:cs typeface="Century Gothic"/>
              </a:rPr>
              <a:t>eredeti</a:t>
            </a:r>
            <a:r>
              <a:rPr sz="3000" spc="1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45" dirty="0">
                <a:solidFill>
                  <a:srgbClr val="00549A"/>
                </a:solidFill>
                <a:latin typeface="Century Gothic"/>
                <a:cs typeface="Century Gothic"/>
              </a:rPr>
              <a:t>architektúra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3505" y="4898664"/>
            <a:ext cx="68326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"/>
                <a:cs typeface="Arial"/>
              </a:rPr>
              <a:t>kutató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218402" y="2618391"/>
            <a:ext cx="8590280" cy="3977640"/>
            <a:chOff x="1218402" y="2618391"/>
            <a:chExt cx="8590280" cy="3977640"/>
          </a:xfrm>
        </p:grpSpPr>
        <p:sp>
          <p:nvSpPr>
            <p:cNvPr id="11" name="object 11"/>
            <p:cNvSpPr/>
            <p:nvPr/>
          </p:nvSpPr>
          <p:spPr>
            <a:xfrm>
              <a:off x="1223164" y="2623154"/>
              <a:ext cx="1790700" cy="1812289"/>
            </a:xfrm>
            <a:custGeom>
              <a:avLst/>
              <a:gdLst/>
              <a:ahLst/>
              <a:cxnLst/>
              <a:rect l="l" t="t" r="r" b="b"/>
              <a:pathLst>
                <a:path w="1790700" h="1812289">
                  <a:moveTo>
                    <a:pt x="1790400" y="0"/>
                  </a:moveTo>
                  <a:lnTo>
                    <a:pt x="0" y="1811999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23175" y="4435067"/>
              <a:ext cx="5594350" cy="689610"/>
            </a:xfrm>
            <a:custGeom>
              <a:avLst/>
              <a:gdLst/>
              <a:ahLst/>
              <a:cxnLst/>
              <a:rect l="l" t="t" r="r" b="b"/>
              <a:pathLst>
                <a:path w="5594350" h="689610">
                  <a:moveTo>
                    <a:pt x="0" y="0"/>
                  </a:moveTo>
                  <a:lnTo>
                    <a:pt x="5593799" y="689099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236724" y="3340850"/>
              <a:ext cx="567055" cy="1783714"/>
            </a:xfrm>
            <a:custGeom>
              <a:avLst/>
              <a:gdLst/>
              <a:ahLst/>
              <a:cxnLst/>
              <a:rect l="l" t="t" r="r" b="b"/>
              <a:pathLst>
                <a:path w="567054" h="1783714">
                  <a:moveTo>
                    <a:pt x="0" y="0"/>
                  </a:moveTo>
                  <a:lnTo>
                    <a:pt x="566699" y="1783199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16968" y="3657140"/>
              <a:ext cx="2987040" cy="2934335"/>
            </a:xfrm>
            <a:custGeom>
              <a:avLst/>
              <a:gdLst/>
              <a:ahLst/>
              <a:cxnLst/>
              <a:rect l="l" t="t" r="r" b="b"/>
              <a:pathLst>
                <a:path w="2987040" h="2934334">
                  <a:moveTo>
                    <a:pt x="2986466" y="2933914"/>
                  </a:moveTo>
                  <a:lnTo>
                    <a:pt x="0" y="2933914"/>
                  </a:lnTo>
                  <a:lnTo>
                    <a:pt x="0" y="0"/>
                  </a:lnTo>
                  <a:lnTo>
                    <a:pt x="2986466" y="0"/>
                  </a:lnTo>
                  <a:lnTo>
                    <a:pt x="2986466" y="2933914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16968" y="3657140"/>
              <a:ext cx="2987040" cy="2934335"/>
            </a:xfrm>
            <a:custGeom>
              <a:avLst/>
              <a:gdLst/>
              <a:ahLst/>
              <a:cxnLst/>
              <a:rect l="l" t="t" r="r" b="b"/>
              <a:pathLst>
                <a:path w="2987040" h="2934334">
                  <a:moveTo>
                    <a:pt x="0" y="0"/>
                  </a:moveTo>
                  <a:lnTo>
                    <a:pt x="2986466" y="0"/>
                  </a:lnTo>
                  <a:lnTo>
                    <a:pt x="2986466" y="2933914"/>
                  </a:lnTo>
                  <a:lnTo>
                    <a:pt x="0" y="2933914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037712" y="3798726"/>
            <a:ext cx="254254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900" b="1" spc="-25" dirty="0">
                <a:latin typeface="Arial"/>
                <a:cs typeface="Arial"/>
              </a:rPr>
              <a:t>Tartalék </a:t>
            </a:r>
            <a:r>
              <a:rPr sz="1900" b="1" spc="-5" dirty="0">
                <a:latin typeface="Arial"/>
                <a:cs typeface="Arial"/>
              </a:rPr>
              <a:t>szerver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(ELKH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felhő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@SZTAKI)</a:t>
            </a:r>
            <a:endParaRPr sz="1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24906" y="4667406"/>
            <a:ext cx="7886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Payara  Solr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996401" y="4622305"/>
            <a:ext cx="1134745" cy="1831975"/>
            <a:chOff x="6996401" y="4622305"/>
            <a:chExt cx="1134745" cy="1831975"/>
          </a:xfrm>
        </p:grpSpPr>
        <p:sp>
          <p:nvSpPr>
            <p:cNvPr id="19" name="object 19"/>
            <p:cNvSpPr/>
            <p:nvPr/>
          </p:nvSpPr>
          <p:spPr>
            <a:xfrm>
              <a:off x="7042762" y="5838769"/>
              <a:ext cx="1083310" cy="610870"/>
            </a:xfrm>
            <a:custGeom>
              <a:avLst/>
              <a:gdLst/>
              <a:ahLst/>
              <a:cxnLst/>
              <a:rect l="l" t="t" r="r" b="b"/>
              <a:pathLst>
                <a:path w="1083309" h="610870">
                  <a:moveTo>
                    <a:pt x="541586" y="610585"/>
                  </a:moveTo>
                  <a:lnTo>
                    <a:pt x="468096" y="609656"/>
                  </a:lnTo>
                  <a:lnTo>
                    <a:pt x="397611" y="606950"/>
                  </a:lnTo>
                  <a:lnTo>
                    <a:pt x="330776" y="602588"/>
                  </a:lnTo>
                  <a:lnTo>
                    <a:pt x="268237" y="596691"/>
                  </a:lnTo>
                  <a:lnTo>
                    <a:pt x="210639" y="589381"/>
                  </a:lnTo>
                  <a:lnTo>
                    <a:pt x="158627" y="580779"/>
                  </a:lnTo>
                  <a:lnTo>
                    <a:pt x="112846" y="571006"/>
                  </a:lnTo>
                  <a:lnTo>
                    <a:pt x="73942" y="560183"/>
                  </a:lnTo>
                  <a:lnTo>
                    <a:pt x="19345" y="535873"/>
                  </a:lnTo>
                  <a:lnTo>
                    <a:pt x="0" y="508820"/>
                  </a:lnTo>
                  <a:lnTo>
                    <a:pt x="0" y="101764"/>
                  </a:lnTo>
                  <a:lnTo>
                    <a:pt x="42560" y="62153"/>
                  </a:lnTo>
                  <a:lnTo>
                    <a:pt x="112846" y="39579"/>
                  </a:lnTo>
                  <a:lnTo>
                    <a:pt x="158627" y="29806"/>
                  </a:lnTo>
                  <a:lnTo>
                    <a:pt x="210639" y="21203"/>
                  </a:lnTo>
                  <a:lnTo>
                    <a:pt x="268237" y="13893"/>
                  </a:lnTo>
                  <a:lnTo>
                    <a:pt x="330776" y="7997"/>
                  </a:lnTo>
                  <a:lnTo>
                    <a:pt x="397611" y="3635"/>
                  </a:lnTo>
                  <a:lnTo>
                    <a:pt x="468096" y="928"/>
                  </a:lnTo>
                  <a:lnTo>
                    <a:pt x="541586" y="0"/>
                  </a:lnTo>
                  <a:lnTo>
                    <a:pt x="615076" y="928"/>
                  </a:lnTo>
                  <a:lnTo>
                    <a:pt x="685561" y="3635"/>
                  </a:lnTo>
                  <a:lnTo>
                    <a:pt x="752396" y="7997"/>
                  </a:lnTo>
                  <a:lnTo>
                    <a:pt x="814935" y="13893"/>
                  </a:lnTo>
                  <a:lnTo>
                    <a:pt x="872533" y="21203"/>
                  </a:lnTo>
                  <a:lnTo>
                    <a:pt x="924545" y="29806"/>
                  </a:lnTo>
                  <a:lnTo>
                    <a:pt x="970326" y="39579"/>
                  </a:lnTo>
                  <a:lnTo>
                    <a:pt x="1009230" y="50402"/>
                  </a:lnTo>
                  <a:lnTo>
                    <a:pt x="1063826" y="74711"/>
                  </a:lnTo>
                  <a:lnTo>
                    <a:pt x="1083172" y="101764"/>
                  </a:lnTo>
                  <a:lnTo>
                    <a:pt x="1083172" y="508820"/>
                  </a:lnTo>
                  <a:lnTo>
                    <a:pt x="1040612" y="548432"/>
                  </a:lnTo>
                  <a:lnTo>
                    <a:pt x="970326" y="571006"/>
                  </a:lnTo>
                  <a:lnTo>
                    <a:pt x="924545" y="580779"/>
                  </a:lnTo>
                  <a:lnTo>
                    <a:pt x="872533" y="589381"/>
                  </a:lnTo>
                  <a:lnTo>
                    <a:pt x="814935" y="596691"/>
                  </a:lnTo>
                  <a:lnTo>
                    <a:pt x="752396" y="602588"/>
                  </a:lnTo>
                  <a:lnTo>
                    <a:pt x="685561" y="606950"/>
                  </a:lnTo>
                  <a:lnTo>
                    <a:pt x="615076" y="609656"/>
                  </a:lnTo>
                  <a:lnTo>
                    <a:pt x="541586" y="610585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42762" y="5838769"/>
              <a:ext cx="1083310" cy="610870"/>
            </a:xfrm>
            <a:custGeom>
              <a:avLst/>
              <a:gdLst/>
              <a:ahLst/>
              <a:cxnLst/>
              <a:rect l="l" t="t" r="r" b="b"/>
              <a:pathLst>
                <a:path w="1083309" h="610870">
                  <a:moveTo>
                    <a:pt x="1083172" y="101764"/>
                  </a:moveTo>
                  <a:lnTo>
                    <a:pt x="1078228" y="115573"/>
                  </a:lnTo>
                  <a:lnTo>
                    <a:pt x="1063826" y="128817"/>
                  </a:lnTo>
                  <a:lnTo>
                    <a:pt x="1009230" y="153126"/>
                  </a:lnTo>
                  <a:lnTo>
                    <a:pt x="970326" y="163949"/>
                  </a:lnTo>
                  <a:lnTo>
                    <a:pt x="924545" y="173722"/>
                  </a:lnTo>
                  <a:lnTo>
                    <a:pt x="872533" y="182324"/>
                  </a:lnTo>
                  <a:lnTo>
                    <a:pt x="814935" y="189634"/>
                  </a:lnTo>
                  <a:lnTo>
                    <a:pt x="752396" y="195531"/>
                  </a:lnTo>
                  <a:lnTo>
                    <a:pt x="685561" y="199893"/>
                  </a:lnTo>
                  <a:lnTo>
                    <a:pt x="615076" y="202599"/>
                  </a:lnTo>
                  <a:lnTo>
                    <a:pt x="541586" y="203528"/>
                  </a:lnTo>
                  <a:lnTo>
                    <a:pt x="468096" y="202599"/>
                  </a:lnTo>
                  <a:lnTo>
                    <a:pt x="397611" y="199893"/>
                  </a:lnTo>
                  <a:lnTo>
                    <a:pt x="330776" y="195531"/>
                  </a:lnTo>
                  <a:lnTo>
                    <a:pt x="268237" y="189634"/>
                  </a:lnTo>
                  <a:lnTo>
                    <a:pt x="210639" y="182324"/>
                  </a:lnTo>
                  <a:lnTo>
                    <a:pt x="158627" y="173722"/>
                  </a:lnTo>
                  <a:lnTo>
                    <a:pt x="112846" y="163949"/>
                  </a:lnTo>
                  <a:lnTo>
                    <a:pt x="73942" y="153126"/>
                  </a:lnTo>
                  <a:lnTo>
                    <a:pt x="19345" y="128817"/>
                  </a:lnTo>
                  <a:lnTo>
                    <a:pt x="4944" y="115573"/>
                  </a:lnTo>
                  <a:lnTo>
                    <a:pt x="0" y="101764"/>
                  </a:lnTo>
                </a:path>
                <a:path w="1083309" h="610870">
                  <a:moveTo>
                    <a:pt x="0" y="101764"/>
                  </a:moveTo>
                  <a:lnTo>
                    <a:pt x="4944" y="87955"/>
                  </a:lnTo>
                  <a:lnTo>
                    <a:pt x="19345" y="74711"/>
                  </a:lnTo>
                  <a:lnTo>
                    <a:pt x="73942" y="50402"/>
                  </a:lnTo>
                  <a:lnTo>
                    <a:pt x="112846" y="39579"/>
                  </a:lnTo>
                  <a:lnTo>
                    <a:pt x="158627" y="29806"/>
                  </a:lnTo>
                  <a:lnTo>
                    <a:pt x="210639" y="21203"/>
                  </a:lnTo>
                  <a:lnTo>
                    <a:pt x="268237" y="13893"/>
                  </a:lnTo>
                  <a:lnTo>
                    <a:pt x="330776" y="7997"/>
                  </a:lnTo>
                  <a:lnTo>
                    <a:pt x="397611" y="3635"/>
                  </a:lnTo>
                  <a:lnTo>
                    <a:pt x="468096" y="928"/>
                  </a:lnTo>
                  <a:lnTo>
                    <a:pt x="541586" y="0"/>
                  </a:lnTo>
                  <a:lnTo>
                    <a:pt x="615076" y="928"/>
                  </a:lnTo>
                  <a:lnTo>
                    <a:pt x="685561" y="3635"/>
                  </a:lnTo>
                  <a:lnTo>
                    <a:pt x="752396" y="7997"/>
                  </a:lnTo>
                  <a:lnTo>
                    <a:pt x="814935" y="13893"/>
                  </a:lnTo>
                  <a:lnTo>
                    <a:pt x="872533" y="21203"/>
                  </a:lnTo>
                  <a:lnTo>
                    <a:pt x="924545" y="29806"/>
                  </a:lnTo>
                  <a:lnTo>
                    <a:pt x="970326" y="39579"/>
                  </a:lnTo>
                  <a:lnTo>
                    <a:pt x="1009230" y="50402"/>
                  </a:lnTo>
                  <a:lnTo>
                    <a:pt x="1063826" y="74711"/>
                  </a:lnTo>
                  <a:lnTo>
                    <a:pt x="1083172" y="101764"/>
                  </a:lnTo>
                  <a:lnTo>
                    <a:pt x="1083172" y="508820"/>
                  </a:lnTo>
                  <a:lnTo>
                    <a:pt x="1040612" y="548432"/>
                  </a:lnTo>
                  <a:lnTo>
                    <a:pt x="970326" y="571006"/>
                  </a:lnTo>
                  <a:lnTo>
                    <a:pt x="924545" y="580779"/>
                  </a:lnTo>
                  <a:lnTo>
                    <a:pt x="872533" y="589381"/>
                  </a:lnTo>
                  <a:lnTo>
                    <a:pt x="814935" y="596691"/>
                  </a:lnTo>
                  <a:lnTo>
                    <a:pt x="752396" y="602588"/>
                  </a:lnTo>
                  <a:lnTo>
                    <a:pt x="685561" y="606950"/>
                  </a:lnTo>
                  <a:lnTo>
                    <a:pt x="615076" y="609656"/>
                  </a:lnTo>
                  <a:lnTo>
                    <a:pt x="541586" y="610585"/>
                  </a:lnTo>
                  <a:lnTo>
                    <a:pt x="468096" y="609656"/>
                  </a:lnTo>
                  <a:lnTo>
                    <a:pt x="397611" y="606950"/>
                  </a:lnTo>
                  <a:lnTo>
                    <a:pt x="330776" y="602588"/>
                  </a:lnTo>
                  <a:lnTo>
                    <a:pt x="268237" y="596691"/>
                  </a:lnTo>
                  <a:lnTo>
                    <a:pt x="210639" y="589381"/>
                  </a:lnTo>
                  <a:lnTo>
                    <a:pt x="158627" y="580779"/>
                  </a:lnTo>
                  <a:lnTo>
                    <a:pt x="112846" y="571006"/>
                  </a:lnTo>
                  <a:lnTo>
                    <a:pt x="73942" y="560183"/>
                  </a:lnTo>
                  <a:lnTo>
                    <a:pt x="19345" y="535873"/>
                  </a:lnTo>
                  <a:lnTo>
                    <a:pt x="0" y="508820"/>
                  </a:lnTo>
                  <a:lnTo>
                    <a:pt x="0" y="101764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01164" y="4627068"/>
              <a:ext cx="1125220" cy="1165860"/>
            </a:xfrm>
            <a:custGeom>
              <a:avLst/>
              <a:gdLst/>
              <a:ahLst/>
              <a:cxnLst/>
              <a:rect l="l" t="t" r="r" b="b"/>
              <a:pathLst>
                <a:path w="1125220" h="1165860">
                  <a:moveTo>
                    <a:pt x="562385" y="1165570"/>
                  </a:moveTo>
                  <a:lnTo>
                    <a:pt x="491841" y="1164057"/>
                  </a:lnTo>
                  <a:lnTo>
                    <a:pt x="423911" y="1159637"/>
                  </a:lnTo>
                  <a:lnTo>
                    <a:pt x="359124" y="1152494"/>
                  </a:lnTo>
                  <a:lnTo>
                    <a:pt x="298005" y="1142809"/>
                  </a:lnTo>
                  <a:lnTo>
                    <a:pt x="241082" y="1130765"/>
                  </a:lnTo>
                  <a:lnTo>
                    <a:pt x="188882" y="1116543"/>
                  </a:lnTo>
                  <a:lnTo>
                    <a:pt x="141933" y="1100326"/>
                  </a:lnTo>
                  <a:lnTo>
                    <a:pt x="100760" y="1082295"/>
                  </a:lnTo>
                  <a:lnTo>
                    <a:pt x="65892" y="1062632"/>
                  </a:lnTo>
                  <a:lnTo>
                    <a:pt x="17175" y="1019141"/>
                  </a:lnTo>
                  <a:lnTo>
                    <a:pt x="0" y="971309"/>
                  </a:lnTo>
                  <a:lnTo>
                    <a:pt x="0" y="194261"/>
                  </a:lnTo>
                  <a:lnTo>
                    <a:pt x="17175" y="146429"/>
                  </a:lnTo>
                  <a:lnTo>
                    <a:pt x="65892" y="102938"/>
                  </a:lnTo>
                  <a:lnTo>
                    <a:pt x="100760" y="83275"/>
                  </a:lnTo>
                  <a:lnTo>
                    <a:pt x="141933" y="65244"/>
                  </a:lnTo>
                  <a:lnTo>
                    <a:pt x="188882" y="49027"/>
                  </a:lnTo>
                  <a:lnTo>
                    <a:pt x="241082" y="34805"/>
                  </a:lnTo>
                  <a:lnTo>
                    <a:pt x="298005" y="22760"/>
                  </a:lnTo>
                  <a:lnTo>
                    <a:pt x="359124" y="13076"/>
                  </a:lnTo>
                  <a:lnTo>
                    <a:pt x="423911" y="5932"/>
                  </a:lnTo>
                  <a:lnTo>
                    <a:pt x="491841" y="1513"/>
                  </a:lnTo>
                  <a:lnTo>
                    <a:pt x="562385" y="0"/>
                  </a:lnTo>
                  <a:lnTo>
                    <a:pt x="632930" y="1513"/>
                  </a:lnTo>
                  <a:lnTo>
                    <a:pt x="700860" y="5932"/>
                  </a:lnTo>
                  <a:lnTo>
                    <a:pt x="765647" y="13076"/>
                  </a:lnTo>
                  <a:lnTo>
                    <a:pt x="826766" y="22760"/>
                  </a:lnTo>
                  <a:lnTo>
                    <a:pt x="883689" y="34805"/>
                  </a:lnTo>
                  <a:lnTo>
                    <a:pt x="935888" y="49027"/>
                  </a:lnTo>
                  <a:lnTo>
                    <a:pt x="982838" y="65244"/>
                  </a:lnTo>
                  <a:lnTo>
                    <a:pt x="1024011" y="83275"/>
                  </a:lnTo>
                  <a:lnTo>
                    <a:pt x="1058879" y="102938"/>
                  </a:lnTo>
                  <a:lnTo>
                    <a:pt x="1107596" y="146429"/>
                  </a:lnTo>
                  <a:lnTo>
                    <a:pt x="1124771" y="194261"/>
                  </a:lnTo>
                  <a:lnTo>
                    <a:pt x="1124771" y="971309"/>
                  </a:lnTo>
                  <a:lnTo>
                    <a:pt x="1107596" y="1019141"/>
                  </a:lnTo>
                  <a:lnTo>
                    <a:pt x="1058879" y="1062632"/>
                  </a:lnTo>
                  <a:lnTo>
                    <a:pt x="1024011" y="1082295"/>
                  </a:lnTo>
                  <a:lnTo>
                    <a:pt x="982838" y="1100326"/>
                  </a:lnTo>
                  <a:lnTo>
                    <a:pt x="935888" y="1116543"/>
                  </a:lnTo>
                  <a:lnTo>
                    <a:pt x="883689" y="1130765"/>
                  </a:lnTo>
                  <a:lnTo>
                    <a:pt x="826766" y="1142809"/>
                  </a:lnTo>
                  <a:lnTo>
                    <a:pt x="765647" y="1152494"/>
                  </a:lnTo>
                  <a:lnTo>
                    <a:pt x="700860" y="1159637"/>
                  </a:lnTo>
                  <a:lnTo>
                    <a:pt x="632930" y="1164057"/>
                  </a:lnTo>
                  <a:lnTo>
                    <a:pt x="562385" y="116557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001164" y="4627068"/>
              <a:ext cx="1125220" cy="1165860"/>
            </a:xfrm>
            <a:custGeom>
              <a:avLst/>
              <a:gdLst/>
              <a:ahLst/>
              <a:cxnLst/>
              <a:rect l="l" t="t" r="r" b="b"/>
              <a:pathLst>
                <a:path w="1125220" h="1165860">
                  <a:moveTo>
                    <a:pt x="1124771" y="194261"/>
                  </a:moveTo>
                  <a:lnTo>
                    <a:pt x="1120390" y="218629"/>
                  </a:lnTo>
                  <a:lnTo>
                    <a:pt x="1107596" y="242094"/>
                  </a:lnTo>
                  <a:lnTo>
                    <a:pt x="1058879" y="285585"/>
                  </a:lnTo>
                  <a:lnTo>
                    <a:pt x="1024011" y="305247"/>
                  </a:lnTo>
                  <a:lnTo>
                    <a:pt x="982838" y="323278"/>
                  </a:lnTo>
                  <a:lnTo>
                    <a:pt x="935888" y="339496"/>
                  </a:lnTo>
                  <a:lnTo>
                    <a:pt x="883689" y="353718"/>
                  </a:lnTo>
                  <a:lnTo>
                    <a:pt x="826766" y="365762"/>
                  </a:lnTo>
                  <a:lnTo>
                    <a:pt x="765647" y="375447"/>
                  </a:lnTo>
                  <a:lnTo>
                    <a:pt x="700860" y="382590"/>
                  </a:lnTo>
                  <a:lnTo>
                    <a:pt x="632930" y="387009"/>
                  </a:lnTo>
                  <a:lnTo>
                    <a:pt x="562385" y="388523"/>
                  </a:lnTo>
                  <a:lnTo>
                    <a:pt x="491841" y="387009"/>
                  </a:lnTo>
                  <a:lnTo>
                    <a:pt x="423911" y="382590"/>
                  </a:lnTo>
                  <a:lnTo>
                    <a:pt x="359124" y="375447"/>
                  </a:lnTo>
                  <a:lnTo>
                    <a:pt x="298005" y="365762"/>
                  </a:lnTo>
                  <a:lnTo>
                    <a:pt x="241082" y="353718"/>
                  </a:lnTo>
                  <a:lnTo>
                    <a:pt x="188882" y="339496"/>
                  </a:lnTo>
                  <a:lnTo>
                    <a:pt x="141933" y="323278"/>
                  </a:lnTo>
                  <a:lnTo>
                    <a:pt x="100760" y="305247"/>
                  </a:lnTo>
                  <a:lnTo>
                    <a:pt x="65892" y="285585"/>
                  </a:lnTo>
                  <a:lnTo>
                    <a:pt x="17175" y="242094"/>
                  </a:lnTo>
                  <a:lnTo>
                    <a:pt x="4381" y="218629"/>
                  </a:lnTo>
                  <a:lnTo>
                    <a:pt x="0" y="194261"/>
                  </a:lnTo>
                </a:path>
                <a:path w="1125220" h="1165860">
                  <a:moveTo>
                    <a:pt x="0" y="194261"/>
                  </a:moveTo>
                  <a:lnTo>
                    <a:pt x="4381" y="169893"/>
                  </a:lnTo>
                  <a:lnTo>
                    <a:pt x="17175" y="146429"/>
                  </a:lnTo>
                  <a:lnTo>
                    <a:pt x="65892" y="102938"/>
                  </a:lnTo>
                  <a:lnTo>
                    <a:pt x="100760" y="83275"/>
                  </a:lnTo>
                  <a:lnTo>
                    <a:pt x="141933" y="65244"/>
                  </a:lnTo>
                  <a:lnTo>
                    <a:pt x="188882" y="49027"/>
                  </a:lnTo>
                  <a:lnTo>
                    <a:pt x="241082" y="34805"/>
                  </a:lnTo>
                  <a:lnTo>
                    <a:pt x="298005" y="22760"/>
                  </a:lnTo>
                  <a:lnTo>
                    <a:pt x="359124" y="13076"/>
                  </a:lnTo>
                  <a:lnTo>
                    <a:pt x="423911" y="5932"/>
                  </a:lnTo>
                  <a:lnTo>
                    <a:pt x="491841" y="1513"/>
                  </a:lnTo>
                  <a:lnTo>
                    <a:pt x="562385" y="0"/>
                  </a:lnTo>
                  <a:lnTo>
                    <a:pt x="632930" y="1513"/>
                  </a:lnTo>
                  <a:lnTo>
                    <a:pt x="700860" y="5932"/>
                  </a:lnTo>
                  <a:lnTo>
                    <a:pt x="765647" y="13076"/>
                  </a:lnTo>
                  <a:lnTo>
                    <a:pt x="826766" y="22760"/>
                  </a:lnTo>
                  <a:lnTo>
                    <a:pt x="883689" y="34805"/>
                  </a:lnTo>
                  <a:lnTo>
                    <a:pt x="935888" y="49027"/>
                  </a:lnTo>
                  <a:lnTo>
                    <a:pt x="982838" y="65244"/>
                  </a:lnTo>
                  <a:lnTo>
                    <a:pt x="1024011" y="83275"/>
                  </a:lnTo>
                  <a:lnTo>
                    <a:pt x="1058879" y="102938"/>
                  </a:lnTo>
                  <a:lnTo>
                    <a:pt x="1107596" y="146429"/>
                  </a:lnTo>
                  <a:lnTo>
                    <a:pt x="1124771" y="194261"/>
                  </a:lnTo>
                  <a:lnTo>
                    <a:pt x="1124771" y="971309"/>
                  </a:lnTo>
                  <a:lnTo>
                    <a:pt x="1107596" y="1019141"/>
                  </a:lnTo>
                  <a:lnTo>
                    <a:pt x="1058879" y="1062632"/>
                  </a:lnTo>
                  <a:lnTo>
                    <a:pt x="1024011" y="1082295"/>
                  </a:lnTo>
                  <a:lnTo>
                    <a:pt x="982838" y="1100326"/>
                  </a:lnTo>
                  <a:lnTo>
                    <a:pt x="935888" y="1116543"/>
                  </a:lnTo>
                  <a:lnTo>
                    <a:pt x="883689" y="1130765"/>
                  </a:lnTo>
                  <a:lnTo>
                    <a:pt x="826766" y="1142809"/>
                  </a:lnTo>
                  <a:lnTo>
                    <a:pt x="765647" y="1152494"/>
                  </a:lnTo>
                  <a:lnTo>
                    <a:pt x="700860" y="1159637"/>
                  </a:lnTo>
                  <a:lnTo>
                    <a:pt x="632930" y="1164057"/>
                  </a:lnTo>
                  <a:lnTo>
                    <a:pt x="562385" y="1165570"/>
                  </a:lnTo>
                  <a:lnTo>
                    <a:pt x="491841" y="1164057"/>
                  </a:lnTo>
                  <a:lnTo>
                    <a:pt x="423911" y="1159637"/>
                  </a:lnTo>
                  <a:lnTo>
                    <a:pt x="359124" y="1152494"/>
                  </a:lnTo>
                  <a:lnTo>
                    <a:pt x="298005" y="1142809"/>
                  </a:lnTo>
                  <a:lnTo>
                    <a:pt x="241082" y="1130765"/>
                  </a:lnTo>
                  <a:lnTo>
                    <a:pt x="188882" y="1116543"/>
                  </a:lnTo>
                  <a:lnTo>
                    <a:pt x="141933" y="1100326"/>
                  </a:lnTo>
                  <a:lnTo>
                    <a:pt x="100760" y="1082295"/>
                  </a:lnTo>
                  <a:lnTo>
                    <a:pt x="65892" y="1062632"/>
                  </a:lnTo>
                  <a:lnTo>
                    <a:pt x="17175" y="1019141"/>
                  </a:lnTo>
                  <a:lnTo>
                    <a:pt x="0" y="971309"/>
                  </a:lnTo>
                  <a:lnTo>
                    <a:pt x="0" y="194261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102764" y="4995073"/>
            <a:ext cx="7632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NFS </a:t>
            </a:r>
            <a:r>
              <a:rPr sz="1900" dirty="0">
                <a:latin typeface="Arial"/>
                <a:cs typeface="Arial"/>
              </a:rPr>
              <a:t> (30TB)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008802" y="1151436"/>
            <a:ext cx="2684145" cy="2943860"/>
            <a:chOff x="3008802" y="1151436"/>
            <a:chExt cx="2684145" cy="2943860"/>
          </a:xfrm>
        </p:grpSpPr>
        <p:sp>
          <p:nvSpPr>
            <p:cNvPr id="25" name="object 25"/>
            <p:cNvSpPr/>
            <p:nvPr/>
          </p:nvSpPr>
          <p:spPr>
            <a:xfrm>
              <a:off x="3013564" y="1156199"/>
              <a:ext cx="2674620" cy="2934335"/>
            </a:xfrm>
            <a:custGeom>
              <a:avLst/>
              <a:gdLst/>
              <a:ahLst/>
              <a:cxnLst/>
              <a:rect l="l" t="t" r="r" b="b"/>
              <a:pathLst>
                <a:path w="2674620" h="2934335">
                  <a:moveTo>
                    <a:pt x="2674299" y="2933910"/>
                  </a:moveTo>
                  <a:lnTo>
                    <a:pt x="0" y="2933910"/>
                  </a:lnTo>
                  <a:lnTo>
                    <a:pt x="0" y="0"/>
                  </a:lnTo>
                  <a:lnTo>
                    <a:pt x="2674299" y="0"/>
                  </a:lnTo>
                  <a:lnTo>
                    <a:pt x="2674299" y="293391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13564" y="1156199"/>
              <a:ext cx="2674620" cy="2934335"/>
            </a:xfrm>
            <a:custGeom>
              <a:avLst/>
              <a:gdLst/>
              <a:ahLst/>
              <a:cxnLst/>
              <a:rect l="l" t="t" r="r" b="b"/>
              <a:pathLst>
                <a:path w="2674620" h="2934335">
                  <a:moveTo>
                    <a:pt x="0" y="0"/>
                  </a:moveTo>
                  <a:lnTo>
                    <a:pt x="2674299" y="0"/>
                  </a:lnTo>
                  <a:lnTo>
                    <a:pt x="2674299" y="2933910"/>
                  </a:lnTo>
                  <a:lnTo>
                    <a:pt x="0" y="293391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575642" y="1257142"/>
            <a:ext cx="1548765" cy="68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Fő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szerver</a:t>
            </a:r>
            <a:endParaRPr sz="2400">
              <a:latin typeface="Arial"/>
              <a:cs typeface="Arial"/>
            </a:endParaRPr>
          </a:p>
          <a:p>
            <a:pPr marL="144780">
              <a:lnSpc>
                <a:spcPct val="100000"/>
              </a:lnSpc>
              <a:spcBef>
                <a:spcPts val="20"/>
              </a:spcBef>
            </a:pPr>
            <a:r>
              <a:rPr sz="1900" dirty="0">
                <a:latin typeface="Arial"/>
                <a:cs typeface="Arial"/>
              </a:rPr>
              <a:t>(DSD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felhő)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55819" y="2204562"/>
            <a:ext cx="7886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Payara  Solr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618595" y="3241166"/>
            <a:ext cx="942340" cy="715645"/>
            <a:chOff x="4618595" y="3241166"/>
            <a:chExt cx="942340" cy="715645"/>
          </a:xfrm>
        </p:grpSpPr>
        <p:sp>
          <p:nvSpPr>
            <p:cNvPr id="30" name="object 30"/>
            <p:cNvSpPr/>
            <p:nvPr/>
          </p:nvSpPr>
          <p:spPr>
            <a:xfrm>
              <a:off x="4623357" y="3245929"/>
              <a:ext cx="932815" cy="706120"/>
            </a:xfrm>
            <a:custGeom>
              <a:avLst/>
              <a:gdLst/>
              <a:ahLst/>
              <a:cxnLst/>
              <a:rect l="l" t="t" r="r" b="b"/>
              <a:pathLst>
                <a:path w="932814" h="706120">
                  <a:moveTo>
                    <a:pt x="466380" y="705566"/>
                  </a:moveTo>
                  <a:lnTo>
                    <a:pt x="397462" y="704291"/>
                  </a:lnTo>
                  <a:lnTo>
                    <a:pt x="331683" y="700588"/>
                  </a:lnTo>
                  <a:lnTo>
                    <a:pt x="269766" y="694637"/>
                  </a:lnTo>
                  <a:lnTo>
                    <a:pt x="212431" y="686621"/>
                  </a:lnTo>
                  <a:lnTo>
                    <a:pt x="160400" y="676723"/>
                  </a:lnTo>
                  <a:lnTo>
                    <a:pt x="114395" y="665123"/>
                  </a:lnTo>
                  <a:lnTo>
                    <a:pt x="75136" y="652003"/>
                  </a:lnTo>
                  <a:lnTo>
                    <a:pt x="19746" y="621935"/>
                  </a:lnTo>
                  <a:lnTo>
                    <a:pt x="0" y="587972"/>
                  </a:lnTo>
                  <a:lnTo>
                    <a:pt x="0" y="117594"/>
                  </a:lnTo>
                  <a:lnTo>
                    <a:pt x="19746" y="83631"/>
                  </a:lnTo>
                  <a:lnTo>
                    <a:pt x="75136" y="53563"/>
                  </a:lnTo>
                  <a:lnTo>
                    <a:pt x="114395" y="40443"/>
                  </a:lnTo>
                  <a:lnTo>
                    <a:pt x="160400" y="28843"/>
                  </a:lnTo>
                  <a:lnTo>
                    <a:pt x="212431" y="18945"/>
                  </a:lnTo>
                  <a:lnTo>
                    <a:pt x="269766" y="10929"/>
                  </a:lnTo>
                  <a:lnTo>
                    <a:pt x="331683" y="4978"/>
                  </a:lnTo>
                  <a:lnTo>
                    <a:pt x="397462" y="1275"/>
                  </a:lnTo>
                  <a:lnTo>
                    <a:pt x="466380" y="0"/>
                  </a:lnTo>
                  <a:lnTo>
                    <a:pt x="535298" y="1275"/>
                  </a:lnTo>
                  <a:lnTo>
                    <a:pt x="601077" y="4978"/>
                  </a:lnTo>
                  <a:lnTo>
                    <a:pt x="662994" y="10929"/>
                  </a:lnTo>
                  <a:lnTo>
                    <a:pt x="720329" y="18945"/>
                  </a:lnTo>
                  <a:lnTo>
                    <a:pt x="772360" y="28843"/>
                  </a:lnTo>
                  <a:lnTo>
                    <a:pt x="818365" y="40443"/>
                  </a:lnTo>
                  <a:lnTo>
                    <a:pt x="857624" y="53563"/>
                  </a:lnTo>
                  <a:lnTo>
                    <a:pt x="913014" y="83631"/>
                  </a:lnTo>
                  <a:lnTo>
                    <a:pt x="932760" y="117594"/>
                  </a:lnTo>
                  <a:lnTo>
                    <a:pt x="932760" y="587972"/>
                  </a:lnTo>
                  <a:lnTo>
                    <a:pt x="913014" y="621935"/>
                  </a:lnTo>
                  <a:lnTo>
                    <a:pt x="857624" y="652003"/>
                  </a:lnTo>
                  <a:lnTo>
                    <a:pt x="818365" y="665123"/>
                  </a:lnTo>
                  <a:lnTo>
                    <a:pt x="772360" y="676723"/>
                  </a:lnTo>
                  <a:lnTo>
                    <a:pt x="720329" y="686621"/>
                  </a:lnTo>
                  <a:lnTo>
                    <a:pt x="662994" y="694637"/>
                  </a:lnTo>
                  <a:lnTo>
                    <a:pt x="601077" y="700588"/>
                  </a:lnTo>
                  <a:lnTo>
                    <a:pt x="535298" y="704291"/>
                  </a:lnTo>
                  <a:lnTo>
                    <a:pt x="466380" y="705566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623357" y="3245929"/>
              <a:ext cx="932815" cy="706120"/>
            </a:xfrm>
            <a:custGeom>
              <a:avLst/>
              <a:gdLst/>
              <a:ahLst/>
              <a:cxnLst/>
              <a:rect l="l" t="t" r="r" b="b"/>
              <a:pathLst>
                <a:path w="932814" h="706120">
                  <a:moveTo>
                    <a:pt x="932760" y="117594"/>
                  </a:moveTo>
                  <a:lnTo>
                    <a:pt x="927704" y="134971"/>
                  </a:lnTo>
                  <a:lnTo>
                    <a:pt x="913014" y="151557"/>
                  </a:lnTo>
                  <a:lnTo>
                    <a:pt x="857624" y="181625"/>
                  </a:lnTo>
                  <a:lnTo>
                    <a:pt x="818365" y="194745"/>
                  </a:lnTo>
                  <a:lnTo>
                    <a:pt x="772360" y="206345"/>
                  </a:lnTo>
                  <a:lnTo>
                    <a:pt x="720329" y="216243"/>
                  </a:lnTo>
                  <a:lnTo>
                    <a:pt x="662994" y="224259"/>
                  </a:lnTo>
                  <a:lnTo>
                    <a:pt x="601077" y="230210"/>
                  </a:lnTo>
                  <a:lnTo>
                    <a:pt x="535298" y="233913"/>
                  </a:lnTo>
                  <a:lnTo>
                    <a:pt x="466380" y="235188"/>
                  </a:lnTo>
                  <a:lnTo>
                    <a:pt x="397462" y="233913"/>
                  </a:lnTo>
                  <a:lnTo>
                    <a:pt x="331683" y="230210"/>
                  </a:lnTo>
                  <a:lnTo>
                    <a:pt x="269766" y="224259"/>
                  </a:lnTo>
                  <a:lnTo>
                    <a:pt x="212431" y="216243"/>
                  </a:lnTo>
                  <a:lnTo>
                    <a:pt x="160400" y="206345"/>
                  </a:lnTo>
                  <a:lnTo>
                    <a:pt x="114395" y="194745"/>
                  </a:lnTo>
                  <a:lnTo>
                    <a:pt x="75136" y="181625"/>
                  </a:lnTo>
                  <a:lnTo>
                    <a:pt x="19746" y="151557"/>
                  </a:lnTo>
                  <a:lnTo>
                    <a:pt x="5056" y="134971"/>
                  </a:lnTo>
                  <a:lnTo>
                    <a:pt x="0" y="117594"/>
                  </a:lnTo>
                </a:path>
                <a:path w="932814" h="706120">
                  <a:moveTo>
                    <a:pt x="0" y="117594"/>
                  </a:moveTo>
                  <a:lnTo>
                    <a:pt x="5056" y="100217"/>
                  </a:lnTo>
                  <a:lnTo>
                    <a:pt x="19746" y="83631"/>
                  </a:lnTo>
                  <a:lnTo>
                    <a:pt x="75136" y="53563"/>
                  </a:lnTo>
                  <a:lnTo>
                    <a:pt x="114395" y="40443"/>
                  </a:lnTo>
                  <a:lnTo>
                    <a:pt x="160400" y="28843"/>
                  </a:lnTo>
                  <a:lnTo>
                    <a:pt x="212431" y="18945"/>
                  </a:lnTo>
                  <a:lnTo>
                    <a:pt x="269766" y="10929"/>
                  </a:lnTo>
                  <a:lnTo>
                    <a:pt x="331683" y="4978"/>
                  </a:lnTo>
                  <a:lnTo>
                    <a:pt x="397462" y="1275"/>
                  </a:lnTo>
                  <a:lnTo>
                    <a:pt x="466380" y="0"/>
                  </a:lnTo>
                  <a:lnTo>
                    <a:pt x="535298" y="1275"/>
                  </a:lnTo>
                  <a:lnTo>
                    <a:pt x="601077" y="4978"/>
                  </a:lnTo>
                  <a:lnTo>
                    <a:pt x="662994" y="10929"/>
                  </a:lnTo>
                  <a:lnTo>
                    <a:pt x="720329" y="18945"/>
                  </a:lnTo>
                  <a:lnTo>
                    <a:pt x="772360" y="28843"/>
                  </a:lnTo>
                  <a:lnTo>
                    <a:pt x="818365" y="40443"/>
                  </a:lnTo>
                  <a:lnTo>
                    <a:pt x="857624" y="53563"/>
                  </a:lnTo>
                  <a:lnTo>
                    <a:pt x="913014" y="83631"/>
                  </a:lnTo>
                  <a:lnTo>
                    <a:pt x="932760" y="117594"/>
                  </a:lnTo>
                  <a:lnTo>
                    <a:pt x="932760" y="587972"/>
                  </a:lnTo>
                  <a:lnTo>
                    <a:pt x="913014" y="621935"/>
                  </a:lnTo>
                  <a:lnTo>
                    <a:pt x="857624" y="652003"/>
                  </a:lnTo>
                  <a:lnTo>
                    <a:pt x="818365" y="665123"/>
                  </a:lnTo>
                  <a:lnTo>
                    <a:pt x="772360" y="676723"/>
                  </a:lnTo>
                  <a:lnTo>
                    <a:pt x="720329" y="686621"/>
                  </a:lnTo>
                  <a:lnTo>
                    <a:pt x="662994" y="694637"/>
                  </a:lnTo>
                  <a:lnTo>
                    <a:pt x="601077" y="700588"/>
                  </a:lnTo>
                  <a:lnTo>
                    <a:pt x="535298" y="704291"/>
                  </a:lnTo>
                  <a:lnTo>
                    <a:pt x="466380" y="705566"/>
                  </a:lnTo>
                  <a:lnTo>
                    <a:pt x="397462" y="704291"/>
                  </a:lnTo>
                  <a:lnTo>
                    <a:pt x="331683" y="700588"/>
                  </a:lnTo>
                  <a:lnTo>
                    <a:pt x="269766" y="694637"/>
                  </a:lnTo>
                  <a:lnTo>
                    <a:pt x="212431" y="686621"/>
                  </a:lnTo>
                  <a:lnTo>
                    <a:pt x="160400" y="676723"/>
                  </a:lnTo>
                  <a:lnTo>
                    <a:pt x="114395" y="665123"/>
                  </a:lnTo>
                  <a:lnTo>
                    <a:pt x="75136" y="652003"/>
                  </a:lnTo>
                  <a:lnTo>
                    <a:pt x="19746" y="621935"/>
                  </a:lnTo>
                  <a:lnTo>
                    <a:pt x="0" y="587972"/>
                  </a:lnTo>
                  <a:lnTo>
                    <a:pt x="0" y="117594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724958" y="3490377"/>
            <a:ext cx="66865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PSQL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140401" y="2845978"/>
            <a:ext cx="1134745" cy="1132205"/>
            <a:chOff x="3140401" y="2845978"/>
            <a:chExt cx="1134745" cy="1132205"/>
          </a:xfrm>
        </p:grpSpPr>
        <p:sp>
          <p:nvSpPr>
            <p:cNvPr id="34" name="object 34"/>
            <p:cNvSpPr/>
            <p:nvPr/>
          </p:nvSpPr>
          <p:spPr>
            <a:xfrm>
              <a:off x="3145164" y="2850740"/>
              <a:ext cx="1125220" cy="1122680"/>
            </a:xfrm>
            <a:custGeom>
              <a:avLst/>
              <a:gdLst/>
              <a:ahLst/>
              <a:cxnLst/>
              <a:rect l="l" t="t" r="r" b="b"/>
              <a:pathLst>
                <a:path w="1125220" h="1122679">
                  <a:moveTo>
                    <a:pt x="562386" y="1122571"/>
                  </a:moveTo>
                  <a:lnTo>
                    <a:pt x="491841" y="1121114"/>
                  </a:lnTo>
                  <a:lnTo>
                    <a:pt x="423912" y="1116857"/>
                  </a:lnTo>
                  <a:lnTo>
                    <a:pt x="359124" y="1109978"/>
                  </a:lnTo>
                  <a:lnTo>
                    <a:pt x="298005" y="1100650"/>
                  </a:lnTo>
                  <a:lnTo>
                    <a:pt x="241082" y="1089050"/>
                  </a:lnTo>
                  <a:lnTo>
                    <a:pt x="188883" y="1075353"/>
                  </a:lnTo>
                  <a:lnTo>
                    <a:pt x="141933" y="1059733"/>
                  </a:lnTo>
                  <a:lnTo>
                    <a:pt x="100760" y="1042368"/>
                  </a:lnTo>
                  <a:lnTo>
                    <a:pt x="65892" y="1023430"/>
                  </a:lnTo>
                  <a:lnTo>
                    <a:pt x="17175" y="981544"/>
                  </a:lnTo>
                  <a:lnTo>
                    <a:pt x="0" y="935476"/>
                  </a:lnTo>
                  <a:lnTo>
                    <a:pt x="0" y="187095"/>
                  </a:lnTo>
                  <a:lnTo>
                    <a:pt x="17175" y="141027"/>
                  </a:lnTo>
                  <a:lnTo>
                    <a:pt x="65892" y="99140"/>
                  </a:lnTo>
                  <a:lnTo>
                    <a:pt x="100760" y="80203"/>
                  </a:lnTo>
                  <a:lnTo>
                    <a:pt x="141933" y="62837"/>
                  </a:lnTo>
                  <a:lnTo>
                    <a:pt x="188883" y="47218"/>
                  </a:lnTo>
                  <a:lnTo>
                    <a:pt x="241082" y="33521"/>
                  </a:lnTo>
                  <a:lnTo>
                    <a:pt x="298005" y="21921"/>
                  </a:lnTo>
                  <a:lnTo>
                    <a:pt x="359124" y="12593"/>
                  </a:lnTo>
                  <a:lnTo>
                    <a:pt x="423912" y="5714"/>
                  </a:lnTo>
                  <a:lnTo>
                    <a:pt x="491841" y="1457"/>
                  </a:lnTo>
                  <a:lnTo>
                    <a:pt x="562386" y="0"/>
                  </a:lnTo>
                  <a:lnTo>
                    <a:pt x="632930" y="1457"/>
                  </a:lnTo>
                  <a:lnTo>
                    <a:pt x="700860" y="5714"/>
                  </a:lnTo>
                  <a:lnTo>
                    <a:pt x="765647" y="12593"/>
                  </a:lnTo>
                  <a:lnTo>
                    <a:pt x="826766" y="21921"/>
                  </a:lnTo>
                  <a:lnTo>
                    <a:pt x="883689" y="33521"/>
                  </a:lnTo>
                  <a:lnTo>
                    <a:pt x="935888" y="47218"/>
                  </a:lnTo>
                  <a:lnTo>
                    <a:pt x="982838" y="62837"/>
                  </a:lnTo>
                  <a:lnTo>
                    <a:pt x="1024011" y="80203"/>
                  </a:lnTo>
                  <a:lnTo>
                    <a:pt x="1058879" y="99140"/>
                  </a:lnTo>
                  <a:lnTo>
                    <a:pt x="1107596" y="141027"/>
                  </a:lnTo>
                  <a:lnTo>
                    <a:pt x="1124771" y="187095"/>
                  </a:lnTo>
                  <a:lnTo>
                    <a:pt x="1124771" y="935476"/>
                  </a:lnTo>
                  <a:lnTo>
                    <a:pt x="1107596" y="981544"/>
                  </a:lnTo>
                  <a:lnTo>
                    <a:pt x="1058879" y="1023430"/>
                  </a:lnTo>
                  <a:lnTo>
                    <a:pt x="1024011" y="1042368"/>
                  </a:lnTo>
                  <a:lnTo>
                    <a:pt x="982838" y="1059733"/>
                  </a:lnTo>
                  <a:lnTo>
                    <a:pt x="935888" y="1075353"/>
                  </a:lnTo>
                  <a:lnTo>
                    <a:pt x="883689" y="1089050"/>
                  </a:lnTo>
                  <a:lnTo>
                    <a:pt x="826766" y="1100650"/>
                  </a:lnTo>
                  <a:lnTo>
                    <a:pt x="765647" y="1109978"/>
                  </a:lnTo>
                  <a:lnTo>
                    <a:pt x="700860" y="1116857"/>
                  </a:lnTo>
                  <a:lnTo>
                    <a:pt x="632930" y="1121114"/>
                  </a:lnTo>
                  <a:lnTo>
                    <a:pt x="562386" y="1122571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45164" y="2850740"/>
              <a:ext cx="1125220" cy="1122680"/>
            </a:xfrm>
            <a:custGeom>
              <a:avLst/>
              <a:gdLst/>
              <a:ahLst/>
              <a:cxnLst/>
              <a:rect l="l" t="t" r="r" b="b"/>
              <a:pathLst>
                <a:path w="1125220" h="1122679">
                  <a:moveTo>
                    <a:pt x="1124771" y="187095"/>
                  </a:moveTo>
                  <a:lnTo>
                    <a:pt x="1120390" y="210564"/>
                  </a:lnTo>
                  <a:lnTo>
                    <a:pt x="1107596" y="233163"/>
                  </a:lnTo>
                  <a:lnTo>
                    <a:pt x="1058879" y="275049"/>
                  </a:lnTo>
                  <a:lnTo>
                    <a:pt x="1024011" y="293986"/>
                  </a:lnTo>
                  <a:lnTo>
                    <a:pt x="982838" y="311352"/>
                  </a:lnTo>
                  <a:lnTo>
                    <a:pt x="935888" y="326972"/>
                  </a:lnTo>
                  <a:lnTo>
                    <a:pt x="883689" y="340669"/>
                  </a:lnTo>
                  <a:lnTo>
                    <a:pt x="826766" y="352269"/>
                  </a:lnTo>
                  <a:lnTo>
                    <a:pt x="765647" y="361597"/>
                  </a:lnTo>
                  <a:lnTo>
                    <a:pt x="700860" y="368476"/>
                  </a:lnTo>
                  <a:lnTo>
                    <a:pt x="632930" y="372732"/>
                  </a:lnTo>
                  <a:lnTo>
                    <a:pt x="562386" y="374190"/>
                  </a:lnTo>
                  <a:lnTo>
                    <a:pt x="491841" y="372732"/>
                  </a:lnTo>
                  <a:lnTo>
                    <a:pt x="423912" y="368476"/>
                  </a:lnTo>
                  <a:lnTo>
                    <a:pt x="359124" y="361597"/>
                  </a:lnTo>
                  <a:lnTo>
                    <a:pt x="298005" y="352269"/>
                  </a:lnTo>
                  <a:lnTo>
                    <a:pt x="241082" y="340669"/>
                  </a:lnTo>
                  <a:lnTo>
                    <a:pt x="188883" y="326972"/>
                  </a:lnTo>
                  <a:lnTo>
                    <a:pt x="141933" y="311352"/>
                  </a:lnTo>
                  <a:lnTo>
                    <a:pt x="100760" y="293986"/>
                  </a:lnTo>
                  <a:lnTo>
                    <a:pt x="65892" y="275049"/>
                  </a:lnTo>
                  <a:lnTo>
                    <a:pt x="17175" y="233163"/>
                  </a:lnTo>
                  <a:lnTo>
                    <a:pt x="4381" y="210564"/>
                  </a:lnTo>
                  <a:lnTo>
                    <a:pt x="0" y="187095"/>
                  </a:lnTo>
                </a:path>
                <a:path w="1125220" h="1122679">
                  <a:moveTo>
                    <a:pt x="0" y="187095"/>
                  </a:moveTo>
                  <a:lnTo>
                    <a:pt x="4381" y="163626"/>
                  </a:lnTo>
                  <a:lnTo>
                    <a:pt x="17175" y="141027"/>
                  </a:lnTo>
                  <a:lnTo>
                    <a:pt x="65892" y="99140"/>
                  </a:lnTo>
                  <a:lnTo>
                    <a:pt x="100760" y="80203"/>
                  </a:lnTo>
                  <a:lnTo>
                    <a:pt x="141933" y="62837"/>
                  </a:lnTo>
                  <a:lnTo>
                    <a:pt x="188883" y="47218"/>
                  </a:lnTo>
                  <a:lnTo>
                    <a:pt x="241082" y="33521"/>
                  </a:lnTo>
                  <a:lnTo>
                    <a:pt x="298005" y="21921"/>
                  </a:lnTo>
                  <a:lnTo>
                    <a:pt x="359124" y="12593"/>
                  </a:lnTo>
                  <a:lnTo>
                    <a:pt x="423912" y="5714"/>
                  </a:lnTo>
                  <a:lnTo>
                    <a:pt x="491841" y="1457"/>
                  </a:lnTo>
                  <a:lnTo>
                    <a:pt x="562386" y="0"/>
                  </a:lnTo>
                  <a:lnTo>
                    <a:pt x="632930" y="1457"/>
                  </a:lnTo>
                  <a:lnTo>
                    <a:pt x="700860" y="5714"/>
                  </a:lnTo>
                  <a:lnTo>
                    <a:pt x="765647" y="12593"/>
                  </a:lnTo>
                  <a:lnTo>
                    <a:pt x="826766" y="21921"/>
                  </a:lnTo>
                  <a:lnTo>
                    <a:pt x="883689" y="33521"/>
                  </a:lnTo>
                  <a:lnTo>
                    <a:pt x="935888" y="47218"/>
                  </a:lnTo>
                  <a:lnTo>
                    <a:pt x="982838" y="62837"/>
                  </a:lnTo>
                  <a:lnTo>
                    <a:pt x="1024011" y="80203"/>
                  </a:lnTo>
                  <a:lnTo>
                    <a:pt x="1058879" y="99140"/>
                  </a:lnTo>
                  <a:lnTo>
                    <a:pt x="1107596" y="141027"/>
                  </a:lnTo>
                  <a:lnTo>
                    <a:pt x="1124771" y="187095"/>
                  </a:lnTo>
                  <a:lnTo>
                    <a:pt x="1124771" y="935476"/>
                  </a:lnTo>
                  <a:lnTo>
                    <a:pt x="1107596" y="981544"/>
                  </a:lnTo>
                  <a:lnTo>
                    <a:pt x="1058879" y="1023430"/>
                  </a:lnTo>
                  <a:lnTo>
                    <a:pt x="1024011" y="1042368"/>
                  </a:lnTo>
                  <a:lnTo>
                    <a:pt x="982838" y="1059733"/>
                  </a:lnTo>
                  <a:lnTo>
                    <a:pt x="935888" y="1075353"/>
                  </a:lnTo>
                  <a:lnTo>
                    <a:pt x="883689" y="1089050"/>
                  </a:lnTo>
                  <a:lnTo>
                    <a:pt x="826766" y="1100650"/>
                  </a:lnTo>
                  <a:lnTo>
                    <a:pt x="765647" y="1109978"/>
                  </a:lnTo>
                  <a:lnTo>
                    <a:pt x="700860" y="1116857"/>
                  </a:lnTo>
                  <a:lnTo>
                    <a:pt x="632930" y="1121114"/>
                  </a:lnTo>
                  <a:lnTo>
                    <a:pt x="562386" y="1122571"/>
                  </a:lnTo>
                  <a:lnTo>
                    <a:pt x="491841" y="1121114"/>
                  </a:lnTo>
                  <a:lnTo>
                    <a:pt x="423912" y="1116857"/>
                  </a:lnTo>
                  <a:lnTo>
                    <a:pt x="359124" y="1109978"/>
                  </a:lnTo>
                  <a:lnTo>
                    <a:pt x="298005" y="1100650"/>
                  </a:lnTo>
                  <a:lnTo>
                    <a:pt x="241082" y="1089050"/>
                  </a:lnTo>
                  <a:lnTo>
                    <a:pt x="188883" y="1075353"/>
                  </a:lnTo>
                  <a:lnTo>
                    <a:pt x="141933" y="1059733"/>
                  </a:lnTo>
                  <a:lnTo>
                    <a:pt x="100760" y="1042368"/>
                  </a:lnTo>
                  <a:lnTo>
                    <a:pt x="65892" y="1023430"/>
                  </a:lnTo>
                  <a:lnTo>
                    <a:pt x="17175" y="981544"/>
                  </a:lnTo>
                  <a:lnTo>
                    <a:pt x="0" y="935476"/>
                  </a:lnTo>
                  <a:lnTo>
                    <a:pt x="0" y="187095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246764" y="3193662"/>
            <a:ext cx="7632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NFS </a:t>
            </a:r>
            <a:r>
              <a:rPr sz="1900" dirty="0">
                <a:latin typeface="Arial"/>
                <a:cs typeface="Arial"/>
              </a:rPr>
              <a:t> (10TB)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168977" y="932719"/>
            <a:ext cx="2996565" cy="2491740"/>
            <a:chOff x="7168977" y="932719"/>
            <a:chExt cx="2996565" cy="2491740"/>
          </a:xfrm>
        </p:grpSpPr>
        <p:sp>
          <p:nvSpPr>
            <p:cNvPr id="38" name="object 38"/>
            <p:cNvSpPr/>
            <p:nvPr/>
          </p:nvSpPr>
          <p:spPr>
            <a:xfrm>
              <a:off x="7173739" y="937482"/>
              <a:ext cx="2987040" cy="2482215"/>
            </a:xfrm>
            <a:custGeom>
              <a:avLst/>
              <a:gdLst/>
              <a:ahLst/>
              <a:cxnLst/>
              <a:rect l="l" t="t" r="r" b="b"/>
              <a:pathLst>
                <a:path w="2987040" h="2482215">
                  <a:moveTo>
                    <a:pt x="2986466" y="2481983"/>
                  </a:moveTo>
                  <a:lnTo>
                    <a:pt x="0" y="2481983"/>
                  </a:lnTo>
                  <a:lnTo>
                    <a:pt x="0" y="0"/>
                  </a:lnTo>
                  <a:lnTo>
                    <a:pt x="2986466" y="0"/>
                  </a:lnTo>
                  <a:lnTo>
                    <a:pt x="2986466" y="2481983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173739" y="937482"/>
              <a:ext cx="2987040" cy="2482215"/>
            </a:xfrm>
            <a:custGeom>
              <a:avLst/>
              <a:gdLst/>
              <a:ahLst/>
              <a:cxnLst/>
              <a:rect l="l" t="t" r="r" b="b"/>
              <a:pathLst>
                <a:path w="2987040" h="2482215">
                  <a:moveTo>
                    <a:pt x="0" y="0"/>
                  </a:moveTo>
                  <a:lnTo>
                    <a:pt x="2986466" y="0"/>
                  </a:lnTo>
                  <a:lnTo>
                    <a:pt x="2986466" y="2481983"/>
                  </a:lnTo>
                  <a:lnTo>
                    <a:pt x="0" y="2481983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519701" y="997882"/>
            <a:ext cx="229298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900" b="1" spc="-25" dirty="0">
                <a:latin typeface="Arial"/>
                <a:cs typeface="Arial"/>
              </a:rPr>
              <a:t>Tartalék </a:t>
            </a:r>
            <a:r>
              <a:rPr sz="1900" b="1" spc="-5" dirty="0">
                <a:latin typeface="Arial"/>
                <a:cs typeface="Arial"/>
              </a:rPr>
              <a:t>szerver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(ELKH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felhő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@WDC)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399560" y="2377746"/>
            <a:ext cx="1049020" cy="835660"/>
            <a:chOff x="7399560" y="2377746"/>
            <a:chExt cx="1049020" cy="835660"/>
          </a:xfrm>
        </p:grpSpPr>
        <p:sp>
          <p:nvSpPr>
            <p:cNvPr id="42" name="object 42"/>
            <p:cNvSpPr/>
            <p:nvPr/>
          </p:nvSpPr>
          <p:spPr>
            <a:xfrm>
              <a:off x="7404323" y="2382509"/>
              <a:ext cx="1039494" cy="826135"/>
            </a:xfrm>
            <a:custGeom>
              <a:avLst/>
              <a:gdLst/>
              <a:ahLst/>
              <a:cxnLst/>
              <a:rect l="l" t="t" r="r" b="b"/>
              <a:pathLst>
                <a:path w="1039495" h="826135">
                  <a:moveTo>
                    <a:pt x="519720" y="825551"/>
                  </a:moveTo>
                  <a:lnTo>
                    <a:pt x="449197" y="824295"/>
                  </a:lnTo>
                  <a:lnTo>
                    <a:pt x="381557" y="820636"/>
                  </a:lnTo>
                  <a:lnTo>
                    <a:pt x="317421" y="814739"/>
                  </a:lnTo>
                  <a:lnTo>
                    <a:pt x="257407" y="806766"/>
                  </a:lnTo>
                  <a:lnTo>
                    <a:pt x="202134" y="796882"/>
                  </a:lnTo>
                  <a:lnTo>
                    <a:pt x="152222" y="785251"/>
                  </a:lnTo>
                  <a:lnTo>
                    <a:pt x="108290" y="772038"/>
                  </a:lnTo>
                  <a:lnTo>
                    <a:pt x="70957" y="757405"/>
                  </a:lnTo>
                  <a:lnTo>
                    <a:pt x="18564" y="724537"/>
                  </a:lnTo>
                  <a:lnTo>
                    <a:pt x="0" y="687959"/>
                  </a:lnTo>
                  <a:lnTo>
                    <a:pt x="0" y="137591"/>
                  </a:lnTo>
                  <a:lnTo>
                    <a:pt x="18564" y="101014"/>
                  </a:lnTo>
                  <a:lnTo>
                    <a:pt x="70957" y="68146"/>
                  </a:lnTo>
                  <a:lnTo>
                    <a:pt x="108290" y="53513"/>
                  </a:lnTo>
                  <a:lnTo>
                    <a:pt x="152222" y="40299"/>
                  </a:lnTo>
                  <a:lnTo>
                    <a:pt x="202134" y="28669"/>
                  </a:lnTo>
                  <a:lnTo>
                    <a:pt x="257407" y="18785"/>
                  </a:lnTo>
                  <a:lnTo>
                    <a:pt x="317421" y="10812"/>
                  </a:lnTo>
                  <a:lnTo>
                    <a:pt x="381557" y="4914"/>
                  </a:lnTo>
                  <a:lnTo>
                    <a:pt x="449197" y="1256"/>
                  </a:lnTo>
                  <a:lnTo>
                    <a:pt x="519720" y="0"/>
                  </a:lnTo>
                  <a:lnTo>
                    <a:pt x="590243" y="1256"/>
                  </a:lnTo>
                  <a:lnTo>
                    <a:pt x="657882" y="4914"/>
                  </a:lnTo>
                  <a:lnTo>
                    <a:pt x="722019" y="10812"/>
                  </a:lnTo>
                  <a:lnTo>
                    <a:pt x="782033" y="18785"/>
                  </a:lnTo>
                  <a:lnTo>
                    <a:pt x="837306" y="28669"/>
                  </a:lnTo>
                  <a:lnTo>
                    <a:pt x="887218" y="40299"/>
                  </a:lnTo>
                  <a:lnTo>
                    <a:pt x="931151" y="53513"/>
                  </a:lnTo>
                  <a:lnTo>
                    <a:pt x="968484" y="68146"/>
                  </a:lnTo>
                  <a:lnTo>
                    <a:pt x="1020876" y="101014"/>
                  </a:lnTo>
                  <a:lnTo>
                    <a:pt x="1039441" y="137591"/>
                  </a:lnTo>
                  <a:lnTo>
                    <a:pt x="1039441" y="687959"/>
                  </a:lnTo>
                  <a:lnTo>
                    <a:pt x="1020876" y="724537"/>
                  </a:lnTo>
                  <a:lnTo>
                    <a:pt x="968484" y="757405"/>
                  </a:lnTo>
                  <a:lnTo>
                    <a:pt x="931151" y="772038"/>
                  </a:lnTo>
                  <a:lnTo>
                    <a:pt x="887218" y="785251"/>
                  </a:lnTo>
                  <a:lnTo>
                    <a:pt x="837306" y="796882"/>
                  </a:lnTo>
                  <a:lnTo>
                    <a:pt x="782033" y="806766"/>
                  </a:lnTo>
                  <a:lnTo>
                    <a:pt x="722019" y="814739"/>
                  </a:lnTo>
                  <a:lnTo>
                    <a:pt x="657882" y="820636"/>
                  </a:lnTo>
                  <a:lnTo>
                    <a:pt x="590243" y="824295"/>
                  </a:lnTo>
                  <a:lnTo>
                    <a:pt x="519720" y="825551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404323" y="2382509"/>
              <a:ext cx="1039494" cy="826135"/>
            </a:xfrm>
            <a:custGeom>
              <a:avLst/>
              <a:gdLst/>
              <a:ahLst/>
              <a:cxnLst/>
              <a:rect l="l" t="t" r="r" b="b"/>
              <a:pathLst>
                <a:path w="1039495" h="826135">
                  <a:moveTo>
                    <a:pt x="1039441" y="137591"/>
                  </a:moveTo>
                  <a:lnTo>
                    <a:pt x="1034697" y="156262"/>
                  </a:lnTo>
                  <a:lnTo>
                    <a:pt x="1020876" y="174169"/>
                  </a:lnTo>
                  <a:lnTo>
                    <a:pt x="968484" y="207037"/>
                  </a:lnTo>
                  <a:lnTo>
                    <a:pt x="931151" y="221670"/>
                  </a:lnTo>
                  <a:lnTo>
                    <a:pt x="887218" y="234884"/>
                  </a:lnTo>
                  <a:lnTo>
                    <a:pt x="837306" y="246514"/>
                  </a:lnTo>
                  <a:lnTo>
                    <a:pt x="782033" y="256398"/>
                  </a:lnTo>
                  <a:lnTo>
                    <a:pt x="722019" y="264371"/>
                  </a:lnTo>
                  <a:lnTo>
                    <a:pt x="657882" y="270269"/>
                  </a:lnTo>
                  <a:lnTo>
                    <a:pt x="590243" y="273927"/>
                  </a:lnTo>
                  <a:lnTo>
                    <a:pt x="519720" y="275183"/>
                  </a:lnTo>
                  <a:lnTo>
                    <a:pt x="449197" y="273927"/>
                  </a:lnTo>
                  <a:lnTo>
                    <a:pt x="381557" y="270269"/>
                  </a:lnTo>
                  <a:lnTo>
                    <a:pt x="317421" y="264371"/>
                  </a:lnTo>
                  <a:lnTo>
                    <a:pt x="257407" y="256398"/>
                  </a:lnTo>
                  <a:lnTo>
                    <a:pt x="202134" y="246514"/>
                  </a:lnTo>
                  <a:lnTo>
                    <a:pt x="152222" y="234884"/>
                  </a:lnTo>
                  <a:lnTo>
                    <a:pt x="108290" y="221670"/>
                  </a:lnTo>
                  <a:lnTo>
                    <a:pt x="70957" y="207037"/>
                  </a:lnTo>
                  <a:lnTo>
                    <a:pt x="18564" y="174169"/>
                  </a:lnTo>
                  <a:lnTo>
                    <a:pt x="4744" y="156262"/>
                  </a:lnTo>
                  <a:lnTo>
                    <a:pt x="0" y="137591"/>
                  </a:lnTo>
                </a:path>
                <a:path w="1039495" h="826135">
                  <a:moveTo>
                    <a:pt x="0" y="137591"/>
                  </a:moveTo>
                  <a:lnTo>
                    <a:pt x="4744" y="118921"/>
                  </a:lnTo>
                  <a:lnTo>
                    <a:pt x="18564" y="101014"/>
                  </a:lnTo>
                  <a:lnTo>
                    <a:pt x="70957" y="68146"/>
                  </a:lnTo>
                  <a:lnTo>
                    <a:pt x="108290" y="53513"/>
                  </a:lnTo>
                  <a:lnTo>
                    <a:pt x="152222" y="40299"/>
                  </a:lnTo>
                  <a:lnTo>
                    <a:pt x="202134" y="28669"/>
                  </a:lnTo>
                  <a:lnTo>
                    <a:pt x="257407" y="18785"/>
                  </a:lnTo>
                  <a:lnTo>
                    <a:pt x="317421" y="10812"/>
                  </a:lnTo>
                  <a:lnTo>
                    <a:pt x="381557" y="4914"/>
                  </a:lnTo>
                  <a:lnTo>
                    <a:pt x="449197" y="1256"/>
                  </a:lnTo>
                  <a:lnTo>
                    <a:pt x="519720" y="0"/>
                  </a:lnTo>
                  <a:lnTo>
                    <a:pt x="590243" y="1256"/>
                  </a:lnTo>
                  <a:lnTo>
                    <a:pt x="657882" y="4914"/>
                  </a:lnTo>
                  <a:lnTo>
                    <a:pt x="722019" y="10812"/>
                  </a:lnTo>
                  <a:lnTo>
                    <a:pt x="782033" y="18785"/>
                  </a:lnTo>
                  <a:lnTo>
                    <a:pt x="837306" y="28669"/>
                  </a:lnTo>
                  <a:lnTo>
                    <a:pt x="887218" y="40299"/>
                  </a:lnTo>
                  <a:lnTo>
                    <a:pt x="931151" y="53513"/>
                  </a:lnTo>
                  <a:lnTo>
                    <a:pt x="968484" y="68146"/>
                  </a:lnTo>
                  <a:lnTo>
                    <a:pt x="1020876" y="101014"/>
                  </a:lnTo>
                  <a:lnTo>
                    <a:pt x="1039441" y="137591"/>
                  </a:lnTo>
                  <a:lnTo>
                    <a:pt x="1039441" y="687959"/>
                  </a:lnTo>
                  <a:lnTo>
                    <a:pt x="1020876" y="724537"/>
                  </a:lnTo>
                  <a:lnTo>
                    <a:pt x="968484" y="757405"/>
                  </a:lnTo>
                  <a:lnTo>
                    <a:pt x="931151" y="772038"/>
                  </a:lnTo>
                  <a:lnTo>
                    <a:pt x="887218" y="785251"/>
                  </a:lnTo>
                  <a:lnTo>
                    <a:pt x="837306" y="796882"/>
                  </a:lnTo>
                  <a:lnTo>
                    <a:pt x="782033" y="806766"/>
                  </a:lnTo>
                  <a:lnTo>
                    <a:pt x="722019" y="814739"/>
                  </a:lnTo>
                  <a:lnTo>
                    <a:pt x="657882" y="820636"/>
                  </a:lnTo>
                  <a:lnTo>
                    <a:pt x="590243" y="824295"/>
                  </a:lnTo>
                  <a:lnTo>
                    <a:pt x="519720" y="825551"/>
                  </a:lnTo>
                  <a:lnTo>
                    <a:pt x="449197" y="824295"/>
                  </a:lnTo>
                  <a:lnTo>
                    <a:pt x="381557" y="820636"/>
                  </a:lnTo>
                  <a:lnTo>
                    <a:pt x="317421" y="814739"/>
                  </a:lnTo>
                  <a:lnTo>
                    <a:pt x="257407" y="806766"/>
                  </a:lnTo>
                  <a:lnTo>
                    <a:pt x="202134" y="796882"/>
                  </a:lnTo>
                  <a:lnTo>
                    <a:pt x="152222" y="785251"/>
                  </a:lnTo>
                  <a:lnTo>
                    <a:pt x="108290" y="772038"/>
                  </a:lnTo>
                  <a:lnTo>
                    <a:pt x="70957" y="757405"/>
                  </a:lnTo>
                  <a:lnTo>
                    <a:pt x="18564" y="724537"/>
                  </a:lnTo>
                  <a:lnTo>
                    <a:pt x="0" y="687959"/>
                  </a:lnTo>
                  <a:lnTo>
                    <a:pt x="0" y="137591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7505924" y="2696949"/>
            <a:ext cx="66865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PSQL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8669576" y="1900689"/>
            <a:ext cx="1134745" cy="1445260"/>
            <a:chOff x="8669576" y="1900689"/>
            <a:chExt cx="1134745" cy="1445260"/>
          </a:xfrm>
        </p:grpSpPr>
        <p:sp>
          <p:nvSpPr>
            <p:cNvPr id="46" name="object 46"/>
            <p:cNvSpPr/>
            <p:nvPr/>
          </p:nvSpPr>
          <p:spPr>
            <a:xfrm>
              <a:off x="8674338" y="1905452"/>
              <a:ext cx="1125220" cy="1435735"/>
            </a:xfrm>
            <a:custGeom>
              <a:avLst/>
              <a:gdLst/>
              <a:ahLst/>
              <a:cxnLst/>
              <a:rect l="l" t="t" r="r" b="b"/>
              <a:pathLst>
                <a:path w="1125220" h="1435735">
                  <a:moveTo>
                    <a:pt x="562385" y="1435398"/>
                  </a:moveTo>
                  <a:lnTo>
                    <a:pt x="496799" y="1433788"/>
                  </a:lnTo>
                  <a:lnTo>
                    <a:pt x="433435" y="1429079"/>
                  </a:lnTo>
                  <a:lnTo>
                    <a:pt x="372716" y="1421451"/>
                  </a:lnTo>
                  <a:lnTo>
                    <a:pt x="315062" y="1411082"/>
                  </a:lnTo>
                  <a:lnTo>
                    <a:pt x="260897" y="1398152"/>
                  </a:lnTo>
                  <a:lnTo>
                    <a:pt x="210642" y="1382841"/>
                  </a:lnTo>
                  <a:lnTo>
                    <a:pt x="164718" y="1365328"/>
                  </a:lnTo>
                  <a:lnTo>
                    <a:pt x="123549" y="1345793"/>
                  </a:lnTo>
                  <a:lnTo>
                    <a:pt x="87556" y="1324415"/>
                  </a:lnTo>
                  <a:lnTo>
                    <a:pt x="57161" y="1301373"/>
                  </a:lnTo>
                  <a:lnTo>
                    <a:pt x="14852" y="1251019"/>
                  </a:lnTo>
                  <a:lnTo>
                    <a:pt x="0" y="1196165"/>
                  </a:lnTo>
                  <a:lnTo>
                    <a:pt x="0" y="239232"/>
                  </a:lnTo>
                  <a:lnTo>
                    <a:pt x="14852" y="184379"/>
                  </a:lnTo>
                  <a:lnTo>
                    <a:pt x="57161" y="134024"/>
                  </a:lnTo>
                  <a:lnTo>
                    <a:pt x="87556" y="110983"/>
                  </a:lnTo>
                  <a:lnTo>
                    <a:pt x="123549" y="89604"/>
                  </a:lnTo>
                  <a:lnTo>
                    <a:pt x="164718" y="70069"/>
                  </a:lnTo>
                  <a:lnTo>
                    <a:pt x="210642" y="52556"/>
                  </a:lnTo>
                  <a:lnTo>
                    <a:pt x="260897" y="37245"/>
                  </a:lnTo>
                  <a:lnTo>
                    <a:pt x="315062" y="24315"/>
                  </a:lnTo>
                  <a:lnTo>
                    <a:pt x="372716" y="13946"/>
                  </a:lnTo>
                  <a:lnTo>
                    <a:pt x="433435" y="6318"/>
                  </a:lnTo>
                  <a:lnTo>
                    <a:pt x="496799" y="1609"/>
                  </a:lnTo>
                  <a:lnTo>
                    <a:pt x="562385" y="0"/>
                  </a:lnTo>
                  <a:lnTo>
                    <a:pt x="627972" y="1609"/>
                  </a:lnTo>
                  <a:lnTo>
                    <a:pt x="691335" y="6318"/>
                  </a:lnTo>
                  <a:lnTo>
                    <a:pt x="752055" y="13946"/>
                  </a:lnTo>
                  <a:lnTo>
                    <a:pt x="809709" y="24315"/>
                  </a:lnTo>
                  <a:lnTo>
                    <a:pt x="863874" y="37245"/>
                  </a:lnTo>
                  <a:lnTo>
                    <a:pt x="914129" y="52556"/>
                  </a:lnTo>
                  <a:lnTo>
                    <a:pt x="960052" y="70069"/>
                  </a:lnTo>
                  <a:lnTo>
                    <a:pt x="1001222" y="89604"/>
                  </a:lnTo>
                  <a:lnTo>
                    <a:pt x="1037215" y="110983"/>
                  </a:lnTo>
                  <a:lnTo>
                    <a:pt x="1067610" y="134024"/>
                  </a:lnTo>
                  <a:lnTo>
                    <a:pt x="1109918" y="184379"/>
                  </a:lnTo>
                  <a:lnTo>
                    <a:pt x="1124771" y="239232"/>
                  </a:lnTo>
                  <a:lnTo>
                    <a:pt x="1124771" y="1196165"/>
                  </a:lnTo>
                  <a:lnTo>
                    <a:pt x="1109918" y="1251019"/>
                  </a:lnTo>
                  <a:lnTo>
                    <a:pt x="1067610" y="1301373"/>
                  </a:lnTo>
                  <a:lnTo>
                    <a:pt x="1037215" y="1324415"/>
                  </a:lnTo>
                  <a:lnTo>
                    <a:pt x="1001222" y="1345793"/>
                  </a:lnTo>
                  <a:lnTo>
                    <a:pt x="960052" y="1365328"/>
                  </a:lnTo>
                  <a:lnTo>
                    <a:pt x="914129" y="1382841"/>
                  </a:lnTo>
                  <a:lnTo>
                    <a:pt x="863874" y="1398152"/>
                  </a:lnTo>
                  <a:lnTo>
                    <a:pt x="809709" y="1411082"/>
                  </a:lnTo>
                  <a:lnTo>
                    <a:pt x="752055" y="1421451"/>
                  </a:lnTo>
                  <a:lnTo>
                    <a:pt x="691335" y="1429079"/>
                  </a:lnTo>
                  <a:lnTo>
                    <a:pt x="627972" y="1433788"/>
                  </a:lnTo>
                  <a:lnTo>
                    <a:pt x="562385" y="1435398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674338" y="1905452"/>
              <a:ext cx="1125220" cy="1435735"/>
            </a:xfrm>
            <a:custGeom>
              <a:avLst/>
              <a:gdLst/>
              <a:ahLst/>
              <a:cxnLst/>
              <a:rect l="l" t="t" r="r" b="b"/>
              <a:pathLst>
                <a:path w="1125220" h="1435735">
                  <a:moveTo>
                    <a:pt x="1124771" y="239232"/>
                  </a:moveTo>
                  <a:lnTo>
                    <a:pt x="1120988" y="267132"/>
                  </a:lnTo>
                  <a:lnTo>
                    <a:pt x="1109918" y="294086"/>
                  </a:lnTo>
                  <a:lnTo>
                    <a:pt x="1067610" y="344441"/>
                  </a:lnTo>
                  <a:lnTo>
                    <a:pt x="1037215" y="367483"/>
                  </a:lnTo>
                  <a:lnTo>
                    <a:pt x="1001222" y="388861"/>
                  </a:lnTo>
                  <a:lnTo>
                    <a:pt x="960052" y="408396"/>
                  </a:lnTo>
                  <a:lnTo>
                    <a:pt x="914129" y="425909"/>
                  </a:lnTo>
                  <a:lnTo>
                    <a:pt x="863874" y="441220"/>
                  </a:lnTo>
                  <a:lnTo>
                    <a:pt x="809709" y="454150"/>
                  </a:lnTo>
                  <a:lnTo>
                    <a:pt x="752055" y="464519"/>
                  </a:lnTo>
                  <a:lnTo>
                    <a:pt x="691335" y="472147"/>
                  </a:lnTo>
                  <a:lnTo>
                    <a:pt x="627972" y="476856"/>
                  </a:lnTo>
                  <a:lnTo>
                    <a:pt x="562385" y="478465"/>
                  </a:lnTo>
                  <a:lnTo>
                    <a:pt x="496799" y="476856"/>
                  </a:lnTo>
                  <a:lnTo>
                    <a:pt x="433435" y="472147"/>
                  </a:lnTo>
                  <a:lnTo>
                    <a:pt x="372716" y="464519"/>
                  </a:lnTo>
                  <a:lnTo>
                    <a:pt x="315062" y="454150"/>
                  </a:lnTo>
                  <a:lnTo>
                    <a:pt x="260897" y="441220"/>
                  </a:lnTo>
                  <a:lnTo>
                    <a:pt x="210642" y="425909"/>
                  </a:lnTo>
                  <a:lnTo>
                    <a:pt x="164718" y="408396"/>
                  </a:lnTo>
                  <a:lnTo>
                    <a:pt x="123549" y="388861"/>
                  </a:lnTo>
                  <a:lnTo>
                    <a:pt x="87556" y="367483"/>
                  </a:lnTo>
                  <a:lnTo>
                    <a:pt x="57161" y="344441"/>
                  </a:lnTo>
                  <a:lnTo>
                    <a:pt x="14852" y="294086"/>
                  </a:lnTo>
                  <a:lnTo>
                    <a:pt x="3783" y="267132"/>
                  </a:lnTo>
                  <a:lnTo>
                    <a:pt x="0" y="239232"/>
                  </a:lnTo>
                </a:path>
                <a:path w="1125220" h="1435735">
                  <a:moveTo>
                    <a:pt x="0" y="239232"/>
                  </a:moveTo>
                  <a:lnTo>
                    <a:pt x="3783" y="211333"/>
                  </a:lnTo>
                  <a:lnTo>
                    <a:pt x="14852" y="184379"/>
                  </a:lnTo>
                  <a:lnTo>
                    <a:pt x="57161" y="134024"/>
                  </a:lnTo>
                  <a:lnTo>
                    <a:pt x="87556" y="110983"/>
                  </a:lnTo>
                  <a:lnTo>
                    <a:pt x="123549" y="89604"/>
                  </a:lnTo>
                  <a:lnTo>
                    <a:pt x="164718" y="70069"/>
                  </a:lnTo>
                  <a:lnTo>
                    <a:pt x="210642" y="52556"/>
                  </a:lnTo>
                  <a:lnTo>
                    <a:pt x="260897" y="37245"/>
                  </a:lnTo>
                  <a:lnTo>
                    <a:pt x="315062" y="24315"/>
                  </a:lnTo>
                  <a:lnTo>
                    <a:pt x="372716" y="13946"/>
                  </a:lnTo>
                  <a:lnTo>
                    <a:pt x="433435" y="6318"/>
                  </a:lnTo>
                  <a:lnTo>
                    <a:pt x="496799" y="1609"/>
                  </a:lnTo>
                  <a:lnTo>
                    <a:pt x="562385" y="0"/>
                  </a:lnTo>
                  <a:lnTo>
                    <a:pt x="627972" y="1609"/>
                  </a:lnTo>
                  <a:lnTo>
                    <a:pt x="691335" y="6318"/>
                  </a:lnTo>
                  <a:lnTo>
                    <a:pt x="752055" y="13946"/>
                  </a:lnTo>
                  <a:lnTo>
                    <a:pt x="809709" y="24315"/>
                  </a:lnTo>
                  <a:lnTo>
                    <a:pt x="863874" y="37245"/>
                  </a:lnTo>
                  <a:lnTo>
                    <a:pt x="914129" y="52556"/>
                  </a:lnTo>
                  <a:lnTo>
                    <a:pt x="960052" y="70069"/>
                  </a:lnTo>
                  <a:lnTo>
                    <a:pt x="1001222" y="89604"/>
                  </a:lnTo>
                  <a:lnTo>
                    <a:pt x="1037215" y="110983"/>
                  </a:lnTo>
                  <a:lnTo>
                    <a:pt x="1067610" y="134024"/>
                  </a:lnTo>
                  <a:lnTo>
                    <a:pt x="1109918" y="184379"/>
                  </a:lnTo>
                  <a:lnTo>
                    <a:pt x="1124771" y="239232"/>
                  </a:lnTo>
                  <a:lnTo>
                    <a:pt x="1124771" y="1196165"/>
                  </a:lnTo>
                  <a:lnTo>
                    <a:pt x="1109918" y="1251019"/>
                  </a:lnTo>
                  <a:lnTo>
                    <a:pt x="1067610" y="1301373"/>
                  </a:lnTo>
                  <a:lnTo>
                    <a:pt x="1037215" y="1324415"/>
                  </a:lnTo>
                  <a:lnTo>
                    <a:pt x="1001222" y="1345793"/>
                  </a:lnTo>
                  <a:lnTo>
                    <a:pt x="960052" y="1365328"/>
                  </a:lnTo>
                  <a:lnTo>
                    <a:pt x="914129" y="1382841"/>
                  </a:lnTo>
                  <a:lnTo>
                    <a:pt x="863874" y="1398152"/>
                  </a:lnTo>
                  <a:lnTo>
                    <a:pt x="809709" y="1411082"/>
                  </a:lnTo>
                  <a:lnTo>
                    <a:pt x="752055" y="1421451"/>
                  </a:lnTo>
                  <a:lnTo>
                    <a:pt x="691335" y="1429079"/>
                  </a:lnTo>
                  <a:lnTo>
                    <a:pt x="627972" y="1433788"/>
                  </a:lnTo>
                  <a:lnTo>
                    <a:pt x="562385" y="1435398"/>
                  </a:lnTo>
                  <a:lnTo>
                    <a:pt x="496799" y="1433788"/>
                  </a:lnTo>
                  <a:lnTo>
                    <a:pt x="433435" y="1429079"/>
                  </a:lnTo>
                  <a:lnTo>
                    <a:pt x="372716" y="1421451"/>
                  </a:lnTo>
                  <a:lnTo>
                    <a:pt x="315062" y="1411082"/>
                  </a:lnTo>
                  <a:lnTo>
                    <a:pt x="260897" y="1398152"/>
                  </a:lnTo>
                  <a:lnTo>
                    <a:pt x="210642" y="1382841"/>
                  </a:lnTo>
                  <a:lnTo>
                    <a:pt x="164718" y="1365328"/>
                  </a:lnTo>
                  <a:lnTo>
                    <a:pt x="123549" y="1345793"/>
                  </a:lnTo>
                  <a:lnTo>
                    <a:pt x="87556" y="1324415"/>
                  </a:lnTo>
                  <a:lnTo>
                    <a:pt x="57161" y="1301373"/>
                  </a:lnTo>
                  <a:lnTo>
                    <a:pt x="14852" y="1251019"/>
                  </a:lnTo>
                  <a:lnTo>
                    <a:pt x="0" y="1196165"/>
                  </a:lnTo>
                  <a:lnTo>
                    <a:pt x="0" y="239232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8775938" y="2430856"/>
            <a:ext cx="82804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SSHFS  </a:t>
            </a:r>
            <a:r>
              <a:rPr sz="1900" dirty="0">
                <a:latin typeface="Arial"/>
                <a:cs typeface="Arial"/>
              </a:rPr>
              <a:t>(30TB)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265277" y="1900791"/>
            <a:ext cx="4976495" cy="4237990"/>
            <a:chOff x="4265277" y="1900791"/>
            <a:chExt cx="4976495" cy="4237990"/>
          </a:xfrm>
        </p:grpSpPr>
        <p:sp>
          <p:nvSpPr>
            <p:cNvPr id="50" name="object 50"/>
            <p:cNvSpPr/>
            <p:nvPr/>
          </p:nvSpPr>
          <p:spPr>
            <a:xfrm>
              <a:off x="5556118" y="1905554"/>
              <a:ext cx="3681095" cy="1693545"/>
            </a:xfrm>
            <a:custGeom>
              <a:avLst/>
              <a:gdLst/>
              <a:ahLst/>
              <a:cxnLst/>
              <a:rect l="l" t="t" r="r" b="b"/>
              <a:pathLst>
                <a:path w="3681095" h="1693545">
                  <a:moveTo>
                    <a:pt x="131746" y="717599"/>
                  </a:moveTo>
                  <a:lnTo>
                    <a:pt x="3680746" y="0"/>
                  </a:lnTo>
                </a:path>
                <a:path w="3681095" h="1693545">
                  <a:moveTo>
                    <a:pt x="0" y="1693157"/>
                  </a:moveTo>
                  <a:lnTo>
                    <a:pt x="2335692" y="130787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879498" y="3204599"/>
              <a:ext cx="31115" cy="21590"/>
            </a:xfrm>
            <a:custGeom>
              <a:avLst/>
              <a:gdLst/>
              <a:ahLst/>
              <a:cxnLst/>
              <a:rect l="l" t="t" r="r" b="b"/>
              <a:pathLst>
                <a:path w="31115" h="21589">
                  <a:moveTo>
                    <a:pt x="3487" y="21137"/>
                  </a:moveTo>
                  <a:lnTo>
                    <a:pt x="12312" y="8825"/>
                  </a:lnTo>
                  <a:lnTo>
                    <a:pt x="0" y="0"/>
                  </a:lnTo>
                  <a:lnTo>
                    <a:pt x="30781" y="5778"/>
                  </a:lnTo>
                  <a:lnTo>
                    <a:pt x="3487" y="211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79498" y="3204599"/>
              <a:ext cx="31115" cy="21590"/>
            </a:xfrm>
            <a:custGeom>
              <a:avLst/>
              <a:gdLst/>
              <a:ahLst/>
              <a:cxnLst/>
              <a:rect l="l" t="t" r="r" b="b"/>
              <a:pathLst>
                <a:path w="31115" h="21589">
                  <a:moveTo>
                    <a:pt x="12312" y="8825"/>
                  </a:moveTo>
                  <a:lnTo>
                    <a:pt x="3487" y="21137"/>
                  </a:lnTo>
                  <a:lnTo>
                    <a:pt x="30781" y="5778"/>
                  </a:lnTo>
                  <a:lnTo>
                    <a:pt x="0" y="0"/>
                  </a:lnTo>
                  <a:lnTo>
                    <a:pt x="12312" y="8825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87949" y="2623068"/>
              <a:ext cx="1875789" cy="2004060"/>
            </a:xfrm>
            <a:custGeom>
              <a:avLst/>
              <a:gdLst/>
              <a:ahLst/>
              <a:cxnLst/>
              <a:rect l="l" t="t" r="r" b="b"/>
              <a:pathLst>
                <a:path w="1875790" h="2004060">
                  <a:moveTo>
                    <a:pt x="1875600" y="2003999"/>
                  </a:moveTo>
                  <a:lnTo>
                    <a:pt x="0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270040" y="2178473"/>
              <a:ext cx="2903855" cy="1233805"/>
            </a:xfrm>
            <a:custGeom>
              <a:avLst/>
              <a:gdLst/>
              <a:ahLst/>
              <a:cxnLst/>
              <a:rect l="l" t="t" r="r" b="b"/>
              <a:pathLst>
                <a:path w="2903854" h="1233804">
                  <a:moveTo>
                    <a:pt x="2903699" y="0"/>
                  </a:moveTo>
                  <a:lnTo>
                    <a:pt x="0" y="1233599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089738" y="3951495"/>
              <a:ext cx="1915160" cy="2150110"/>
            </a:xfrm>
            <a:custGeom>
              <a:avLst/>
              <a:gdLst/>
              <a:ahLst/>
              <a:cxnLst/>
              <a:rect l="l" t="t" r="r" b="b"/>
              <a:pathLst>
                <a:path w="1915159" h="2150110">
                  <a:moveTo>
                    <a:pt x="0" y="0"/>
                  </a:moveTo>
                  <a:lnTo>
                    <a:pt x="1915098" y="2149876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993089" y="6090907"/>
              <a:ext cx="40640" cy="43180"/>
            </a:xfrm>
            <a:custGeom>
              <a:avLst/>
              <a:gdLst/>
              <a:ahLst/>
              <a:cxnLst/>
              <a:rect l="l" t="t" r="r" b="b"/>
              <a:pathLst>
                <a:path w="40640" h="43179">
                  <a:moveTo>
                    <a:pt x="40499" y="42740"/>
                  </a:moveTo>
                  <a:lnTo>
                    <a:pt x="0" y="20929"/>
                  </a:lnTo>
                  <a:lnTo>
                    <a:pt x="23495" y="0"/>
                  </a:lnTo>
                  <a:lnTo>
                    <a:pt x="40499" y="427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993089" y="6090907"/>
              <a:ext cx="40640" cy="43180"/>
            </a:xfrm>
            <a:custGeom>
              <a:avLst/>
              <a:gdLst/>
              <a:ahLst/>
              <a:cxnLst/>
              <a:rect l="l" t="t" r="r" b="b"/>
              <a:pathLst>
                <a:path w="40640" h="43179">
                  <a:moveTo>
                    <a:pt x="0" y="20929"/>
                  </a:moveTo>
                  <a:lnTo>
                    <a:pt x="40499" y="42740"/>
                  </a:lnTo>
                  <a:lnTo>
                    <a:pt x="23495" y="0"/>
                  </a:lnTo>
                  <a:lnTo>
                    <a:pt x="0" y="2092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5253265" y="4310710"/>
            <a:ext cx="9144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Adatbázis  </a:t>
            </a:r>
            <a:r>
              <a:rPr sz="1600" dirty="0">
                <a:latin typeface="Arial"/>
                <a:cs typeface="Arial"/>
              </a:rPr>
              <a:t>replikáció</a:t>
            </a:r>
            <a:endParaRPr sz="1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144362" y="6050669"/>
            <a:ext cx="66865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spc="-5" dirty="0">
                <a:latin typeface="Arial"/>
                <a:cs typeface="Arial"/>
              </a:rPr>
              <a:t>PSQL</a:t>
            </a:r>
            <a:endParaRPr sz="19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565617" y="6180884"/>
            <a:ext cx="163830" cy="2330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z="1200" b="1" dirty="0">
                <a:solidFill>
                  <a:srgbClr val="00549A"/>
                </a:solidFill>
                <a:latin typeface="Open Sans"/>
                <a:cs typeface="Open Sans"/>
              </a:rPr>
              <a:t>6</a:t>
            </a:fld>
            <a:endParaRPr sz="12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64700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20" dirty="0">
                <a:solidFill>
                  <a:srgbClr val="00549A"/>
                </a:solidFill>
                <a:latin typeface="Century Gothic"/>
                <a:cs typeface="Century Gothic"/>
              </a:rPr>
              <a:t>Dataverse</a:t>
            </a:r>
            <a:r>
              <a:rPr sz="3000" spc="-1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10" dirty="0">
                <a:solidFill>
                  <a:srgbClr val="00549A"/>
                </a:solidFill>
                <a:latin typeface="Century Gothic"/>
                <a:cs typeface="Century Gothic"/>
              </a:rPr>
              <a:t>technológiai</a:t>
            </a:r>
            <a:r>
              <a:rPr sz="3000" spc="-1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50" dirty="0">
                <a:solidFill>
                  <a:srgbClr val="00549A"/>
                </a:solidFill>
                <a:latin typeface="Century Gothic"/>
                <a:cs typeface="Century Gothic"/>
              </a:rPr>
              <a:t>rétegzés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60555" y="1598040"/>
            <a:ext cx="9093835" cy="3865879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87985" indent="-375920">
              <a:lnSpc>
                <a:spcPct val="100000"/>
              </a:lnSpc>
              <a:spcBef>
                <a:spcPts val="17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Haproxy: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SSL 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lezárás,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terheléselosztás,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DOS védelem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Apache2+mod_shib: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SAML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azonosítás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(EduID)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Payara:</a:t>
            </a:r>
            <a:r>
              <a:rPr sz="2800" spc="-2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Dataverse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Java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servlet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SOLR: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metaadat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full-text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index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PostgreSQL:</a:t>
            </a:r>
            <a:r>
              <a:rPr sz="2800" spc="-2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metaadat-adatbázis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Fájlrendszer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/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Amazon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S3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/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SWIFT: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Adatok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tárolása</a:t>
            </a:r>
            <a:endParaRPr sz="28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7286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420" dirty="0">
                <a:solidFill>
                  <a:srgbClr val="00549A"/>
                </a:solidFill>
                <a:latin typeface="Century Gothic"/>
                <a:cs typeface="Century Gothic"/>
              </a:rPr>
              <a:t>ELKH</a:t>
            </a:r>
            <a:r>
              <a:rPr sz="3000" spc="-1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60" dirty="0">
                <a:solidFill>
                  <a:srgbClr val="00549A"/>
                </a:solidFill>
                <a:latin typeface="Century Gothic"/>
                <a:cs typeface="Century Gothic"/>
              </a:rPr>
              <a:t>adatrepozitórium</a:t>
            </a:r>
            <a:r>
              <a:rPr sz="3000" spc="-1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70" dirty="0">
                <a:solidFill>
                  <a:srgbClr val="00549A"/>
                </a:solidFill>
                <a:latin typeface="Century Gothic"/>
                <a:cs typeface="Century Gothic"/>
              </a:rPr>
              <a:t>projekt</a:t>
            </a:r>
            <a:r>
              <a:rPr sz="3000" spc="-1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50" dirty="0">
                <a:solidFill>
                  <a:srgbClr val="00549A"/>
                </a:solidFill>
                <a:latin typeface="Century Gothic"/>
                <a:cs typeface="Century Gothic"/>
              </a:rPr>
              <a:t>2022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60555" y="1747392"/>
            <a:ext cx="10117455" cy="322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985" marR="186055" indent="-375920">
              <a:lnSpc>
                <a:spcPct val="114999"/>
              </a:lnSpc>
              <a:spcBef>
                <a:spcPts val="10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ELKH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által támogatott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országos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kutatási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adatrepozitórium </a:t>
            </a:r>
            <a:r>
              <a:rPr sz="2800" spc="-7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felállítására</a:t>
            </a:r>
            <a:endParaRPr sz="2800">
              <a:latin typeface="Open Sans"/>
              <a:cs typeface="Open Sans"/>
            </a:endParaRPr>
          </a:p>
          <a:p>
            <a:pPr marL="387985" marR="5080" indent="-375920">
              <a:lnSpc>
                <a:spcPct val="114999"/>
              </a:lnSpc>
              <a:spcBef>
                <a:spcPts val="100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Minden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ELKH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tagintézmény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számára elegendő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adattárolási </a:t>
            </a:r>
            <a:r>
              <a:rPr sz="2800" spc="-7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kapacitással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és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megfelelő funkciókkal</a:t>
            </a:r>
            <a:endParaRPr sz="2800">
              <a:latin typeface="Open Sans"/>
              <a:cs typeface="Open Sans"/>
            </a:endParaRPr>
          </a:p>
          <a:p>
            <a:pPr marL="387985" marR="636905" indent="-375920">
              <a:lnSpc>
                <a:spcPct val="114999"/>
              </a:lnSpc>
              <a:spcBef>
                <a:spcPts val="100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CONCORDA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továbbvitele és továbbfejlesztése mellett </a:t>
            </a:r>
            <a:r>
              <a:rPr sz="2800" spc="-7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döntöttünk</a:t>
            </a:r>
            <a:endParaRPr sz="28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923" y="312504"/>
            <a:ext cx="5458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20" dirty="0">
                <a:solidFill>
                  <a:srgbClr val="00549A"/>
                </a:solidFill>
                <a:latin typeface="Century Gothic"/>
                <a:cs typeface="Century Gothic"/>
              </a:rPr>
              <a:t>Már</a:t>
            </a:r>
            <a:r>
              <a:rPr sz="3000" spc="-20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220" dirty="0">
                <a:solidFill>
                  <a:srgbClr val="00549A"/>
                </a:solidFill>
                <a:latin typeface="Century Gothic"/>
                <a:cs typeface="Century Gothic"/>
              </a:rPr>
              <a:t>megtörtént</a:t>
            </a:r>
            <a:r>
              <a:rPr sz="3000" spc="-15" dirty="0">
                <a:solidFill>
                  <a:srgbClr val="00549A"/>
                </a:solidFill>
                <a:latin typeface="Century Gothic"/>
                <a:cs typeface="Century Gothic"/>
              </a:rPr>
              <a:t> </a:t>
            </a:r>
            <a:r>
              <a:rPr sz="3000" spc="125" dirty="0">
                <a:solidFill>
                  <a:srgbClr val="00549A"/>
                </a:solidFill>
                <a:latin typeface="Century Gothic"/>
                <a:cs typeface="Century Gothic"/>
              </a:rPr>
              <a:t>változások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45"/>
              </a:lnSpc>
            </a:pPr>
            <a:r>
              <a:rPr spc="-5" dirty="0"/>
              <a:t>2022</a:t>
            </a:r>
            <a:r>
              <a:rPr dirty="0"/>
              <a:t>.</a:t>
            </a:r>
            <a:r>
              <a:rPr spc="-5" dirty="0"/>
              <a:t> 04.</a:t>
            </a:r>
          </a:p>
          <a:p>
            <a:pPr marR="5080" algn="r">
              <a:lnSpc>
                <a:spcPct val="100000"/>
              </a:lnSpc>
            </a:pPr>
            <a:r>
              <a:rPr spc="-5" dirty="0"/>
              <a:t>21.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9105" y="1486191"/>
            <a:ext cx="8780780" cy="3992879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87985" indent="-375920">
              <a:lnSpc>
                <a:spcPct val="100000"/>
              </a:lnSpc>
              <a:spcBef>
                <a:spcPts val="17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Új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domain:</a:t>
            </a:r>
            <a:r>
              <a:rPr sz="2800" spc="-2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science-data.hu</a:t>
            </a:r>
            <a:endParaRPr sz="2800">
              <a:latin typeface="Open Sans"/>
              <a:cs typeface="Open Sans"/>
            </a:endParaRPr>
          </a:p>
          <a:p>
            <a:pPr marL="845185" lvl="1" indent="-314325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•"/>
              <a:tabLst>
                <a:tab pos="845185" algn="l"/>
                <a:tab pos="845819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Az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új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ELKH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felhő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(science-cloud.hu)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mintájára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2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Friss</a:t>
            </a:r>
            <a:r>
              <a:rPr sz="2800" spc="-2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dataverse</a:t>
            </a:r>
            <a:r>
              <a:rPr sz="2800" spc="-2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(5.10)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Átköltözés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az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új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ELKH</a:t>
            </a:r>
            <a:r>
              <a:rPr sz="2800" spc="-1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felhőbe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Érvényes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handle</a:t>
            </a:r>
            <a:r>
              <a:rPr sz="2800" spc="5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azonosítók</a:t>
            </a:r>
            <a:r>
              <a:rPr sz="2800" dirty="0">
                <a:solidFill>
                  <a:srgbClr val="1B212C"/>
                </a:solidFill>
                <a:latin typeface="Open Sans"/>
                <a:cs typeface="Open Sans"/>
              </a:rPr>
              <a:t> 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regisztrációja</a:t>
            </a:r>
            <a:endParaRPr sz="2800">
              <a:latin typeface="Open Sans"/>
              <a:cs typeface="Open Sans"/>
            </a:endParaRPr>
          </a:p>
          <a:p>
            <a:pPr marL="387985" indent="-375920">
              <a:lnSpc>
                <a:spcPct val="100000"/>
              </a:lnSpc>
              <a:spcBef>
                <a:spcPts val="1680"/>
              </a:spcBef>
              <a:buClr>
                <a:srgbClr val="004B95"/>
              </a:buClr>
              <a:buSzPct val="67857"/>
              <a:buFont typeface="Arial"/>
              <a:buChar char="●"/>
              <a:tabLst>
                <a:tab pos="387985" algn="l"/>
                <a:tab pos="388620" algn="l"/>
              </a:tabLst>
            </a:pP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Ansible </a:t>
            </a:r>
            <a:r>
              <a:rPr sz="2800" spc="-5" dirty="0">
                <a:solidFill>
                  <a:srgbClr val="1B212C"/>
                </a:solidFill>
                <a:latin typeface="Open Sans"/>
                <a:cs typeface="Open Sans"/>
              </a:rPr>
              <a:t>telepítőszkriptek fejlesztése és</a:t>
            </a:r>
            <a:r>
              <a:rPr sz="2800" spc="-10" dirty="0">
                <a:solidFill>
                  <a:srgbClr val="1B212C"/>
                </a:solidFill>
                <a:latin typeface="Open Sans"/>
                <a:cs typeface="Open Sans"/>
              </a:rPr>
              <a:t> megosztása</a:t>
            </a:r>
            <a:endParaRPr sz="28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Kutatási adatrepozitórium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4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544</Words>
  <Application>Microsoft Office PowerPoint</Application>
  <PresentationFormat>Szélesvásznú</PresentationFormat>
  <Paragraphs>169</Paragraphs>
  <Slides>14</Slides>
  <Notes>14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Open Sans</vt:lpstr>
      <vt:lpstr>Tahoma</vt:lpstr>
      <vt:lpstr>Office Theme</vt:lpstr>
      <vt:lpstr>Kutatási adatrepozitórium: science-data.hu Technológiai áttekintés</vt:lpstr>
      <vt:lpstr>Az adatrepozitórium története</vt:lpstr>
      <vt:lpstr>A Dataverse</vt:lpstr>
      <vt:lpstr>A Dataverse adatmodellje</vt:lpstr>
      <vt:lpstr>Dataverse változtatások a CONCORDA-ban</vt:lpstr>
      <vt:lpstr>Concorda eredeti architektúra</vt:lpstr>
      <vt:lpstr>Dataverse technológiai rétegzés</vt:lpstr>
      <vt:lpstr>ELKH adatrepozitórium projekt 2022</vt:lpstr>
      <vt:lpstr>Már megtörtént változások</vt:lpstr>
      <vt:lpstr>Fő szerver (új ELKH felhő @ SZTAKI)</vt:lpstr>
      <vt:lpstr>Használati statisztika (2022 Április)</vt:lpstr>
      <vt:lpstr>Tervezett fejlesztések</vt:lpstr>
      <vt:lpstr>Fő szerver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Kutatási adatrepozitórium</dc:title>
  <cp:lastModifiedBy>Nagy Zsuzsanna</cp:lastModifiedBy>
  <cp:revision>2</cp:revision>
  <dcterms:created xsi:type="dcterms:W3CDTF">2022-06-17T09:18:05Z</dcterms:created>
  <dcterms:modified xsi:type="dcterms:W3CDTF">2022-06-17T09:25:05Z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