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573000" cy="7080250"/>
  <p:notesSz cx="12573000" cy="7080250"/>
  <p:custDataLst>
    <p:tags r:id="rId17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3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483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7121525" y="0"/>
            <a:ext cx="54483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A2674-2CAF-4F7B-8154-9E643ADBB641}" type="datetimeFigureOut">
              <a:rPr lang="hu-HU" smtClean="0"/>
              <a:t>2022. 06. 17.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165600" y="885825"/>
            <a:ext cx="4241800" cy="2389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257300" y="3406775"/>
            <a:ext cx="10058400" cy="278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724650"/>
            <a:ext cx="54483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7121525" y="6724650"/>
            <a:ext cx="54483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510A-D45F-4871-B53E-943F765249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33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579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88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47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199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134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54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61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62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14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59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77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56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510A-D45F-4871-B53E-943F765249D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91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2975" y="2194877"/>
            <a:ext cx="10687050" cy="148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85950" y="3964940"/>
            <a:ext cx="8801100" cy="1770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8650" y="1628457"/>
            <a:ext cx="5469255" cy="4672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75095" y="1628457"/>
            <a:ext cx="5469255" cy="4672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70744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8494" y="-34087"/>
            <a:ext cx="8716010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67" y="1403095"/>
            <a:ext cx="10684865" cy="4550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74820" y="6584632"/>
            <a:ext cx="4023360" cy="35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8650" y="6584632"/>
            <a:ext cx="2891790" cy="35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52560" y="6584632"/>
            <a:ext cx="2891790" cy="35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41073-021-00118-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s://doi.org/10.1038/d41586-022-00493-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617/2.333171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hyperlink" Target="mailto:lencses.akos@kifu.gov.hu" TargetMode="External"/><Relationship Id="rId4" Type="http://schemas.openxmlformats.org/officeDocument/2006/relationships/hyperlink" Target="http://www.kifu.gov.h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nkfih.gov.hu/hivatalrol/strategia-alkotas/open-scienc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gifrance.gouv.fr/jorf/id/JORFTEXT000044411360" TargetMode="External"/><Relationship Id="rId5" Type="http://schemas.openxmlformats.org/officeDocument/2006/relationships/hyperlink" Target="https://www.cnrs.fr/sites/default/files/download-file/G6%20statement%20on%20Open%20Science.pdf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://doi.org/10.2777/707440" TargetMode="Externa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pa.eu/eurobarometer/api/deliverable/download/file?deliverableId=769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a2020.org/wp-content/uploads/OA2020_Conceptual_Framework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org/10.5281/zenodo.454834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u.nl/en/research/open-science/tracks/recognition-and-reward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47726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029969" marR="5080" indent="-1015365">
              <a:lnSpc>
                <a:spcPts val="3890"/>
              </a:lnSpc>
              <a:spcBef>
                <a:spcPts val="590"/>
              </a:spcBef>
            </a:pPr>
            <a:r>
              <a:rPr spc="-5" dirty="0"/>
              <a:t>Példák </a:t>
            </a:r>
            <a:r>
              <a:rPr dirty="0"/>
              <a:t>a </a:t>
            </a:r>
            <a:r>
              <a:rPr spc="-5" dirty="0"/>
              <a:t>kutatási tevékenység pénzügyi </a:t>
            </a:r>
            <a:r>
              <a:rPr spc="-990" dirty="0"/>
              <a:t> </a:t>
            </a:r>
            <a:r>
              <a:rPr spc="-5" dirty="0"/>
              <a:t>vonatkozásainak</a:t>
            </a:r>
            <a:r>
              <a:rPr spc="-25" dirty="0"/>
              <a:t> </a:t>
            </a:r>
            <a:r>
              <a:rPr dirty="0"/>
              <a:t>becslésére</a:t>
            </a:r>
            <a:r>
              <a:rPr spc="-20" dirty="0"/>
              <a:t> </a:t>
            </a:r>
            <a:r>
              <a:rPr spc="-5" dirty="0"/>
              <a:t>2.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257" y="1483232"/>
            <a:ext cx="6477635" cy="541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90525" algn="l"/>
                <a:tab pos="391160" algn="l"/>
              </a:tabLst>
            </a:pPr>
            <a:r>
              <a:rPr sz="2000" spc="-10" dirty="0">
                <a:latin typeface="Calibri"/>
                <a:cs typeface="Calibri"/>
              </a:rPr>
              <a:t>Aczél</a:t>
            </a:r>
            <a:r>
              <a:rPr sz="2000" spc="-5" dirty="0">
                <a:latin typeface="Calibri"/>
                <a:cs typeface="Calibri"/>
              </a:rPr>
              <a:t> Balázs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(ELTE)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munkatársai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ingyenesen</a:t>
            </a:r>
            <a:r>
              <a:rPr sz="2000" spc="-20" dirty="0">
                <a:latin typeface="Calibri"/>
                <a:cs typeface="Calibri"/>
              </a:rPr>
              <a:t> végzett</a:t>
            </a:r>
            <a:endParaRPr sz="200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lektorálási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tevékenység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értékét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becsülték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 </a:t>
            </a:r>
            <a:r>
              <a:rPr sz="2000" spc="-5" dirty="0">
                <a:latin typeface="Calibri"/>
                <a:cs typeface="Calibri"/>
              </a:rPr>
              <a:t>háztartási</a:t>
            </a:r>
            <a:endParaRPr sz="200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munka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statisztikai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becslésének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mintájára).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Évente</a:t>
            </a:r>
            <a:endParaRPr sz="2000">
              <a:latin typeface="Calibri"/>
              <a:cs typeface="Calibri"/>
            </a:endParaRPr>
          </a:p>
          <a:p>
            <a:pPr marL="390525" marR="381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globálisan</a:t>
            </a:r>
            <a:r>
              <a:rPr sz="2000" dirty="0">
                <a:latin typeface="Calibri"/>
                <a:cs typeface="Calibri"/>
              </a:rPr>
              <a:t> 100-130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millió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munkaóráról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szó,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csak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amerikai,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brit </a:t>
            </a:r>
            <a:r>
              <a:rPr sz="2000" dirty="0">
                <a:latin typeface="Calibri"/>
                <a:cs typeface="Calibri"/>
              </a:rPr>
              <a:t>és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kínai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kutatók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esetén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2,5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milliárd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USD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(közel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900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milliárd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forint)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összeget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jelent.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https://doi.org/10.1186/s41073-021-00118-2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Calibri"/>
              <a:cs typeface="Calibri"/>
            </a:endParaRPr>
          </a:p>
          <a:p>
            <a:pPr marL="390525" marR="245110" indent="-228600" algn="just">
              <a:lnSpc>
                <a:spcPct val="100000"/>
              </a:lnSpc>
              <a:buFont typeface="Arial"/>
              <a:buChar char="•"/>
              <a:tabLst>
                <a:tab pos="39116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Nature </a:t>
            </a:r>
            <a:r>
              <a:rPr sz="2000" dirty="0">
                <a:latin typeface="Calibri"/>
                <a:cs typeface="Calibri"/>
              </a:rPr>
              <a:t>2021-ben </a:t>
            </a:r>
            <a:r>
              <a:rPr sz="2000" spc="-10" dirty="0">
                <a:latin typeface="Calibri"/>
                <a:cs typeface="Calibri"/>
              </a:rPr>
              <a:t>lehetőséget biztosított, </a:t>
            </a:r>
            <a:r>
              <a:rPr sz="2000" dirty="0">
                <a:latin typeface="Calibri"/>
                <a:cs typeface="Calibri"/>
              </a:rPr>
              <a:t>hogy a </a:t>
            </a:r>
            <a:r>
              <a:rPr sz="2000" spc="-10" dirty="0">
                <a:latin typeface="Calibri"/>
                <a:cs typeface="Calibri"/>
              </a:rPr>
              <a:t>cikkek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bírálói nyílt </a:t>
            </a:r>
            <a:r>
              <a:rPr sz="2000" spc="-5" dirty="0">
                <a:latin typeface="Calibri"/>
                <a:cs typeface="Calibri"/>
              </a:rPr>
              <a:t>módon </a:t>
            </a:r>
            <a:r>
              <a:rPr sz="2000" spc="-15" dirty="0">
                <a:latin typeface="Calibri"/>
                <a:cs typeface="Calibri"/>
              </a:rPr>
              <a:t>végezzék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lektorálási </a:t>
            </a:r>
            <a:r>
              <a:rPr sz="2000" spc="-15" dirty="0">
                <a:latin typeface="Calibri"/>
                <a:cs typeface="Calibri"/>
              </a:rPr>
              <a:t>folyamatot. </a:t>
            </a:r>
            <a:r>
              <a:rPr sz="2000" dirty="0">
                <a:latin typeface="Calibri"/>
                <a:cs typeface="Calibri"/>
              </a:rPr>
              <a:t>Az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első </a:t>
            </a:r>
            <a:r>
              <a:rPr sz="2000" spc="-10" dirty="0">
                <a:latin typeface="Calibri"/>
                <a:cs typeface="Calibri"/>
              </a:rPr>
              <a:t>év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tapasztalatai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szerint</a:t>
            </a:r>
            <a:r>
              <a:rPr sz="2000" dirty="0">
                <a:latin typeface="Calibri"/>
                <a:cs typeface="Calibri"/>
              </a:rPr>
              <a:t> a </a:t>
            </a:r>
            <a:r>
              <a:rPr sz="2000" spc="-15" dirty="0">
                <a:latin typeface="Calibri"/>
                <a:cs typeface="Calibri"/>
              </a:rPr>
              <a:t>kutatók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jelentős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része</a:t>
            </a:r>
            <a:endParaRPr sz="2000">
              <a:latin typeface="Calibri"/>
              <a:cs typeface="Calibri"/>
            </a:endParaRPr>
          </a:p>
          <a:p>
            <a:pPr marL="390525" marR="508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támogatja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lektorálás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nyitottabbá válását,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segíthet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ezt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elemet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beépíteni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kutatásértékelési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rendszerekbe: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https://doi.org/10.1038/d41586-022-00493-w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0" spc="-5" dirty="0">
                <a:latin typeface="Calibri Light"/>
                <a:cs typeface="Calibri Light"/>
              </a:rPr>
              <a:t>Kép</a:t>
            </a:r>
            <a:r>
              <a:rPr sz="2000" b="0" spc="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forrása: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https://doi.org/10.1038/d41586-022-00493-w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2302" y="1389350"/>
            <a:ext cx="4844980" cy="54371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029969" marR="5080" indent="-1015365">
              <a:lnSpc>
                <a:spcPts val="3890"/>
              </a:lnSpc>
              <a:spcBef>
                <a:spcPts val="590"/>
              </a:spcBef>
            </a:pPr>
            <a:r>
              <a:rPr spc="-5" dirty="0"/>
              <a:t>Példák </a:t>
            </a:r>
            <a:r>
              <a:rPr dirty="0"/>
              <a:t>a </a:t>
            </a:r>
            <a:r>
              <a:rPr spc="-5" dirty="0"/>
              <a:t>kutatási tevékenység pénzügyi </a:t>
            </a:r>
            <a:r>
              <a:rPr spc="-990" dirty="0"/>
              <a:t> </a:t>
            </a:r>
            <a:r>
              <a:rPr spc="-5" dirty="0"/>
              <a:t>vonatkozásainak</a:t>
            </a:r>
            <a:r>
              <a:rPr spc="-25" dirty="0"/>
              <a:t> </a:t>
            </a:r>
            <a:r>
              <a:rPr dirty="0"/>
              <a:t>becslésére</a:t>
            </a:r>
            <a:r>
              <a:rPr spc="-20" dirty="0"/>
              <a:t> </a:t>
            </a:r>
            <a:r>
              <a:rPr spc="-5" dirty="0"/>
              <a:t>3.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914" y="1483232"/>
            <a:ext cx="8628380" cy="5400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Max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Planck</a:t>
            </a:r>
            <a:r>
              <a:rPr sz="2000" spc="-5" dirty="0">
                <a:latin typeface="Calibri"/>
                <a:cs typeface="Calibri"/>
              </a:rPr>
              <a:t> Digital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Library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munkatársai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interaktív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segédletet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készítettek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241300" marR="55753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transzformatív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open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szerződések </a:t>
            </a:r>
            <a:r>
              <a:rPr sz="2000" dirty="0">
                <a:latin typeface="Calibri"/>
                <a:cs typeface="Calibri"/>
              </a:rPr>
              <a:t>pénzügyi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előrejelzésére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Calibri"/>
              <a:cs typeface="Calibri"/>
            </a:endParaRPr>
          </a:p>
          <a:p>
            <a:pPr marL="241300" marR="514731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segédlet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intézményi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és kiadói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szinten,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több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forgatókönyv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alapján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szolgáltat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adatokat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</a:t>
            </a:r>
            <a:endParaRPr sz="2000">
              <a:latin typeface="Calibri"/>
              <a:cs typeface="Calibri"/>
            </a:endParaRPr>
          </a:p>
          <a:p>
            <a:pPr marL="241300" marR="6022975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intézményi </a:t>
            </a:r>
            <a:r>
              <a:rPr sz="2000" dirty="0">
                <a:latin typeface="Calibri"/>
                <a:cs typeface="Calibri"/>
              </a:rPr>
              <a:t>és </a:t>
            </a:r>
            <a:r>
              <a:rPr sz="2000" spc="-15" dirty="0">
                <a:latin typeface="Calibri"/>
                <a:cs typeface="Calibri"/>
              </a:rPr>
              <a:t>országos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döntéshozók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számára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0" dirty="0">
                <a:latin typeface="Calibri Light"/>
                <a:cs typeface="Calibri Light"/>
              </a:rPr>
              <a:t>Ralf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Schimmer,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Ádám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Dér,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Colleen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Campbell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(2021).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The </a:t>
            </a:r>
            <a:r>
              <a:rPr sz="2000" b="0" dirty="0">
                <a:latin typeface="Calibri Light"/>
                <a:cs typeface="Calibri Light"/>
              </a:rPr>
              <a:t>DEAL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Cost </a:t>
            </a:r>
            <a:r>
              <a:rPr sz="2000" b="0" dirty="0">
                <a:latin typeface="Calibri Light"/>
                <a:cs typeface="Calibri Light"/>
              </a:rPr>
              <a:t>Modeling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Tool: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 </a:t>
            </a:r>
            <a:r>
              <a:rPr sz="2000" b="0" spc="-434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practical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contribution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for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evaluating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the impact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and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costs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of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transformative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latin typeface="Calibri Light"/>
                <a:cs typeface="Calibri Light"/>
              </a:rPr>
              <a:t>open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access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publishing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agreements.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3"/>
              </a:rPr>
              <a:t>https://doi.org/10.17617/2.3331716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2800" y="1434464"/>
            <a:ext cx="7323979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8402" y="212800"/>
            <a:ext cx="81603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Nyílt</a:t>
            </a:r>
            <a:r>
              <a:rPr spc="-10" dirty="0"/>
              <a:t> </a:t>
            </a:r>
            <a:r>
              <a:rPr spc="-5" dirty="0"/>
              <a:t>tudomány</a:t>
            </a:r>
            <a:r>
              <a:rPr dirty="0"/>
              <a:t> </a:t>
            </a:r>
            <a:r>
              <a:rPr spc="-5" dirty="0"/>
              <a:t>vs.</a:t>
            </a:r>
            <a:r>
              <a:rPr spc="-10" dirty="0"/>
              <a:t> </a:t>
            </a:r>
            <a:r>
              <a:rPr dirty="0"/>
              <a:t>pénzügyi</a:t>
            </a:r>
            <a:r>
              <a:rPr spc="-15" dirty="0"/>
              <a:t> </a:t>
            </a:r>
            <a:r>
              <a:rPr dirty="0"/>
              <a:t>források</a:t>
            </a:r>
          </a:p>
        </p:txBody>
      </p:sp>
      <p:sp>
        <p:nvSpPr>
          <p:cNvPr id="3" name="object 3"/>
          <p:cNvSpPr/>
          <p:nvPr/>
        </p:nvSpPr>
        <p:spPr>
          <a:xfrm>
            <a:off x="1766316" y="2322575"/>
            <a:ext cx="1952625" cy="3191510"/>
          </a:xfrm>
          <a:custGeom>
            <a:avLst/>
            <a:gdLst/>
            <a:ahLst/>
            <a:cxnLst/>
            <a:rect l="l" t="t" r="r" b="b"/>
            <a:pathLst>
              <a:path w="1952625" h="3191510">
                <a:moveTo>
                  <a:pt x="1952244" y="0"/>
                </a:moveTo>
                <a:lnTo>
                  <a:pt x="325500" y="0"/>
                </a:lnTo>
                <a:lnTo>
                  <a:pt x="277386" y="3527"/>
                </a:lnTo>
                <a:lnTo>
                  <a:pt x="231469" y="13776"/>
                </a:lnTo>
                <a:lnTo>
                  <a:pt x="188250" y="30242"/>
                </a:lnTo>
                <a:lnTo>
                  <a:pt x="148234" y="52424"/>
                </a:lnTo>
                <a:lnTo>
                  <a:pt x="111922" y="79818"/>
                </a:lnTo>
                <a:lnTo>
                  <a:pt x="79818" y="111922"/>
                </a:lnTo>
                <a:lnTo>
                  <a:pt x="52424" y="148234"/>
                </a:lnTo>
                <a:lnTo>
                  <a:pt x="30242" y="188250"/>
                </a:lnTo>
                <a:lnTo>
                  <a:pt x="13776" y="231469"/>
                </a:lnTo>
                <a:lnTo>
                  <a:pt x="3527" y="277386"/>
                </a:lnTo>
                <a:lnTo>
                  <a:pt x="0" y="325501"/>
                </a:lnTo>
                <a:lnTo>
                  <a:pt x="0" y="2865755"/>
                </a:lnTo>
                <a:lnTo>
                  <a:pt x="3527" y="2913869"/>
                </a:lnTo>
                <a:lnTo>
                  <a:pt x="13776" y="2959786"/>
                </a:lnTo>
                <a:lnTo>
                  <a:pt x="30242" y="3003005"/>
                </a:lnTo>
                <a:lnTo>
                  <a:pt x="52424" y="3043021"/>
                </a:lnTo>
                <a:lnTo>
                  <a:pt x="79818" y="3079333"/>
                </a:lnTo>
                <a:lnTo>
                  <a:pt x="111922" y="3111437"/>
                </a:lnTo>
                <a:lnTo>
                  <a:pt x="148234" y="3138831"/>
                </a:lnTo>
                <a:lnTo>
                  <a:pt x="188250" y="3161013"/>
                </a:lnTo>
                <a:lnTo>
                  <a:pt x="231469" y="3177479"/>
                </a:lnTo>
                <a:lnTo>
                  <a:pt x="277386" y="3187728"/>
                </a:lnTo>
                <a:lnTo>
                  <a:pt x="325500" y="3191256"/>
                </a:lnTo>
                <a:lnTo>
                  <a:pt x="1952244" y="3191256"/>
                </a:lnTo>
                <a:lnTo>
                  <a:pt x="1952244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6082" y="3263899"/>
            <a:ext cx="1579245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spc="-5" dirty="0">
                <a:latin typeface="Calibri"/>
                <a:cs typeface="Calibri"/>
              </a:rPr>
              <a:t>Ajánlások, </a:t>
            </a:r>
            <a:r>
              <a:rPr sz="2000" dirty="0">
                <a:latin typeface="Calibri"/>
                <a:cs typeface="Calibri"/>
              </a:rPr>
              <a:t> ál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á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oglalá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ok,  </a:t>
            </a:r>
            <a:r>
              <a:rPr sz="2000" spc="-15" dirty="0">
                <a:latin typeface="Calibri"/>
                <a:cs typeface="Calibri"/>
              </a:rPr>
              <a:t>irányelvek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6952" y="2322575"/>
            <a:ext cx="1950720" cy="3191510"/>
          </a:xfrm>
          <a:custGeom>
            <a:avLst/>
            <a:gdLst/>
            <a:ahLst/>
            <a:cxnLst/>
            <a:rect l="l" t="t" r="r" b="b"/>
            <a:pathLst>
              <a:path w="1950720" h="3191510">
                <a:moveTo>
                  <a:pt x="1625473" y="0"/>
                </a:moveTo>
                <a:lnTo>
                  <a:pt x="0" y="0"/>
                </a:lnTo>
                <a:lnTo>
                  <a:pt x="0" y="3191256"/>
                </a:lnTo>
                <a:lnTo>
                  <a:pt x="1625473" y="3191256"/>
                </a:lnTo>
                <a:lnTo>
                  <a:pt x="1673552" y="3187731"/>
                </a:lnTo>
                <a:lnTo>
                  <a:pt x="1719436" y="3177491"/>
                </a:lnTo>
                <a:lnTo>
                  <a:pt x="1762621" y="3161039"/>
                </a:lnTo>
                <a:lnTo>
                  <a:pt x="1802606" y="3138875"/>
                </a:lnTo>
                <a:lnTo>
                  <a:pt x="1838889" y="3111504"/>
                </a:lnTo>
                <a:lnTo>
                  <a:pt x="1870968" y="3079425"/>
                </a:lnTo>
                <a:lnTo>
                  <a:pt x="1898339" y="3043142"/>
                </a:lnTo>
                <a:lnTo>
                  <a:pt x="1920503" y="3003157"/>
                </a:lnTo>
                <a:lnTo>
                  <a:pt x="1936955" y="2959972"/>
                </a:lnTo>
                <a:lnTo>
                  <a:pt x="1947195" y="2914088"/>
                </a:lnTo>
                <a:lnTo>
                  <a:pt x="1950720" y="2866009"/>
                </a:lnTo>
                <a:lnTo>
                  <a:pt x="1950720" y="325247"/>
                </a:lnTo>
                <a:lnTo>
                  <a:pt x="1947195" y="277167"/>
                </a:lnTo>
                <a:lnTo>
                  <a:pt x="1936955" y="231283"/>
                </a:lnTo>
                <a:lnTo>
                  <a:pt x="1920503" y="188098"/>
                </a:lnTo>
                <a:lnTo>
                  <a:pt x="1898339" y="148113"/>
                </a:lnTo>
                <a:lnTo>
                  <a:pt x="1870968" y="111830"/>
                </a:lnTo>
                <a:lnTo>
                  <a:pt x="1838889" y="79751"/>
                </a:lnTo>
                <a:lnTo>
                  <a:pt x="1802606" y="52380"/>
                </a:lnTo>
                <a:lnTo>
                  <a:pt x="1762621" y="30216"/>
                </a:lnTo>
                <a:lnTo>
                  <a:pt x="1719436" y="13764"/>
                </a:lnTo>
                <a:lnTo>
                  <a:pt x="1673552" y="3524"/>
                </a:lnTo>
                <a:lnTo>
                  <a:pt x="1625473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08552" y="2876803"/>
            <a:ext cx="1645920" cy="17259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85470">
              <a:lnSpc>
                <a:spcPts val="2200"/>
              </a:lnSpc>
              <a:spcBef>
                <a:spcPts val="340"/>
              </a:spcBef>
            </a:pP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7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  </a:t>
            </a:r>
            <a:r>
              <a:rPr sz="2000" spc="-5" dirty="0">
                <a:latin typeface="Calibri"/>
                <a:cs typeface="Calibri"/>
              </a:rPr>
              <a:t>lépések,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pénzügyi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45"/>
              </a:lnSpc>
              <a:spcBef>
                <a:spcPts val="5"/>
              </a:spcBef>
            </a:pPr>
            <a:r>
              <a:rPr sz="2000" spc="-75" dirty="0">
                <a:latin typeface="Calibri"/>
                <a:cs typeface="Calibri"/>
              </a:rPr>
              <a:t>k</a:t>
            </a:r>
            <a:r>
              <a:rPr sz="2000" spc="-15" dirty="0">
                <a:latin typeface="Calibri"/>
                <a:cs typeface="Calibri"/>
              </a:rPr>
              <a:t>ö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é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ek,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95"/>
              </a:lnSpc>
            </a:pPr>
            <a:r>
              <a:rPr sz="2000" spc="-20" dirty="0">
                <a:latin typeface="Calibri"/>
                <a:cs typeface="Calibri"/>
              </a:rPr>
              <a:t>konkrét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0"/>
              </a:lnSpc>
            </a:pPr>
            <a:r>
              <a:rPr sz="2000" spc="-10" dirty="0">
                <a:latin typeface="Calibri"/>
                <a:cs typeface="Calibri"/>
              </a:rPr>
              <a:t>elvárások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77489" y="1557019"/>
            <a:ext cx="1969135" cy="4722495"/>
            <a:chOff x="2777489" y="1557019"/>
            <a:chExt cx="1969135" cy="4722495"/>
          </a:xfrm>
        </p:grpSpPr>
        <p:sp>
          <p:nvSpPr>
            <p:cNvPr id="8" name="object 8"/>
            <p:cNvSpPr/>
            <p:nvPr/>
          </p:nvSpPr>
          <p:spPr>
            <a:xfrm>
              <a:off x="2869056" y="1563115"/>
              <a:ext cx="1871345" cy="892175"/>
            </a:xfrm>
            <a:custGeom>
              <a:avLst/>
              <a:gdLst/>
              <a:ahLst/>
              <a:cxnLst/>
              <a:rect l="l" t="t" r="r" b="b"/>
              <a:pathLst>
                <a:path w="1871345" h="892175">
                  <a:moveTo>
                    <a:pt x="892937" y="0"/>
                  </a:moveTo>
                  <a:lnTo>
                    <a:pt x="845515" y="1236"/>
                  </a:lnTo>
                  <a:lnTo>
                    <a:pt x="798738" y="4903"/>
                  </a:lnTo>
                  <a:lnTo>
                    <a:pt x="752667" y="10941"/>
                  </a:lnTo>
                  <a:lnTo>
                    <a:pt x="707364" y="19286"/>
                  </a:lnTo>
                  <a:lnTo>
                    <a:pt x="662891" y="29878"/>
                  </a:lnTo>
                  <a:lnTo>
                    <a:pt x="619309" y="42655"/>
                  </a:lnTo>
                  <a:lnTo>
                    <a:pt x="576680" y="57556"/>
                  </a:lnTo>
                  <a:lnTo>
                    <a:pt x="535066" y="74518"/>
                  </a:lnTo>
                  <a:lnTo>
                    <a:pt x="494529" y="93481"/>
                  </a:lnTo>
                  <a:lnTo>
                    <a:pt x="455130" y="114382"/>
                  </a:lnTo>
                  <a:lnTo>
                    <a:pt x="416931" y="137160"/>
                  </a:lnTo>
                  <a:lnTo>
                    <a:pt x="379994" y="161754"/>
                  </a:lnTo>
                  <a:lnTo>
                    <a:pt x="344380" y="188101"/>
                  </a:lnTo>
                  <a:lnTo>
                    <a:pt x="310151" y="216141"/>
                  </a:lnTo>
                  <a:lnTo>
                    <a:pt x="277369" y="245811"/>
                  </a:lnTo>
                  <a:lnTo>
                    <a:pt x="246096" y="277051"/>
                  </a:lnTo>
                  <a:lnTo>
                    <a:pt x="216393" y="309797"/>
                  </a:lnTo>
                  <a:lnTo>
                    <a:pt x="188322" y="343990"/>
                  </a:lnTo>
                  <a:lnTo>
                    <a:pt x="161945" y="379567"/>
                  </a:lnTo>
                  <a:lnTo>
                    <a:pt x="137323" y="416467"/>
                  </a:lnTo>
                  <a:lnTo>
                    <a:pt x="114519" y="454628"/>
                  </a:lnTo>
                  <a:lnTo>
                    <a:pt x="93594" y="493988"/>
                  </a:lnTo>
                  <a:lnTo>
                    <a:pt x="74609" y="534487"/>
                  </a:lnTo>
                  <a:lnTo>
                    <a:pt x="57626" y="576061"/>
                  </a:lnTo>
                  <a:lnTo>
                    <a:pt x="42708" y="618651"/>
                  </a:lnTo>
                  <a:lnTo>
                    <a:pt x="29915" y="662193"/>
                  </a:lnTo>
                  <a:lnTo>
                    <a:pt x="19310" y="706627"/>
                  </a:lnTo>
                  <a:lnTo>
                    <a:pt x="10954" y="751891"/>
                  </a:lnTo>
                  <a:lnTo>
                    <a:pt x="4909" y="797924"/>
                  </a:lnTo>
                  <a:lnTo>
                    <a:pt x="1237" y="844663"/>
                  </a:lnTo>
                  <a:lnTo>
                    <a:pt x="0" y="892047"/>
                  </a:lnTo>
                  <a:lnTo>
                    <a:pt x="255016" y="892047"/>
                  </a:lnTo>
                  <a:lnTo>
                    <a:pt x="256787" y="844475"/>
                  </a:lnTo>
                  <a:lnTo>
                    <a:pt x="262034" y="797636"/>
                  </a:lnTo>
                  <a:lnTo>
                    <a:pt x="270654" y="751684"/>
                  </a:lnTo>
                  <a:lnTo>
                    <a:pt x="282545" y="706776"/>
                  </a:lnTo>
                  <a:lnTo>
                    <a:pt x="297603" y="663067"/>
                  </a:lnTo>
                  <a:lnTo>
                    <a:pt x="315726" y="620712"/>
                  </a:lnTo>
                  <a:lnTo>
                    <a:pt x="336812" y="579867"/>
                  </a:lnTo>
                  <a:lnTo>
                    <a:pt x="360759" y="540686"/>
                  </a:lnTo>
                  <a:lnTo>
                    <a:pt x="387463" y="503326"/>
                  </a:lnTo>
                  <a:lnTo>
                    <a:pt x="416823" y="467941"/>
                  </a:lnTo>
                  <a:lnTo>
                    <a:pt x="448735" y="434687"/>
                  </a:lnTo>
                  <a:lnTo>
                    <a:pt x="483098" y="403719"/>
                  </a:lnTo>
                  <a:lnTo>
                    <a:pt x="519808" y="375192"/>
                  </a:lnTo>
                  <a:lnTo>
                    <a:pt x="558764" y="349263"/>
                  </a:lnTo>
                  <a:lnTo>
                    <a:pt x="599862" y="326085"/>
                  </a:lnTo>
                  <a:lnTo>
                    <a:pt x="643001" y="305815"/>
                  </a:lnTo>
                  <a:lnTo>
                    <a:pt x="687484" y="288786"/>
                  </a:lnTo>
                  <a:lnTo>
                    <a:pt x="732433" y="275271"/>
                  </a:lnTo>
                  <a:lnTo>
                    <a:pt x="777687" y="265203"/>
                  </a:lnTo>
                  <a:lnTo>
                    <a:pt x="823082" y="258518"/>
                  </a:lnTo>
                  <a:lnTo>
                    <a:pt x="868459" y="255152"/>
                  </a:lnTo>
                  <a:lnTo>
                    <a:pt x="913654" y="255037"/>
                  </a:lnTo>
                  <a:lnTo>
                    <a:pt x="958505" y="258111"/>
                  </a:lnTo>
                  <a:lnTo>
                    <a:pt x="1002851" y="264306"/>
                  </a:lnTo>
                  <a:lnTo>
                    <a:pt x="1046529" y="273558"/>
                  </a:lnTo>
                  <a:lnTo>
                    <a:pt x="1089378" y="285803"/>
                  </a:lnTo>
                  <a:lnTo>
                    <a:pt x="1131236" y="300974"/>
                  </a:lnTo>
                  <a:lnTo>
                    <a:pt x="1171941" y="319006"/>
                  </a:lnTo>
                  <a:lnTo>
                    <a:pt x="1211330" y="339835"/>
                  </a:lnTo>
                  <a:lnTo>
                    <a:pt x="1249242" y="363394"/>
                  </a:lnTo>
                  <a:lnTo>
                    <a:pt x="1285516" y="389620"/>
                  </a:lnTo>
                  <a:lnTo>
                    <a:pt x="1319988" y="418446"/>
                  </a:lnTo>
                  <a:lnTo>
                    <a:pt x="1352497" y="449807"/>
                  </a:lnTo>
                  <a:lnTo>
                    <a:pt x="1382881" y="483639"/>
                  </a:lnTo>
                  <a:lnTo>
                    <a:pt x="1410979" y="519876"/>
                  </a:lnTo>
                  <a:lnTo>
                    <a:pt x="1436627" y="558453"/>
                  </a:lnTo>
                  <a:lnTo>
                    <a:pt x="1459665" y="599304"/>
                  </a:lnTo>
                  <a:lnTo>
                    <a:pt x="1479931" y="642365"/>
                  </a:lnTo>
                  <a:lnTo>
                    <a:pt x="1361567" y="642365"/>
                  </a:lnTo>
                  <a:lnTo>
                    <a:pt x="1658366" y="892047"/>
                  </a:lnTo>
                  <a:lnTo>
                    <a:pt x="1871345" y="642365"/>
                  </a:lnTo>
                  <a:lnTo>
                    <a:pt x="1750187" y="642365"/>
                  </a:lnTo>
                  <a:lnTo>
                    <a:pt x="1735069" y="595418"/>
                  </a:lnTo>
                  <a:lnTo>
                    <a:pt x="1717555" y="549770"/>
                  </a:lnTo>
                  <a:lnTo>
                    <a:pt x="1697725" y="505485"/>
                  </a:lnTo>
                  <a:lnTo>
                    <a:pt x="1675662" y="462623"/>
                  </a:lnTo>
                  <a:lnTo>
                    <a:pt x="1651450" y="421249"/>
                  </a:lnTo>
                  <a:lnTo>
                    <a:pt x="1625171" y="381422"/>
                  </a:lnTo>
                  <a:lnTo>
                    <a:pt x="1596907" y="343206"/>
                  </a:lnTo>
                  <a:lnTo>
                    <a:pt x="1566742" y="306662"/>
                  </a:lnTo>
                  <a:lnTo>
                    <a:pt x="1534758" y="271853"/>
                  </a:lnTo>
                  <a:lnTo>
                    <a:pt x="1501037" y="238840"/>
                  </a:lnTo>
                  <a:lnTo>
                    <a:pt x="1465663" y="207685"/>
                  </a:lnTo>
                  <a:lnTo>
                    <a:pt x="1428718" y="178450"/>
                  </a:lnTo>
                  <a:lnTo>
                    <a:pt x="1390284" y="151198"/>
                  </a:lnTo>
                  <a:lnTo>
                    <a:pt x="1350445" y="125991"/>
                  </a:lnTo>
                  <a:lnTo>
                    <a:pt x="1309283" y="102890"/>
                  </a:lnTo>
                  <a:lnTo>
                    <a:pt x="1266881" y="81957"/>
                  </a:lnTo>
                  <a:lnTo>
                    <a:pt x="1223321" y="63255"/>
                  </a:lnTo>
                  <a:lnTo>
                    <a:pt x="1178687" y="46845"/>
                  </a:lnTo>
                  <a:lnTo>
                    <a:pt x="1133060" y="32789"/>
                  </a:lnTo>
                  <a:lnTo>
                    <a:pt x="1086523" y="21150"/>
                  </a:lnTo>
                  <a:lnTo>
                    <a:pt x="1039160" y="11990"/>
                  </a:lnTo>
                  <a:lnTo>
                    <a:pt x="991053" y="5370"/>
                  </a:lnTo>
                  <a:lnTo>
                    <a:pt x="942284" y="1352"/>
                  </a:lnTo>
                  <a:lnTo>
                    <a:pt x="892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69056" y="1563115"/>
              <a:ext cx="1871345" cy="892175"/>
            </a:xfrm>
            <a:custGeom>
              <a:avLst/>
              <a:gdLst/>
              <a:ahLst/>
              <a:cxnLst/>
              <a:rect l="l" t="t" r="r" b="b"/>
              <a:pathLst>
                <a:path w="1871345" h="892175">
                  <a:moveTo>
                    <a:pt x="0" y="892047"/>
                  </a:moveTo>
                  <a:lnTo>
                    <a:pt x="1237" y="844663"/>
                  </a:lnTo>
                  <a:lnTo>
                    <a:pt x="4909" y="797924"/>
                  </a:lnTo>
                  <a:lnTo>
                    <a:pt x="10954" y="751891"/>
                  </a:lnTo>
                  <a:lnTo>
                    <a:pt x="19310" y="706627"/>
                  </a:lnTo>
                  <a:lnTo>
                    <a:pt x="29915" y="662193"/>
                  </a:lnTo>
                  <a:lnTo>
                    <a:pt x="42708" y="618651"/>
                  </a:lnTo>
                  <a:lnTo>
                    <a:pt x="57626" y="576061"/>
                  </a:lnTo>
                  <a:lnTo>
                    <a:pt x="74609" y="534487"/>
                  </a:lnTo>
                  <a:lnTo>
                    <a:pt x="93594" y="493988"/>
                  </a:lnTo>
                  <a:lnTo>
                    <a:pt x="114519" y="454628"/>
                  </a:lnTo>
                  <a:lnTo>
                    <a:pt x="137323" y="416467"/>
                  </a:lnTo>
                  <a:lnTo>
                    <a:pt x="161945" y="379567"/>
                  </a:lnTo>
                  <a:lnTo>
                    <a:pt x="188322" y="343990"/>
                  </a:lnTo>
                  <a:lnTo>
                    <a:pt x="216393" y="309797"/>
                  </a:lnTo>
                  <a:lnTo>
                    <a:pt x="246096" y="277051"/>
                  </a:lnTo>
                  <a:lnTo>
                    <a:pt x="277369" y="245811"/>
                  </a:lnTo>
                  <a:lnTo>
                    <a:pt x="310151" y="216141"/>
                  </a:lnTo>
                  <a:lnTo>
                    <a:pt x="344380" y="188101"/>
                  </a:lnTo>
                  <a:lnTo>
                    <a:pt x="379994" y="161754"/>
                  </a:lnTo>
                  <a:lnTo>
                    <a:pt x="416931" y="137160"/>
                  </a:lnTo>
                  <a:lnTo>
                    <a:pt x="455130" y="114382"/>
                  </a:lnTo>
                  <a:lnTo>
                    <a:pt x="494529" y="93481"/>
                  </a:lnTo>
                  <a:lnTo>
                    <a:pt x="535066" y="74518"/>
                  </a:lnTo>
                  <a:lnTo>
                    <a:pt x="576680" y="57556"/>
                  </a:lnTo>
                  <a:lnTo>
                    <a:pt x="619309" y="42655"/>
                  </a:lnTo>
                  <a:lnTo>
                    <a:pt x="662891" y="29878"/>
                  </a:lnTo>
                  <a:lnTo>
                    <a:pt x="707364" y="19286"/>
                  </a:lnTo>
                  <a:lnTo>
                    <a:pt x="752667" y="10941"/>
                  </a:lnTo>
                  <a:lnTo>
                    <a:pt x="798738" y="4903"/>
                  </a:lnTo>
                  <a:lnTo>
                    <a:pt x="845515" y="1236"/>
                  </a:lnTo>
                  <a:lnTo>
                    <a:pt x="892937" y="0"/>
                  </a:lnTo>
                  <a:lnTo>
                    <a:pt x="942284" y="1352"/>
                  </a:lnTo>
                  <a:lnTo>
                    <a:pt x="991053" y="5370"/>
                  </a:lnTo>
                  <a:lnTo>
                    <a:pt x="1039160" y="11990"/>
                  </a:lnTo>
                  <a:lnTo>
                    <a:pt x="1086523" y="21150"/>
                  </a:lnTo>
                  <a:lnTo>
                    <a:pt x="1133060" y="32789"/>
                  </a:lnTo>
                  <a:lnTo>
                    <a:pt x="1178687" y="46845"/>
                  </a:lnTo>
                  <a:lnTo>
                    <a:pt x="1223321" y="63255"/>
                  </a:lnTo>
                  <a:lnTo>
                    <a:pt x="1266881" y="81957"/>
                  </a:lnTo>
                  <a:lnTo>
                    <a:pt x="1309283" y="102890"/>
                  </a:lnTo>
                  <a:lnTo>
                    <a:pt x="1350445" y="125991"/>
                  </a:lnTo>
                  <a:lnTo>
                    <a:pt x="1390284" y="151198"/>
                  </a:lnTo>
                  <a:lnTo>
                    <a:pt x="1428718" y="178450"/>
                  </a:lnTo>
                  <a:lnTo>
                    <a:pt x="1465663" y="207685"/>
                  </a:lnTo>
                  <a:lnTo>
                    <a:pt x="1501037" y="238840"/>
                  </a:lnTo>
                  <a:lnTo>
                    <a:pt x="1534758" y="271853"/>
                  </a:lnTo>
                  <a:lnTo>
                    <a:pt x="1566742" y="306662"/>
                  </a:lnTo>
                  <a:lnTo>
                    <a:pt x="1596907" y="343206"/>
                  </a:lnTo>
                  <a:lnTo>
                    <a:pt x="1625171" y="381422"/>
                  </a:lnTo>
                  <a:lnTo>
                    <a:pt x="1651450" y="421249"/>
                  </a:lnTo>
                  <a:lnTo>
                    <a:pt x="1675662" y="462623"/>
                  </a:lnTo>
                  <a:lnTo>
                    <a:pt x="1697725" y="505485"/>
                  </a:lnTo>
                  <a:lnTo>
                    <a:pt x="1717555" y="549770"/>
                  </a:lnTo>
                  <a:lnTo>
                    <a:pt x="1735069" y="595418"/>
                  </a:lnTo>
                  <a:lnTo>
                    <a:pt x="1750187" y="642365"/>
                  </a:lnTo>
                  <a:lnTo>
                    <a:pt x="1871345" y="642365"/>
                  </a:lnTo>
                  <a:lnTo>
                    <a:pt x="1658366" y="892047"/>
                  </a:lnTo>
                  <a:lnTo>
                    <a:pt x="1361567" y="642365"/>
                  </a:lnTo>
                  <a:lnTo>
                    <a:pt x="1479931" y="642365"/>
                  </a:lnTo>
                  <a:lnTo>
                    <a:pt x="1459665" y="599304"/>
                  </a:lnTo>
                  <a:lnTo>
                    <a:pt x="1436627" y="558453"/>
                  </a:lnTo>
                  <a:lnTo>
                    <a:pt x="1410979" y="519876"/>
                  </a:lnTo>
                  <a:lnTo>
                    <a:pt x="1382881" y="483639"/>
                  </a:lnTo>
                  <a:lnTo>
                    <a:pt x="1352497" y="449807"/>
                  </a:lnTo>
                  <a:lnTo>
                    <a:pt x="1319988" y="418446"/>
                  </a:lnTo>
                  <a:lnTo>
                    <a:pt x="1285516" y="389620"/>
                  </a:lnTo>
                  <a:lnTo>
                    <a:pt x="1249242" y="363394"/>
                  </a:lnTo>
                  <a:lnTo>
                    <a:pt x="1211330" y="339835"/>
                  </a:lnTo>
                  <a:lnTo>
                    <a:pt x="1171941" y="319006"/>
                  </a:lnTo>
                  <a:lnTo>
                    <a:pt x="1131236" y="300974"/>
                  </a:lnTo>
                  <a:lnTo>
                    <a:pt x="1089378" y="285803"/>
                  </a:lnTo>
                  <a:lnTo>
                    <a:pt x="1046529" y="273558"/>
                  </a:lnTo>
                  <a:lnTo>
                    <a:pt x="1002851" y="264306"/>
                  </a:lnTo>
                  <a:lnTo>
                    <a:pt x="958505" y="258111"/>
                  </a:lnTo>
                  <a:lnTo>
                    <a:pt x="913654" y="255037"/>
                  </a:lnTo>
                  <a:lnTo>
                    <a:pt x="868459" y="255152"/>
                  </a:lnTo>
                  <a:lnTo>
                    <a:pt x="823082" y="258518"/>
                  </a:lnTo>
                  <a:lnTo>
                    <a:pt x="777687" y="265203"/>
                  </a:lnTo>
                  <a:lnTo>
                    <a:pt x="732433" y="275271"/>
                  </a:lnTo>
                  <a:lnTo>
                    <a:pt x="687484" y="288786"/>
                  </a:lnTo>
                  <a:lnTo>
                    <a:pt x="643001" y="305815"/>
                  </a:lnTo>
                  <a:lnTo>
                    <a:pt x="599862" y="326085"/>
                  </a:lnTo>
                  <a:lnTo>
                    <a:pt x="558764" y="349263"/>
                  </a:lnTo>
                  <a:lnTo>
                    <a:pt x="519808" y="375192"/>
                  </a:lnTo>
                  <a:lnTo>
                    <a:pt x="483098" y="403719"/>
                  </a:lnTo>
                  <a:lnTo>
                    <a:pt x="448735" y="434687"/>
                  </a:lnTo>
                  <a:lnTo>
                    <a:pt x="416823" y="467941"/>
                  </a:lnTo>
                  <a:lnTo>
                    <a:pt x="387463" y="503326"/>
                  </a:lnTo>
                  <a:lnTo>
                    <a:pt x="360759" y="540686"/>
                  </a:lnTo>
                  <a:lnTo>
                    <a:pt x="336812" y="579867"/>
                  </a:lnTo>
                  <a:lnTo>
                    <a:pt x="315726" y="620712"/>
                  </a:lnTo>
                  <a:lnTo>
                    <a:pt x="297603" y="663067"/>
                  </a:lnTo>
                  <a:lnTo>
                    <a:pt x="282545" y="706776"/>
                  </a:lnTo>
                  <a:lnTo>
                    <a:pt x="270654" y="751684"/>
                  </a:lnTo>
                  <a:lnTo>
                    <a:pt x="262034" y="797636"/>
                  </a:lnTo>
                  <a:lnTo>
                    <a:pt x="256787" y="844475"/>
                  </a:lnTo>
                  <a:lnTo>
                    <a:pt x="255016" y="892047"/>
                  </a:lnTo>
                  <a:lnTo>
                    <a:pt x="0" y="89204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83585" y="5381243"/>
              <a:ext cx="1871345" cy="892175"/>
            </a:xfrm>
            <a:custGeom>
              <a:avLst/>
              <a:gdLst/>
              <a:ahLst/>
              <a:cxnLst/>
              <a:rect l="l" t="t" r="r" b="b"/>
              <a:pathLst>
                <a:path w="1871345" h="892175">
                  <a:moveTo>
                    <a:pt x="1871344" y="0"/>
                  </a:moveTo>
                  <a:lnTo>
                    <a:pt x="1616328" y="0"/>
                  </a:lnTo>
                  <a:lnTo>
                    <a:pt x="1614557" y="47572"/>
                  </a:lnTo>
                  <a:lnTo>
                    <a:pt x="1609310" y="94413"/>
                  </a:lnTo>
                  <a:lnTo>
                    <a:pt x="1600690" y="140366"/>
                  </a:lnTo>
                  <a:lnTo>
                    <a:pt x="1588799" y="185277"/>
                  </a:lnTo>
                  <a:lnTo>
                    <a:pt x="1573741" y="228989"/>
                  </a:lnTo>
                  <a:lnTo>
                    <a:pt x="1555618" y="271347"/>
                  </a:lnTo>
                  <a:lnTo>
                    <a:pt x="1534532" y="312197"/>
                  </a:lnTo>
                  <a:lnTo>
                    <a:pt x="1510585" y="351382"/>
                  </a:lnTo>
                  <a:lnTo>
                    <a:pt x="1483881" y="388746"/>
                  </a:lnTo>
                  <a:lnTo>
                    <a:pt x="1454521" y="424135"/>
                  </a:lnTo>
                  <a:lnTo>
                    <a:pt x="1422609" y="457394"/>
                  </a:lnTo>
                  <a:lnTo>
                    <a:pt x="1388246" y="488366"/>
                  </a:lnTo>
                  <a:lnTo>
                    <a:pt x="1351536" y="516896"/>
                  </a:lnTo>
                  <a:lnTo>
                    <a:pt x="1312580" y="542829"/>
                  </a:lnTo>
                  <a:lnTo>
                    <a:pt x="1271482" y="566010"/>
                  </a:lnTo>
                  <a:lnTo>
                    <a:pt x="1228343" y="586282"/>
                  </a:lnTo>
                  <a:lnTo>
                    <a:pt x="1183860" y="603307"/>
                  </a:lnTo>
                  <a:lnTo>
                    <a:pt x="1138911" y="616819"/>
                  </a:lnTo>
                  <a:lnTo>
                    <a:pt x="1093657" y="626883"/>
                  </a:lnTo>
                  <a:lnTo>
                    <a:pt x="1048262" y="633565"/>
                  </a:lnTo>
                  <a:lnTo>
                    <a:pt x="1002885" y="636930"/>
                  </a:lnTo>
                  <a:lnTo>
                    <a:pt x="957690" y="637043"/>
                  </a:lnTo>
                  <a:lnTo>
                    <a:pt x="912839" y="633969"/>
                  </a:lnTo>
                  <a:lnTo>
                    <a:pt x="868493" y="627772"/>
                  </a:lnTo>
                  <a:lnTo>
                    <a:pt x="824815" y="618520"/>
                  </a:lnTo>
                  <a:lnTo>
                    <a:pt x="781966" y="606275"/>
                  </a:lnTo>
                  <a:lnTo>
                    <a:pt x="740108" y="591104"/>
                  </a:lnTo>
                  <a:lnTo>
                    <a:pt x="699403" y="573071"/>
                  </a:lnTo>
                  <a:lnTo>
                    <a:pt x="660014" y="552242"/>
                  </a:lnTo>
                  <a:lnTo>
                    <a:pt x="622102" y="528681"/>
                  </a:lnTo>
                  <a:lnTo>
                    <a:pt x="585828" y="502454"/>
                  </a:lnTo>
                  <a:lnTo>
                    <a:pt x="551356" y="473626"/>
                  </a:lnTo>
                  <a:lnTo>
                    <a:pt x="518847" y="442263"/>
                  </a:lnTo>
                  <a:lnTo>
                    <a:pt x="488463" y="408428"/>
                  </a:lnTo>
                  <a:lnTo>
                    <a:pt x="460365" y="372187"/>
                  </a:lnTo>
                  <a:lnTo>
                    <a:pt x="434717" y="333606"/>
                  </a:lnTo>
                  <a:lnTo>
                    <a:pt x="411679" y="292749"/>
                  </a:lnTo>
                  <a:lnTo>
                    <a:pt x="391413" y="249681"/>
                  </a:lnTo>
                  <a:lnTo>
                    <a:pt x="509777" y="249681"/>
                  </a:lnTo>
                  <a:lnTo>
                    <a:pt x="212978" y="0"/>
                  </a:lnTo>
                  <a:lnTo>
                    <a:pt x="0" y="249681"/>
                  </a:lnTo>
                  <a:lnTo>
                    <a:pt x="121157" y="249681"/>
                  </a:lnTo>
                  <a:lnTo>
                    <a:pt x="136275" y="296637"/>
                  </a:lnTo>
                  <a:lnTo>
                    <a:pt x="153789" y="342292"/>
                  </a:lnTo>
                  <a:lnTo>
                    <a:pt x="173619" y="386583"/>
                  </a:lnTo>
                  <a:lnTo>
                    <a:pt x="195682" y="429450"/>
                  </a:lnTo>
                  <a:lnTo>
                    <a:pt x="219894" y="470830"/>
                  </a:lnTo>
                  <a:lnTo>
                    <a:pt x="246173" y="510662"/>
                  </a:lnTo>
                  <a:lnTo>
                    <a:pt x="274437" y="548882"/>
                  </a:lnTo>
                  <a:lnTo>
                    <a:pt x="304602" y="585430"/>
                  </a:lnTo>
                  <a:lnTo>
                    <a:pt x="336586" y="620242"/>
                  </a:lnTo>
                  <a:lnTo>
                    <a:pt x="370307" y="653258"/>
                  </a:lnTo>
                  <a:lnTo>
                    <a:pt x="405681" y="684416"/>
                  </a:lnTo>
                  <a:lnTo>
                    <a:pt x="442626" y="713652"/>
                  </a:lnTo>
                  <a:lnTo>
                    <a:pt x="481060" y="740906"/>
                  </a:lnTo>
                  <a:lnTo>
                    <a:pt x="520899" y="766115"/>
                  </a:lnTo>
                  <a:lnTo>
                    <a:pt x="562061" y="789218"/>
                  </a:lnTo>
                  <a:lnTo>
                    <a:pt x="604463" y="810151"/>
                  </a:lnTo>
                  <a:lnTo>
                    <a:pt x="648023" y="828854"/>
                  </a:lnTo>
                  <a:lnTo>
                    <a:pt x="692658" y="845265"/>
                  </a:lnTo>
                  <a:lnTo>
                    <a:pt x="738284" y="859321"/>
                  </a:lnTo>
                  <a:lnTo>
                    <a:pt x="784821" y="870960"/>
                  </a:lnTo>
                  <a:lnTo>
                    <a:pt x="832184" y="880121"/>
                  </a:lnTo>
                  <a:lnTo>
                    <a:pt x="880291" y="886741"/>
                  </a:lnTo>
                  <a:lnTo>
                    <a:pt x="929060" y="890758"/>
                  </a:lnTo>
                  <a:lnTo>
                    <a:pt x="978408" y="892111"/>
                  </a:lnTo>
                  <a:lnTo>
                    <a:pt x="1025829" y="890874"/>
                  </a:lnTo>
                  <a:lnTo>
                    <a:pt x="1072606" y="887206"/>
                  </a:lnTo>
                  <a:lnTo>
                    <a:pt x="1118677" y="881167"/>
                  </a:lnTo>
                  <a:lnTo>
                    <a:pt x="1163980" y="872819"/>
                  </a:lnTo>
                  <a:lnTo>
                    <a:pt x="1208453" y="862224"/>
                  </a:lnTo>
                  <a:lnTo>
                    <a:pt x="1252035" y="849443"/>
                  </a:lnTo>
                  <a:lnTo>
                    <a:pt x="1294664" y="834539"/>
                  </a:lnTo>
                  <a:lnTo>
                    <a:pt x="1336278" y="817572"/>
                  </a:lnTo>
                  <a:lnTo>
                    <a:pt x="1376815" y="798606"/>
                  </a:lnTo>
                  <a:lnTo>
                    <a:pt x="1416214" y="777700"/>
                  </a:lnTo>
                  <a:lnTo>
                    <a:pt x="1454413" y="754917"/>
                  </a:lnTo>
                  <a:lnTo>
                    <a:pt x="1491350" y="730318"/>
                  </a:lnTo>
                  <a:lnTo>
                    <a:pt x="1526964" y="703966"/>
                  </a:lnTo>
                  <a:lnTo>
                    <a:pt x="1561193" y="675921"/>
                  </a:lnTo>
                  <a:lnTo>
                    <a:pt x="1593975" y="646246"/>
                  </a:lnTo>
                  <a:lnTo>
                    <a:pt x="1625248" y="615002"/>
                  </a:lnTo>
                  <a:lnTo>
                    <a:pt x="1654951" y="582251"/>
                  </a:lnTo>
                  <a:lnTo>
                    <a:pt x="1683022" y="548054"/>
                  </a:lnTo>
                  <a:lnTo>
                    <a:pt x="1709399" y="512473"/>
                  </a:lnTo>
                  <a:lnTo>
                    <a:pt x="1734021" y="475570"/>
                  </a:lnTo>
                  <a:lnTo>
                    <a:pt x="1756825" y="437406"/>
                  </a:lnTo>
                  <a:lnTo>
                    <a:pt x="1777750" y="398044"/>
                  </a:lnTo>
                  <a:lnTo>
                    <a:pt x="1796735" y="357544"/>
                  </a:lnTo>
                  <a:lnTo>
                    <a:pt x="1813718" y="315968"/>
                  </a:lnTo>
                  <a:lnTo>
                    <a:pt x="1828636" y="273378"/>
                  </a:lnTo>
                  <a:lnTo>
                    <a:pt x="1841429" y="229836"/>
                  </a:lnTo>
                  <a:lnTo>
                    <a:pt x="1852034" y="185404"/>
                  </a:lnTo>
                  <a:lnTo>
                    <a:pt x="1860390" y="140142"/>
                  </a:lnTo>
                  <a:lnTo>
                    <a:pt x="1866435" y="94113"/>
                  </a:lnTo>
                  <a:lnTo>
                    <a:pt x="1870107" y="47378"/>
                  </a:lnTo>
                  <a:lnTo>
                    <a:pt x="18713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3585" y="5381243"/>
              <a:ext cx="1871345" cy="892175"/>
            </a:xfrm>
            <a:custGeom>
              <a:avLst/>
              <a:gdLst/>
              <a:ahLst/>
              <a:cxnLst/>
              <a:rect l="l" t="t" r="r" b="b"/>
              <a:pathLst>
                <a:path w="1871345" h="892175">
                  <a:moveTo>
                    <a:pt x="1871344" y="0"/>
                  </a:moveTo>
                  <a:lnTo>
                    <a:pt x="1870107" y="47378"/>
                  </a:lnTo>
                  <a:lnTo>
                    <a:pt x="1866435" y="94113"/>
                  </a:lnTo>
                  <a:lnTo>
                    <a:pt x="1860390" y="140142"/>
                  </a:lnTo>
                  <a:lnTo>
                    <a:pt x="1852034" y="185404"/>
                  </a:lnTo>
                  <a:lnTo>
                    <a:pt x="1841429" y="229836"/>
                  </a:lnTo>
                  <a:lnTo>
                    <a:pt x="1828636" y="273378"/>
                  </a:lnTo>
                  <a:lnTo>
                    <a:pt x="1813718" y="315968"/>
                  </a:lnTo>
                  <a:lnTo>
                    <a:pt x="1796735" y="357544"/>
                  </a:lnTo>
                  <a:lnTo>
                    <a:pt x="1777750" y="398044"/>
                  </a:lnTo>
                  <a:lnTo>
                    <a:pt x="1756825" y="437406"/>
                  </a:lnTo>
                  <a:lnTo>
                    <a:pt x="1734021" y="475570"/>
                  </a:lnTo>
                  <a:lnTo>
                    <a:pt x="1709399" y="512473"/>
                  </a:lnTo>
                  <a:lnTo>
                    <a:pt x="1683022" y="548054"/>
                  </a:lnTo>
                  <a:lnTo>
                    <a:pt x="1654951" y="582251"/>
                  </a:lnTo>
                  <a:lnTo>
                    <a:pt x="1625248" y="615002"/>
                  </a:lnTo>
                  <a:lnTo>
                    <a:pt x="1593975" y="646246"/>
                  </a:lnTo>
                  <a:lnTo>
                    <a:pt x="1561193" y="675921"/>
                  </a:lnTo>
                  <a:lnTo>
                    <a:pt x="1526964" y="703966"/>
                  </a:lnTo>
                  <a:lnTo>
                    <a:pt x="1491350" y="730318"/>
                  </a:lnTo>
                  <a:lnTo>
                    <a:pt x="1454413" y="754917"/>
                  </a:lnTo>
                  <a:lnTo>
                    <a:pt x="1416214" y="777700"/>
                  </a:lnTo>
                  <a:lnTo>
                    <a:pt x="1376815" y="798606"/>
                  </a:lnTo>
                  <a:lnTo>
                    <a:pt x="1336278" y="817572"/>
                  </a:lnTo>
                  <a:lnTo>
                    <a:pt x="1294664" y="834539"/>
                  </a:lnTo>
                  <a:lnTo>
                    <a:pt x="1252035" y="849443"/>
                  </a:lnTo>
                  <a:lnTo>
                    <a:pt x="1208453" y="862224"/>
                  </a:lnTo>
                  <a:lnTo>
                    <a:pt x="1163980" y="872819"/>
                  </a:lnTo>
                  <a:lnTo>
                    <a:pt x="1118677" y="881167"/>
                  </a:lnTo>
                  <a:lnTo>
                    <a:pt x="1072606" y="887206"/>
                  </a:lnTo>
                  <a:lnTo>
                    <a:pt x="1025829" y="890874"/>
                  </a:lnTo>
                  <a:lnTo>
                    <a:pt x="978408" y="892111"/>
                  </a:lnTo>
                  <a:lnTo>
                    <a:pt x="929060" y="890758"/>
                  </a:lnTo>
                  <a:lnTo>
                    <a:pt x="880291" y="886741"/>
                  </a:lnTo>
                  <a:lnTo>
                    <a:pt x="832184" y="880121"/>
                  </a:lnTo>
                  <a:lnTo>
                    <a:pt x="784821" y="870960"/>
                  </a:lnTo>
                  <a:lnTo>
                    <a:pt x="738284" y="859321"/>
                  </a:lnTo>
                  <a:lnTo>
                    <a:pt x="692658" y="845265"/>
                  </a:lnTo>
                  <a:lnTo>
                    <a:pt x="648023" y="828854"/>
                  </a:lnTo>
                  <a:lnTo>
                    <a:pt x="604463" y="810151"/>
                  </a:lnTo>
                  <a:lnTo>
                    <a:pt x="562061" y="789218"/>
                  </a:lnTo>
                  <a:lnTo>
                    <a:pt x="520899" y="766115"/>
                  </a:lnTo>
                  <a:lnTo>
                    <a:pt x="481060" y="740906"/>
                  </a:lnTo>
                  <a:lnTo>
                    <a:pt x="442626" y="713652"/>
                  </a:lnTo>
                  <a:lnTo>
                    <a:pt x="405681" y="684416"/>
                  </a:lnTo>
                  <a:lnTo>
                    <a:pt x="370307" y="653258"/>
                  </a:lnTo>
                  <a:lnTo>
                    <a:pt x="336586" y="620242"/>
                  </a:lnTo>
                  <a:lnTo>
                    <a:pt x="304602" y="585430"/>
                  </a:lnTo>
                  <a:lnTo>
                    <a:pt x="274437" y="548882"/>
                  </a:lnTo>
                  <a:lnTo>
                    <a:pt x="246173" y="510662"/>
                  </a:lnTo>
                  <a:lnTo>
                    <a:pt x="219894" y="470830"/>
                  </a:lnTo>
                  <a:lnTo>
                    <a:pt x="195682" y="429450"/>
                  </a:lnTo>
                  <a:lnTo>
                    <a:pt x="173619" y="386583"/>
                  </a:lnTo>
                  <a:lnTo>
                    <a:pt x="153789" y="342292"/>
                  </a:lnTo>
                  <a:lnTo>
                    <a:pt x="136275" y="296637"/>
                  </a:lnTo>
                  <a:lnTo>
                    <a:pt x="121157" y="249681"/>
                  </a:lnTo>
                  <a:lnTo>
                    <a:pt x="0" y="249681"/>
                  </a:lnTo>
                  <a:lnTo>
                    <a:pt x="212978" y="0"/>
                  </a:lnTo>
                  <a:lnTo>
                    <a:pt x="509777" y="249681"/>
                  </a:lnTo>
                  <a:lnTo>
                    <a:pt x="391413" y="249681"/>
                  </a:lnTo>
                  <a:lnTo>
                    <a:pt x="411679" y="292749"/>
                  </a:lnTo>
                  <a:lnTo>
                    <a:pt x="434717" y="333606"/>
                  </a:lnTo>
                  <a:lnTo>
                    <a:pt x="460365" y="372187"/>
                  </a:lnTo>
                  <a:lnTo>
                    <a:pt x="488463" y="408428"/>
                  </a:lnTo>
                  <a:lnTo>
                    <a:pt x="518847" y="442263"/>
                  </a:lnTo>
                  <a:lnTo>
                    <a:pt x="551356" y="473626"/>
                  </a:lnTo>
                  <a:lnTo>
                    <a:pt x="585828" y="502454"/>
                  </a:lnTo>
                  <a:lnTo>
                    <a:pt x="622102" y="528681"/>
                  </a:lnTo>
                  <a:lnTo>
                    <a:pt x="660014" y="552242"/>
                  </a:lnTo>
                  <a:lnTo>
                    <a:pt x="699403" y="573071"/>
                  </a:lnTo>
                  <a:lnTo>
                    <a:pt x="740108" y="591104"/>
                  </a:lnTo>
                  <a:lnTo>
                    <a:pt x="781966" y="606275"/>
                  </a:lnTo>
                  <a:lnTo>
                    <a:pt x="824815" y="618520"/>
                  </a:lnTo>
                  <a:lnTo>
                    <a:pt x="868493" y="627772"/>
                  </a:lnTo>
                  <a:lnTo>
                    <a:pt x="912839" y="633969"/>
                  </a:lnTo>
                  <a:lnTo>
                    <a:pt x="957690" y="637043"/>
                  </a:lnTo>
                  <a:lnTo>
                    <a:pt x="1002885" y="636930"/>
                  </a:lnTo>
                  <a:lnTo>
                    <a:pt x="1048262" y="633565"/>
                  </a:lnTo>
                  <a:lnTo>
                    <a:pt x="1093657" y="626883"/>
                  </a:lnTo>
                  <a:lnTo>
                    <a:pt x="1138911" y="616819"/>
                  </a:lnTo>
                  <a:lnTo>
                    <a:pt x="1183860" y="603307"/>
                  </a:lnTo>
                  <a:lnTo>
                    <a:pt x="1228343" y="586282"/>
                  </a:lnTo>
                  <a:lnTo>
                    <a:pt x="1271482" y="566010"/>
                  </a:lnTo>
                  <a:lnTo>
                    <a:pt x="1312580" y="542829"/>
                  </a:lnTo>
                  <a:lnTo>
                    <a:pt x="1351536" y="516896"/>
                  </a:lnTo>
                  <a:lnTo>
                    <a:pt x="1388246" y="488366"/>
                  </a:lnTo>
                  <a:lnTo>
                    <a:pt x="1422609" y="457394"/>
                  </a:lnTo>
                  <a:lnTo>
                    <a:pt x="1454521" y="424135"/>
                  </a:lnTo>
                  <a:lnTo>
                    <a:pt x="1483881" y="388746"/>
                  </a:lnTo>
                  <a:lnTo>
                    <a:pt x="1510585" y="351382"/>
                  </a:lnTo>
                  <a:lnTo>
                    <a:pt x="1534532" y="312197"/>
                  </a:lnTo>
                  <a:lnTo>
                    <a:pt x="1555618" y="271347"/>
                  </a:lnTo>
                  <a:lnTo>
                    <a:pt x="1573741" y="228989"/>
                  </a:lnTo>
                  <a:lnTo>
                    <a:pt x="1588799" y="185277"/>
                  </a:lnTo>
                  <a:lnTo>
                    <a:pt x="1600690" y="140366"/>
                  </a:lnTo>
                  <a:lnTo>
                    <a:pt x="1609310" y="94413"/>
                  </a:lnTo>
                  <a:lnTo>
                    <a:pt x="1614557" y="47572"/>
                  </a:lnTo>
                  <a:lnTo>
                    <a:pt x="1616328" y="0"/>
                  </a:lnTo>
                  <a:lnTo>
                    <a:pt x="1871344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7078980" y="2299715"/>
            <a:ext cx="1950720" cy="3192780"/>
          </a:xfrm>
          <a:custGeom>
            <a:avLst/>
            <a:gdLst/>
            <a:ahLst/>
            <a:cxnLst/>
            <a:rect l="l" t="t" r="r" b="b"/>
            <a:pathLst>
              <a:path w="1950720" h="3192779">
                <a:moveTo>
                  <a:pt x="1950720" y="0"/>
                </a:moveTo>
                <a:lnTo>
                  <a:pt x="325247" y="0"/>
                </a:lnTo>
                <a:lnTo>
                  <a:pt x="277167" y="3524"/>
                </a:lnTo>
                <a:lnTo>
                  <a:pt x="231283" y="13764"/>
                </a:lnTo>
                <a:lnTo>
                  <a:pt x="188098" y="30216"/>
                </a:lnTo>
                <a:lnTo>
                  <a:pt x="148113" y="52380"/>
                </a:lnTo>
                <a:lnTo>
                  <a:pt x="111830" y="79751"/>
                </a:lnTo>
                <a:lnTo>
                  <a:pt x="79751" y="111830"/>
                </a:lnTo>
                <a:lnTo>
                  <a:pt x="52380" y="148113"/>
                </a:lnTo>
                <a:lnTo>
                  <a:pt x="30216" y="188098"/>
                </a:lnTo>
                <a:lnTo>
                  <a:pt x="13764" y="231283"/>
                </a:lnTo>
                <a:lnTo>
                  <a:pt x="3524" y="277167"/>
                </a:lnTo>
                <a:lnTo>
                  <a:pt x="0" y="325246"/>
                </a:lnTo>
                <a:lnTo>
                  <a:pt x="0" y="2867533"/>
                </a:lnTo>
                <a:lnTo>
                  <a:pt x="3524" y="2915612"/>
                </a:lnTo>
                <a:lnTo>
                  <a:pt x="13764" y="2961496"/>
                </a:lnTo>
                <a:lnTo>
                  <a:pt x="30216" y="3004681"/>
                </a:lnTo>
                <a:lnTo>
                  <a:pt x="52380" y="3044666"/>
                </a:lnTo>
                <a:lnTo>
                  <a:pt x="79751" y="3080949"/>
                </a:lnTo>
                <a:lnTo>
                  <a:pt x="111830" y="3113028"/>
                </a:lnTo>
                <a:lnTo>
                  <a:pt x="148113" y="3140399"/>
                </a:lnTo>
                <a:lnTo>
                  <a:pt x="188098" y="3162563"/>
                </a:lnTo>
                <a:lnTo>
                  <a:pt x="231283" y="3179015"/>
                </a:lnTo>
                <a:lnTo>
                  <a:pt x="277167" y="3189255"/>
                </a:lnTo>
                <a:lnTo>
                  <a:pt x="325247" y="3192779"/>
                </a:lnTo>
                <a:lnTo>
                  <a:pt x="1950720" y="3192779"/>
                </a:lnTo>
                <a:lnTo>
                  <a:pt x="1950720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30871" y="3155441"/>
            <a:ext cx="1622425" cy="15576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280"/>
              </a:spcBef>
            </a:pPr>
            <a:r>
              <a:rPr sz="1800" spc="-5" dirty="0">
                <a:latin typeface="Calibri"/>
                <a:cs typeface="Calibri"/>
              </a:rPr>
              <a:t>Szabad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hozzáférés,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5" dirty="0">
                <a:latin typeface="Calibri"/>
                <a:cs typeface="Calibri"/>
              </a:rPr>
              <a:t>őr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zhe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ő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é</a:t>
            </a:r>
            <a:r>
              <a:rPr sz="1800" spc="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,  </a:t>
            </a:r>
            <a:r>
              <a:rPr sz="1800" spc="-10" dirty="0">
                <a:latin typeface="Calibri"/>
                <a:cs typeface="Calibri"/>
              </a:rPr>
              <a:t>együttműködés,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adatvezérelt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kutatás.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18092" y="2299715"/>
            <a:ext cx="1950720" cy="3192780"/>
          </a:xfrm>
          <a:custGeom>
            <a:avLst/>
            <a:gdLst/>
            <a:ahLst/>
            <a:cxnLst/>
            <a:rect l="l" t="t" r="r" b="b"/>
            <a:pathLst>
              <a:path w="1950720" h="3192779">
                <a:moveTo>
                  <a:pt x="1625473" y="0"/>
                </a:moveTo>
                <a:lnTo>
                  <a:pt x="0" y="0"/>
                </a:lnTo>
                <a:lnTo>
                  <a:pt x="0" y="3192779"/>
                </a:lnTo>
                <a:lnTo>
                  <a:pt x="1625473" y="3192779"/>
                </a:lnTo>
                <a:lnTo>
                  <a:pt x="1673552" y="3189255"/>
                </a:lnTo>
                <a:lnTo>
                  <a:pt x="1719436" y="3179015"/>
                </a:lnTo>
                <a:lnTo>
                  <a:pt x="1762621" y="3162563"/>
                </a:lnTo>
                <a:lnTo>
                  <a:pt x="1802606" y="3140399"/>
                </a:lnTo>
                <a:lnTo>
                  <a:pt x="1838889" y="3113028"/>
                </a:lnTo>
                <a:lnTo>
                  <a:pt x="1870968" y="3080949"/>
                </a:lnTo>
                <a:lnTo>
                  <a:pt x="1898339" y="3044666"/>
                </a:lnTo>
                <a:lnTo>
                  <a:pt x="1920503" y="3004681"/>
                </a:lnTo>
                <a:lnTo>
                  <a:pt x="1936955" y="2961496"/>
                </a:lnTo>
                <a:lnTo>
                  <a:pt x="1947195" y="2915612"/>
                </a:lnTo>
                <a:lnTo>
                  <a:pt x="1950719" y="2867533"/>
                </a:lnTo>
                <a:lnTo>
                  <a:pt x="1950719" y="325246"/>
                </a:lnTo>
                <a:lnTo>
                  <a:pt x="1947195" y="277167"/>
                </a:lnTo>
                <a:lnTo>
                  <a:pt x="1936955" y="231283"/>
                </a:lnTo>
                <a:lnTo>
                  <a:pt x="1920503" y="188098"/>
                </a:lnTo>
                <a:lnTo>
                  <a:pt x="1898339" y="148113"/>
                </a:lnTo>
                <a:lnTo>
                  <a:pt x="1870968" y="111830"/>
                </a:lnTo>
                <a:lnTo>
                  <a:pt x="1838889" y="79751"/>
                </a:lnTo>
                <a:lnTo>
                  <a:pt x="1802606" y="52380"/>
                </a:lnTo>
                <a:lnTo>
                  <a:pt x="1762621" y="30216"/>
                </a:lnTo>
                <a:lnTo>
                  <a:pt x="1719436" y="13764"/>
                </a:lnTo>
                <a:lnTo>
                  <a:pt x="1673552" y="3524"/>
                </a:lnTo>
                <a:lnTo>
                  <a:pt x="1625473" y="0"/>
                </a:lnTo>
                <a:close/>
              </a:path>
            </a:pathLst>
          </a:custGeom>
          <a:solidFill>
            <a:srgbClr val="C0C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209913" y="3504437"/>
            <a:ext cx="1627505" cy="5511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15"/>
              </a:spcBef>
            </a:pPr>
            <a:r>
              <a:rPr sz="1800" spc="-15" dirty="0">
                <a:latin typeface="Calibri"/>
                <a:cs typeface="Calibri"/>
              </a:rPr>
              <a:t>Kötelezettségek,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öbbl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elad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ok.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090027" y="1534159"/>
            <a:ext cx="1967864" cy="4722495"/>
            <a:chOff x="8090027" y="1534159"/>
            <a:chExt cx="1967864" cy="4722495"/>
          </a:xfrm>
        </p:grpSpPr>
        <p:sp>
          <p:nvSpPr>
            <p:cNvPr id="17" name="object 17"/>
            <p:cNvSpPr/>
            <p:nvPr/>
          </p:nvSpPr>
          <p:spPr>
            <a:xfrm>
              <a:off x="8181721" y="1540255"/>
              <a:ext cx="1870075" cy="892175"/>
            </a:xfrm>
            <a:custGeom>
              <a:avLst/>
              <a:gdLst/>
              <a:ahLst/>
              <a:cxnLst/>
              <a:rect l="l" t="t" r="r" b="b"/>
              <a:pathLst>
                <a:path w="1870075" h="892175">
                  <a:moveTo>
                    <a:pt x="892175" y="0"/>
                  </a:moveTo>
                  <a:lnTo>
                    <a:pt x="844790" y="1236"/>
                  </a:lnTo>
                  <a:lnTo>
                    <a:pt x="798049" y="4903"/>
                  </a:lnTo>
                  <a:lnTo>
                    <a:pt x="752015" y="10941"/>
                  </a:lnTo>
                  <a:lnTo>
                    <a:pt x="706749" y="19286"/>
                  </a:lnTo>
                  <a:lnTo>
                    <a:pt x="662311" y="29878"/>
                  </a:lnTo>
                  <a:lnTo>
                    <a:pt x="618765" y="42655"/>
                  </a:lnTo>
                  <a:lnTo>
                    <a:pt x="576172" y="57556"/>
                  </a:lnTo>
                  <a:lnTo>
                    <a:pt x="534593" y="74518"/>
                  </a:lnTo>
                  <a:lnTo>
                    <a:pt x="494089" y="93481"/>
                  </a:lnTo>
                  <a:lnTo>
                    <a:pt x="454724" y="114382"/>
                  </a:lnTo>
                  <a:lnTo>
                    <a:pt x="416557" y="137160"/>
                  </a:lnTo>
                  <a:lnTo>
                    <a:pt x="379652" y="161754"/>
                  </a:lnTo>
                  <a:lnTo>
                    <a:pt x="344069" y="188101"/>
                  </a:lnTo>
                  <a:lnTo>
                    <a:pt x="309870" y="216141"/>
                  </a:lnTo>
                  <a:lnTo>
                    <a:pt x="277117" y="245811"/>
                  </a:lnTo>
                  <a:lnTo>
                    <a:pt x="245871" y="277051"/>
                  </a:lnTo>
                  <a:lnTo>
                    <a:pt x="216195" y="309797"/>
                  </a:lnTo>
                  <a:lnTo>
                    <a:pt x="188149" y="343990"/>
                  </a:lnTo>
                  <a:lnTo>
                    <a:pt x="161796" y="379567"/>
                  </a:lnTo>
                  <a:lnTo>
                    <a:pt x="137197" y="416467"/>
                  </a:lnTo>
                  <a:lnTo>
                    <a:pt x="114413" y="454628"/>
                  </a:lnTo>
                  <a:lnTo>
                    <a:pt x="93507" y="493988"/>
                  </a:lnTo>
                  <a:lnTo>
                    <a:pt x="74539" y="534487"/>
                  </a:lnTo>
                  <a:lnTo>
                    <a:pt x="57572" y="576061"/>
                  </a:lnTo>
                  <a:lnTo>
                    <a:pt x="42668" y="618651"/>
                  </a:lnTo>
                  <a:lnTo>
                    <a:pt x="29887" y="662193"/>
                  </a:lnTo>
                  <a:lnTo>
                    <a:pt x="19292" y="706627"/>
                  </a:lnTo>
                  <a:lnTo>
                    <a:pt x="10944" y="751891"/>
                  </a:lnTo>
                  <a:lnTo>
                    <a:pt x="4905" y="797924"/>
                  </a:lnTo>
                  <a:lnTo>
                    <a:pt x="1236" y="844663"/>
                  </a:lnTo>
                  <a:lnTo>
                    <a:pt x="0" y="892048"/>
                  </a:lnTo>
                  <a:lnTo>
                    <a:pt x="254888" y="892048"/>
                  </a:lnTo>
                  <a:lnTo>
                    <a:pt x="256660" y="844453"/>
                  </a:lnTo>
                  <a:lnTo>
                    <a:pt x="261907" y="797594"/>
                  </a:lnTo>
                  <a:lnTo>
                    <a:pt x="270527" y="751625"/>
                  </a:lnTo>
                  <a:lnTo>
                    <a:pt x="282416" y="706703"/>
                  </a:lnTo>
                  <a:lnTo>
                    <a:pt x="297472" y="662981"/>
                  </a:lnTo>
                  <a:lnTo>
                    <a:pt x="315593" y="620616"/>
                  </a:lnTo>
                  <a:lnTo>
                    <a:pt x="336675" y="579762"/>
                  </a:lnTo>
                  <a:lnTo>
                    <a:pt x="360616" y="540575"/>
                  </a:lnTo>
                  <a:lnTo>
                    <a:pt x="387314" y="503209"/>
                  </a:lnTo>
                  <a:lnTo>
                    <a:pt x="416665" y="467820"/>
                  </a:lnTo>
                  <a:lnTo>
                    <a:pt x="448567" y="434563"/>
                  </a:lnTo>
                  <a:lnTo>
                    <a:pt x="482917" y="403594"/>
                  </a:lnTo>
                  <a:lnTo>
                    <a:pt x="519613" y="375066"/>
                  </a:lnTo>
                  <a:lnTo>
                    <a:pt x="558551" y="349136"/>
                  </a:lnTo>
                  <a:lnTo>
                    <a:pt x="599630" y="325958"/>
                  </a:lnTo>
                  <a:lnTo>
                    <a:pt x="642747" y="305688"/>
                  </a:lnTo>
                  <a:lnTo>
                    <a:pt x="687193" y="288677"/>
                  </a:lnTo>
                  <a:lnTo>
                    <a:pt x="732101" y="275178"/>
                  </a:lnTo>
                  <a:lnTo>
                    <a:pt x="777309" y="265128"/>
                  </a:lnTo>
                  <a:lnTo>
                    <a:pt x="822657" y="258461"/>
                  </a:lnTo>
                  <a:lnTo>
                    <a:pt x="867982" y="255111"/>
                  </a:lnTo>
                  <a:lnTo>
                    <a:pt x="913122" y="255014"/>
                  </a:lnTo>
                  <a:lnTo>
                    <a:pt x="957917" y="258105"/>
                  </a:lnTo>
                  <a:lnTo>
                    <a:pt x="1002205" y="264318"/>
                  </a:lnTo>
                  <a:lnTo>
                    <a:pt x="1045824" y="273587"/>
                  </a:lnTo>
                  <a:lnTo>
                    <a:pt x="1088613" y="285849"/>
                  </a:lnTo>
                  <a:lnTo>
                    <a:pt x="1130411" y="301037"/>
                  </a:lnTo>
                  <a:lnTo>
                    <a:pt x="1171055" y="319087"/>
                  </a:lnTo>
                  <a:lnTo>
                    <a:pt x="1210384" y="339933"/>
                  </a:lnTo>
                  <a:lnTo>
                    <a:pt x="1248237" y="363510"/>
                  </a:lnTo>
                  <a:lnTo>
                    <a:pt x="1284452" y="389752"/>
                  </a:lnTo>
                  <a:lnTo>
                    <a:pt x="1318868" y="418596"/>
                  </a:lnTo>
                  <a:lnTo>
                    <a:pt x="1351323" y="449975"/>
                  </a:lnTo>
                  <a:lnTo>
                    <a:pt x="1381656" y="483824"/>
                  </a:lnTo>
                  <a:lnTo>
                    <a:pt x="1409705" y="520078"/>
                  </a:lnTo>
                  <a:lnTo>
                    <a:pt x="1435309" y="558672"/>
                  </a:lnTo>
                  <a:lnTo>
                    <a:pt x="1458305" y="599541"/>
                  </a:lnTo>
                  <a:lnTo>
                    <a:pt x="1478533" y="642619"/>
                  </a:lnTo>
                  <a:lnTo>
                    <a:pt x="1360170" y="642619"/>
                  </a:lnTo>
                  <a:lnTo>
                    <a:pt x="1656842" y="892048"/>
                  </a:lnTo>
                  <a:lnTo>
                    <a:pt x="1869948" y="642619"/>
                  </a:lnTo>
                  <a:lnTo>
                    <a:pt x="1748662" y="642619"/>
                  </a:lnTo>
                  <a:lnTo>
                    <a:pt x="1733577" y="595641"/>
                  </a:lnTo>
                  <a:lnTo>
                    <a:pt x="1716094" y="549966"/>
                  </a:lnTo>
                  <a:lnTo>
                    <a:pt x="1696296" y="505655"/>
                  </a:lnTo>
                  <a:lnTo>
                    <a:pt x="1674265" y="462770"/>
                  </a:lnTo>
                  <a:lnTo>
                    <a:pt x="1650085" y="421375"/>
                  </a:lnTo>
                  <a:lnTo>
                    <a:pt x="1623837" y="381529"/>
                  </a:lnTo>
                  <a:lnTo>
                    <a:pt x="1595606" y="343296"/>
                  </a:lnTo>
                  <a:lnTo>
                    <a:pt x="1565472" y="306737"/>
                  </a:lnTo>
                  <a:lnTo>
                    <a:pt x="1533520" y="271915"/>
                  </a:lnTo>
                  <a:lnTo>
                    <a:pt x="1499831" y="238890"/>
                  </a:lnTo>
                  <a:lnTo>
                    <a:pt x="1464488" y="207725"/>
                  </a:lnTo>
                  <a:lnTo>
                    <a:pt x="1427575" y="178482"/>
                  </a:lnTo>
                  <a:lnTo>
                    <a:pt x="1389173" y="151223"/>
                  </a:lnTo>
                  <a:lnTo>
                    <a:pt x="1349366" y="126009"/>
                  </a:lnTo>
                  <a:lnTo>
                    <a:pt x="1308235" y="102903"/>
                  </a:lnTo>
                  <a:lnTo>
                    <a:pt x="1265865" y="81966"/>
                  </a:lnTo>
                  <a:lnTo>
                    <a:pt x="1222337" y="63261"/>
                  </a:lnTo>
                  <a:lnTo>
                    <a:pt x="1177734" y="46849"/>
                  </a:lnTo>
                  <a:lnTo>
                    <a:pt x="1132139" y="32792"/>
                  </a:lnTo>
                  <a:lnTo>
                    <a:pt x="1085634" y="21151"/>
                  </a:lnTo>
                  <a:lnTo>
                    <a:pt x="1038303" y="11990"/>
                  </a:lnTo>
                  <a:lnTo>
                    <a:pt x="990227" y="5370"/>
                  </a:lnTo>
                  <a:lnTo>
                    <a:pt x="941490" y="1352"/>
                  </a:lnTo>
                  <a:lnTo>
                    <a:pt x="8921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81721" y="1540255"/>
              <a:ext cx="1870075" cy="892175"/>
            </a:xfrm>
            <a:custGeom>
              <a:avLst/>
              <a:gdLst/>
              <a:ahLst/>
              <a:cxnLst/>
              <a:rect l="l" t="t" r="r" b="b"/>
              <a:pathLst>
                <a:path w="1870075" h="892175">
                  <a:moveTo>
                    <a:pt x="0" y="892048"/>
                  </a:moveTo>
                  <a:lnTo>
                    <a:pt x="1236" y="844663"/>
                  </a:lnTo>
                  <a:lnTo>
                    <a:pt x="4905" y="797924"/>
                  </a:lnTo>
                  <a:lnTo>
                    <a:pt x="10944" y="751891"/>
                  </a:lnTo>
                  <a:lnTo>
                    <a:pt x="19292" y="706627"/>
                  </a:lnTo>
                  <a:lnTo>
                    <a:pt x="29887" y="662193"/>
                  </a:lnTo>
                  <a:lnTo>
                    <a:pt x="42668" y="618651"/>
                  </a:lnTo>
                  <a:lnTo>
                    <a:pt x="57572" y="576061"/>
                  </a:lnTo>
                  <a:lnTo>
                    <a:pt x="74539" y="534487"/>
                  </a:lnTo>
                  <a:lnTo>
                    <a:pt x="93507" y="493988"/>
                  </a:lnTo>
                  <a:lnTo>
                    <a:pt x="114413" y="454628"/>
                  </a:lnTo>
                  <a:lnTo>
                    <a:pt x="137197" y="416467"/>
                  </a:lnTo>
                  <a:lnTo>
                    <a:pt x="161796" y="379567"/>
                  </a:lnTo>
                  <a:lnTo>
                    <a:pt x="188149" y="343990"/>
                  </a:lnTo>
                  <a:lnTo>
                    <a:pt x="216195" y="309797"/>
                  </a:lnTo>
                  <a:lnTo>
                    <a:pt x="245871" y="277051"/>
                  </a:lnTo>
                  <a:lnTo>
                    <a:pt x="277117" y="245811"/>
                  </a:lnTo>
                  <a:lnTo>
                    <a:pt x="309870" y="216141"/>
                  </a:lnTo>
                  <a:lnTo>
                    <a:pt x="344069" y="188101"/>
                  </a:lnTo>
                  <a:lnTo>
                    <a:pt x="379652" y="161754"/>
                  </a:lnTo>
                  <a:lnTo>
                    <a:pt x="416557" y="137160"/>
                  </a:lnTo>
                  <a:lnTo>
                    <a:pt x="454724" y="114382"/>
                  </a:lnTo>
                  <a:lnTo>
                    <a:pt x="494089" y="93481"/>
                  </a:lnTo>
                  <a:lnTo>
                    <a:pt x="534593" y="74518"/>
                  </a:lnTo>
                  <a:lnTo>
                    <a:pt x="576172" y="57556"/>
                  </a:lnTo>
                  <a:lnTo>
                    <a:pt x="618765" y="42655"/>
                  </a:lnTo>
                  <a:lnTo>
                    <a:pt x="662311" y="29878"/>
                  </a:lnTo>
                  <a:lnTo>
                    <a:pt x="706749" y="19286"/>
                  </a:lnTo>
                  <a:lnTo>
                    <a:pt x="752015" y="10941"/>
                  </a:lnTo>
                  <a:lnTo>
                    <a:pt x="798049" y="4903"/>
                  </a:lnTo>
                  <a:lnTo>
                    <a:pt x="844790" y="1236"/>
                  </a:lnTo>
                  <a:lnTo>
                    <a:pt x="892175" y="0"/>
                  </a:lnTo>
                  <a:lnTo>
                    <a:pt x="941490" y="1352"/>
                  </a:lnTo>
                  <a:lnTo>
                    <a:pt x="990227" y="5370"/>
                  </a:lnTo>
                  <a:lnTo>
                    <a:pt x="1038303" y="11990"/>
                  </a:lnTo>
                  <a:lnTo>
                    <a:pt x="1085634" y="21151"/>
                  </a:lnTo>
                  <a:lnTo>
                    <a:pt x="1132139" y="32792"/>
                  </a:lnTo>
                  <a:lnTo>
                    <a:pt x="1177734" y="46849"/>
                  </a:lnTo>
                  <a:lnTo>
                    <a:pt x="1222337" y="63261"/>
                  </a:lnTo>
                  <a:lnTo>
                    <a:pt x="1265865" y="81966"/>
                  </a:lnTo>
                  <a:lnTo>
                    <a:pt x="1308235" y="102903"/>
                  </a:lnTo>
                  <a:lnTo>
                    <a:pt x="1349366" y="126009"/>
                  </a:lnTo>
                  <a:lnTo>
                    <a:pt x="1389173" y="151223"/>
                  </a:lnTo>
                  <a:lnTo>
                    <a:pt x="1427575" y="178482"/>
                  </a:lnTo>
                  <a:lnTo>
                    <a:pt x="1464488" y="207725"/>
                  </a:lnTo>
                  <a:lnTo>
                    <a:pt x="1499831" y="238890"/>
                  </a:lnTo>
                  <a:lnTo>
                    <a:pt x="1533520" y="271915"/>
                  </a:lnTo>
                  <a:lnTo>
                    <a:pt x="1565472" y="306737"/>
                  </a:lnTo>
                  <a:lnTo>
                    <a:pt x="1595606" y="343296"/>
                  </a:lnTo>
                  <a:lnTo>
                    <a:pt x="1623837" y="381529"/>
                  </a:lnTo>
                  <a:lnTo>
                    <a:pt x="1650085" y="421375"/>
                  </a:lnTo>
                  <a:lnTo>
                    <a:pt x="1674265" y="462770"/>
                  </a:lnTo>
                  <a:lnTo>
                    <a:pt x="1696296" y="505655"/>
                  </a:lnTo>
                  <a:lnTo>
                    <a:pt x="1716094" y="549966"/>
                  </a:lnTo>
                  <a:lnTo>
                    <a:pt x="1733577" y="595641"/>
                  </a:lnTo>
                  <a:lnTo>
                    <a:pt x="1748662" y="642619"/>
                  </a:lnTo>
                  <a:lnTo>
                    <a:pt x="1869948" y="642619"/>
                  </a:lnTo>
                  <a:lnTo>
                    <a:pt x="1656842" y="892048"/>
                  </a:lnTo>
                  <a:lnTo>
                    <a:pt x="1360170" y="642619"/>
                  </a:lnTo>
                  <a:lnTo>
                    <a:pt x="1478533" y="642619"/>
                  </a:lnTo>
                  <a:lnTo>
                    <a:pt x="1458305" y="599541"/>
                  </a:lnTo>
                  <a:lnTo>
                    <a:pt x="1435309" y="558672"/>
                  </a:lnTo>
                  <a:lnTo>
                    <a:pt x="1409705" y="520078"/>
                  </a:lnTo>
                  <a:lnTo>
                    <a:pt x="1381656" y="483824"/>
                  </a:lnTo>
                  <a:lnTo>
                    <a:pt x="1351323" y="449975"/>
                  </a:lnTo>
                  <a:lnTo>
                    <a:pt x="1318868" y="418596"/>
                  </a:lnTo>
                  <a:lnTo>
                    <a:pt x="1284452" y="389752"/>
                  </a:lnTo>
                  <a:lnTo>
                    <a:pt x="1248237" y="363510"/>
                  </a:lnTo>
                  <a:lnTo>
                    <a:pt x="1210384" y="339933"/>
                  </a:lnTo>
                  <a:lnTo>
                    <a:pt x="1171055" y="319087"/>
                  </a:lnTo>
                  <a:lnTo>
                    <a:pt x="1130411" y="301037"/>
                  </a:lnTo>
                  <a:lnTo>
                    <a:pt x="1088613" y="285849"/>
                  </a:lnTo>
                  <a:lnTo>
                    <a:pt x="1045824" y="273587"/>
                  </a:lnTo>
                  <a:lnTo>
                    <a:pt x="1002205" y="264318"/>
                  </a:lnTo>
                  <a:lnTo>
                    <a:pt x="957917" y="258105"/>
                  </a:lnTo>
                  <a:lnTo>
                    <a:pt x="913122" y="255014"/>
                  </a:lnTo>
                  <a:lnTo>
                    <a:pt x="867982" y="255111"/>
                  </a:lnTo>
                  <a:lnTo>
                    <a:pt x="822657" y="258461"/>
                  </a:lnTo>
                  <a:lnTo>
                    <a:pt x="777309" y="265128"/>
                  </a:lnTo>
                  <a:lnTo>
                    <a:pt x="732101" y="275178"/>
                  </a:lnTo>
                  <a:lnTo>
                    <a:pt x="687193" y="288677"/>
                  </a:lnTo>
                  <a:lnTo>
                    <a:pt x="642747" y="305688"/>
                  </a:lnTo>
                  <a:lnTo>
                    <a:pt x="599630" y="325958"/>
                  </a:lnTo>
                  <a:lnTo>
                    <a:pt x="558551" y="349136"/>
                  </a:lnTo>
                  <a:lnTo>
                    <a:pt x="519613" y="375066"/>
                  </a:lnTo>
                  <a:lnTo>
                    <a:pt x="482917" y="403594"/>
                  </a:lnTo>
                  <a:lnTo>
                    <a:pt x="448567" y="434563"/>
                  </a:lnTo>
                  <a:lnTo>
                    <a:pt x="416665" y="467820"/>
                  </a:lnTo>
                  <a:lnTo>
                    <a:pt x="387314" y="503209"/>
                  </a:lnTo>
                  <a:lnTo>
                    <a:pt x="360616" y="540575"/>
                  </a:lnTo>
                  <a:lnTo>
                    <a:pt x="336675" y="579762"/>
                  </a:lnTo>
                  <a:lnTo>
                    <a:pt x="315593" y="620616"/>
                  </a:lnTo>
                  <a:lnTo>
                    <a:pt x="297472" y="662981"/>
                  </a:lnTo>
                  <a:lnTo>
                    <a:pt x="282416" y="706703"/>
                  </a:lnTo>
                  <a:lnTo>
                    <a:pt x="270527" y="751625"/>
                  </a:lnTo>
                  <a:lnTo>
                    <a:pt x="261907" y="797594"/>
                  </a:lnTo>
                  <a:lnTo>
                    <a:pt x="256660" y="844453"/>
                  </a:lnTo>
                  <a:lnTo>
                    <a:pt x="254888" y="892048"/>
                  </a:lnTo>
                  <a:lnTo>
                    <a:pt x="0" y="8920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96123" y="5358383"/>
              <a:ext cx="1870075" cy="892175"/>
            </a:xfrm>
            <a:custGeom>
              <a:avLst/>
              <a:gdLst/>
              <a:ahLst/>
              <a:cxnLst/>
              <a:rect l="l" t="t" r="r" b="b"/>
              <a:pathLst>
                <a:path w="1870075" h="892175">
                  <a:moveTo>
                    <a:pt x="1869821" y="0"/>
                  </a:moveTo>
                  <a:lnTo>
                    <a:pt x="1614931" y="0"/>
                  </a:lnTo>
                  <a:lnTo>
                    <a:pt x="1613161" y="47595"/>
                  </a:lnTo>
                  <a:lnTo>
                    <a:pt x="1607918" y="94456"/>
                  </a:lnTo>
                  <a:lnTo>
                    <a:pt x="1599305" y="140427"/>
                  </a:lnTo>
                  <a:lnTo>
                    <a:pt x="1587424" y="185353"/>
                  </a:lnTo>
                  <a:lnTo>
                    <a:pt x="1572378" y="229079"/>
                  </a:lnTo>
                  <a:lnTo>
                    <a:pt x="1554268" y="271448"/>
                  </a:lnTo>
                  <a:lnTo>
                    <a:pt x="1533197" y="312306"/>
                  </a:lnTo>
                  <a:lnTo>
                    <a:pt x="1509268" y="351497"/>
                  </a:lnTo>
                  <a:lnTo>
                    <a:pt x="1482582" y="388866"/>
                  </a:lnTo>
                  <a:lnTo>
                    <a:pt x="1453242" y="424258"/>
                  </a:lnTo>
                  <a:lnTo>
                    <a:pt x="1421351" y="457516"/>
                  </a:lnTo>
                  <a:lnTo>
                    <a:pt x="1387010" y="488486"/>
                  </a:lnTo>
                  <a:lnTo>
                    <a:pt x="1350322" y="517011"/>
                  </a:lnTo>
                  <a:lnTo>
                    <a:pt x="1311390" y="542938"/>
                  </a:lnTo>
                  <a:lnTo>
                    <a:pt x="1270315" y="566110"/>
                  </a:lnTo>
                  <a:lnTo>
                    <a:pt x="1227201" y="586371"/>
                  </a:lnTo>
                  <a:lnTo>
                    <a:pt x="1182754" y="603378"/>
                  </a:lnTo>
                  <a:lnTo>
                    <a:pt x="1137846" y="616873"/>
                  </a:lnTo>
                  <a:lnTo>
                    <a:pt x="1092638" y="626919"/>
                  </a:lnTo>
                  <a:lnTo>
                    <a:pt x="1047290" y="633584"/>
                  </a:lnTo>
                  <a:lnTo>
                    <a:pt x="1001965" y="636931"/>
                  </a:lnTo>
                  <a:lnTo>
                    <a:pt x="956825" y="637027"/>
                  </a:lnTo>
                  <a:lnTo>
                    <a:pt x="912030" y="633935"/>
                  </a:lnTo>
                  <a:lnTo>
                    <a:pt x="867742" y="627721"/>
                  </a:lnTo>
                  <a:lnTo>
                    <a:pt x="824123" y="618451"/>
                  </a:lnTo>
                  <a:lnTo>
                    <a:pt x="781334" y="606190"/>
                  </a:lnTo>
                  <a:lnTo>
                    <a:pt x="739536" y="591002"/>
                  </a:lnTo>
                  <a:lnTo>
                    <a:pt x="698892" y="572953"/>
                  </a:lnTo>
                  <a:lnTo>
                    <a:pt x="659563" y="552108"/>
                  </a:lnTo>
                  <a:lnTo>
                    <a:pt x="621710" y="528532"/>
                  </a:lnTo>
                  <a:lnTo>
                    <a:pt x="585495" y="502290"/>
                  </a:lnTo>
                  <a:lnTo>
                    <a:pt x="551079" y="473447"/>
                  </a:lnTo>
                  <a:lnTo>
                    <a:pt x="518624" y="442069"/>
                  </a:lnTo>
                  <a:lnTo>
                    <a:pt x="488291" y="408221"/>
                  </a:lnTo>
                  <a:lnTo>
                    <a:pt x="460242" y="371968"/>
                  </a:lnTo>
                  <a:lnTo>
                    <a:pt x="434638" y="333374"/>
                  </a:lnTo>
                  <a:lnTo>
                    <a:pt x="411642" y="292506"/>
                  </a:lnTo>
                  <a:lnTo>
                    <a:pt x="391413" y="249428"/>
                  </a:lnTo>
                  <a:lnTo>
                    <a:pt x="509777" y="249428"/>
                  </a:lnTo>
                  <a:lnTo>
                    <a:pt x="213105" y="0"/>
                  </a:lnTo>
                  <a:lnTo>
                    <a:pt x="0" y="249428"/>
                  </a:lnTo>
                  <a:lnTo>
                    <a:pt x="121284" y="249428"/>
                  </a:lnTo>
                  <a:lnTo>
                    <a:pt x="136370" y="296400"/>
                  </a:lnTo>
                  <a:lnTo>
                    <a:pt x="153853" y="342072"/>
                  </a:lnTo>
                  <a:lnTo>
                    <a:pt x="173651" y="386380"/>
                  </a:lnTo>
                  <a:lnTo>
                    <a:pt x="195682" y="429264"/>
                  </a:lnTo>
                  <a:lnTo>
                    <a:pt x="219862" y="470660"/>
                  </a:lnTo>
                  <a:lnTo>
                    <a:pt x="246110" y="510506"/>
                  </a:lnTo>
                  <a:lnTo>
                    <a:pt x="274341" y="548741"/>
                  </a:lnTo>
                  <a:lnTo>
                    <a:pt x="304475" y="585303"/>
                  </a:lnTo>
                  <a:lnTo>
                    <a:pt x="336427" y="620130"/>
                  </a:lnTo>
                  <a:lnTo>
                    <a:pt x="370116" y="653159"/>
                  </a:lnTo>
                  <a:lnTo>
                    <a:pt x="405459" y="684329"/>
                  </a:lnTo>
                  <a:lnTo>
                    <a:pt x="442372" y="713578"/>
                  </a:lnTo>
                  <a:lnTo>
                    <a:pt x="480774" y="740843"/>
                  </a:lnTo>
                  <a:lnTo>
                    <a:pt x="520581" y="766062"/>
                  </a:lnTo>
                  <a:lnTo>
                    <a:pt x="561712" y="789174"/>
                  </a:lnTo>
                  <a:lnTo>
                    <a:pt x="604082" y="810117"/>
                  </a:lnTo>
                  <a:lnTo>
                    <a:pt x="647610" y="828827"/>
                  </a:lnTo>
                  <a:lnTo>
                    <a:pt x="692213" y="845245"/>
                  </a:lnTo>
                  <a:lnTo>
                    <a:pt x="737808" y="859307"/>
                  </a:lnTo>
                  <a:lnTo>
                    <a:pt x="784313" y="870951"/>
                  </a:lnTo>
                  <a:lnTo>
                    <a:pt x="831644" y="880115"/>
                  </a:lnTo>
                  <a:lnTo>
                    <a:pt x="879720" y="886738"/>
                  </a:lnTo>
                  <a:lnTo>
                    <a:pt x="928457" y="890757"/>
                  </a:lnTo>
                  <a:lnTo>
                    <a:pt x="977773" y="892111"/>
                  </a:lnTo>
                  <a:lnTo>
                    <a:pt x="1025157" y="890874"/>
                  </a:lnTo>
                  <a:lnTo>
                    <a:pt x="1071896" y="887206"/>
                  </a:lnTo>
                  <a:lnTo>
                    <a:pt x="1117929" y="881167"/>
                  </a:lnTo>
                  <a:lnTo>
                    <a:pt x="1163193" y="872819"/>
                  </a:lnTo>
                  <a:lnTo>
                    <a:pt x="1207627" y="862224"/>
                  </a:lnTo>
                  <a:lnTo>
                    <a:pt x="1251169" y="849443"/>
                  </a:lnTo>
                  <a:lnTo>
                    <a:pt x="1293759" y="834539"/>
                  </a:lnTo>
                  <a:lnTo>
                    <a:pt x="1335333" y="817572"/>
                  </a:lnTo>
                  <a:lnTo>
                    <a:pt x="1375832" y="798606"/>
                  </a:lnTo>
                  <a:lnTo>
                    <a:pt x="1415192" y="777700"/>
                  </a:lnTo>
                  <a:lnTo>
                    <a:pt x="1453353" y="754917"/>
                  </a:lnTo>
                  <a:lnTo>
                    <a:pt x="1490253" y="730318"/>
                  </a:lnTo>
                  <a:lnTo>
                    <a:pt x="1525830" y="703966"/>
                  </a:lnTo>
                  <a:lnTo>
                    <a:pt x="1560023" y="675921"/>
                  </a:lnTo>
                  <a:lnTo>
                    <a:pt x="1592769" y="646246"/>
                  </a:lnTo>
                  <a:lnTo>
                    <a:pt x="1624009" y="615002"/>
                  </a:lnTo>
                  <a:lnTo>
                    <a:pt x="1653679" y="582251"/>
                  </a:lnTo>
                  <a:lnTo>
                    <a:pt x="1681719" y="548054"/>
                  </a:lnTo>
                  <a:lnTo>
                    <a:pt x="1708066" y="512473"/>
                  </a:lnTo>
                  <a:lnTo>
                    <a:pt x="1732660" y="475570"/>
                  </a:lnTo>
                  <a:lnTo>
                    <a:pt x="1755438" y="437406"/>
                  </a:lnTo>
                  <a:lnTo>
                    <a:pt x="1776339" y="398044"/>
                  </a:lnTo>
                  <a:lnTo>
                    <a:pt x="1795302" y="357544"/>
                  </a:lnTo>
                  <a:lnTo>
                    <a:pt x="1812264" y="315968"/>
                  </a:lnTo>
                  <a:lnTo>
                    <a:pt x="1827165" y="273378"/>
                  </a:lnTo>
                  <a:lnTo>
                    <a:pt x="1839942" y="229836"/>
                  </a:lnTo>
                  <a:lnTo>
                    <a:pt x="1850534" y="185404"/>
                  </a:lnTo>
                  <a:lnTo>
                    <a:pt x="1858879" y="140142"/>
                  </a:lnTo>
                  <a:lnTo>
                    <a:pt x="1864917" y="94113"/>
                  </a:lnTo>
                  <a:lnTo>
                    <a:pt x="1868584" y="47378"/>
                  </a:lnTo>
                  <a:lnTo>
                    <a:pt x="186982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96123" y="5358383"/>
              <a:ext cx="1870075" cy="892175"/>
            </a:xfrm>
            <a:custGeom>
              <a:avLst/>
              <a:gdLst/>
              <a:ahLst/>
              <a:cxnLst/>
              <a:rect l="l" t="t" r="r" b="b"/>
              <a:pathLst>
                <a:path w="1870075" h="892175">
                  <a:moveTo>
                    <a:pt x="1869821" y="0"/>
                  </a:moveTo>
                  <a:lnTo>
                    <a:pt x="1868584" y="47378"/>
                  </a:lnTo>
                  <a:lnTo>
                    <a:pt x="1864917" y="94113"/>
                  </a:lnTo>
                  <a:lnTo>
                    <a:pt x="1858879" y="140142"/>
                  </a:lnTo>
                  <a:lnTo>
                    <a:pt x="1850534" y="185404"/>
                  </a:lnTo>
                  <a:lnTo>
                    <a:pt x="1839942" y="229836"/>
                  </a:lnTo>
                  <a:lnTo>
                    <a:pt x="1827165" y="273378"/>
                  </a:lnTo>
                  <a:lnTo>
                    <a:pt x="1812264" y="315968"/>
                  </a:lnTo>
                  <a:lnTo>
                    <a:pt x="1795302" y="357544"/>
                  </a:lnTo>
                  <a:lnTo>
                    <a:pt x="1776339" y="398044"/>
                  </a:lnTo>
                  <a:lnTo>
                    <a:pt x="1755438" y="437406"/>
                  </a:lnTo>
                  <a:lnTo>
                    <a:pt x="1732660" y="475570"/>
                  </a:lnTo>
                  <a:lnTo>
                    <a:pt x="1708066" y="512473"/>
                  </a:lnTo>
                  <a:lnTo>
                    <a:pt x="1681719" y="548054"/>
                  </a:lnTo>
                  <a:lnTo>
                    <a:pt x="1653679" y="582251"/>
                  </a:lnTo>
                  <a:lnTo>
                    <a:pt x="1624009" y="615002"/>
                  </a:lnTo>
                  <a:lnTo>
                    <a:pt x="1592769" y="646246"/>
                  </a:lnTo>
                  <a:lnTo>
                    <a:pt x="1560023" y="675921"/>
                  </a:lnTo>
                  <a:lnTo>
                    <a:pt x="1525830" y="703966"/>
                  </a:lnTo>
                  <a:lnTo>
                    <a:pt x="1490253" y="730318"/>
                  </a:lnTo>
                  <a:lnTo>
                    <a:pt x="1453353" y="754917"/>
                  </a:lnTo>
                  <a:lnTo>
                    <a:pt x="1415192" y="777700"/>
                  </a:lnTo>
                  <a:lnTo>
                    <a:pt x="1375832" y="798606"/>
                  </a:lnTo>
                  <a:lnTo>
                    <a:pt x="1335333" y="817572"/>
                  </a:lnTo>
                  <a:lnTo>
                    <a:pt x="1293759" y="834539"/>
                  </a:lnTo>
                  <a:lnTo>
                    <a:pt x="1251169" y="849443"/>
                  </a:lnTo>
                  <a:lnTo>
                    <a:pt x="1207627" y="862224"/>
                  </a:lnTo>
                  <a:lnTo>
                    <a:pt x="1163193" y="872819"/>
                  </a:lnTo>
                  <a:lnTo>
                    <a:pt x="1117929" y="881167"/>
                  </a:lnTo>
                  <a:lnTo>
                    <a:pt x="1071896" y="887206"/>
                  </a:lnTo>
                  <a:lnTo>
                    <a:pt x="1025157" y="890874"/>
                  </a:lnTo>
                  <a:lnTo>
                    <a:pt x="977773" y="892111"/>
                  </a:lnTo>
                  <a:lnTo>
                    <a:pt x="928457" y="890757"/>
                  </a:lnTo>
                  <a:lnTo>
                    <a:pt x="879720" y="886738"/>
                  </a:lnTo>
                  <a:lnTo>
                    <a:pt x="831644" y="880115"/>
                  </a:lnTo>
                  <a:lnTo>
                    <a:pt x="784313" y="870951"/>
                  </a:lnTo>
                  <a:lnTo>
                    <a:pt x="737808" y="859307"/>
                  </a:lnTo>
                  <a:lnTo>
                    <a:pt x="692213" y="845245"/>
                  </a:lnTo>
                  <a:lnTo>
                    <a:pt x="647610" y="828827"/>
                  </a:lnTo>
                  <a:lnTo>
                    <a:pt x="604082" y="810117"/>
                  </a:lnTo>
                  <a:lnTo>
                    <a:pt x="561712" y="789174"/>
                  </a:lnTo>
                  <a:lnTo>
                    <a:pt x="520581" y="766062"/>
                  </a:lnTo>
                  <a:lnTo>
                    <a:pt x="480774" y="740843"/>
                  </a:lnTo>
                  <a:lnTo>
                    <a:pt x="442372" y="713578"/>
                  </a:lnTo>
                  <a:lnTo>
                    <a:pt x="405459" y="684329"/>
                  </a:lnTo>
                  <a:lnTo>
                    <a:pt x="370116" y="653159"/>
                  </a:lnTo>
                  <a:lnTo>
                    <a:pt x="336427" y="620130"/>
                  </a:lnTo>
                  <a:lnTo>
                    <a:pt x="304475" y="585303"/>
                  </a:lnTo>
                  <a:lnTo>
                    <a:pt x="274341" y="548741"/>
                  </a:lnTo>
                  <a:lnTo>
                    <a:pt x="246110" y="510506"/>
                  </a:lnTo>
                  <a:lnTo>
                    <a:pt x="219862" y="470660"/>
                  </a:lnTo>
                  <a:lnTo>
                    <a:pt x="195682" y="429264"/>
                  </a:lnTo>
                  <a:lnTo>
                    <a:pt x="173651" y="386380"/>
                  </a:lnTo>
                  <a:lnTo>
                    <a:pt x="153853" y="342072"/>
                  </a:lnTo>
                  <a:lnTo>
                    <a:pt x="136370" y="296400"/>
                  </a:lnTo>
                  <a:lnTo>
                    <a:pt x="121284" y="249428"/>
                  </a:lnTo>
                  <a:lnTo>
                    <a:pt x="0" y="249428"/>
                  </a:lnTo>
                  <a:lnTo>
                    <a:pt x="213105" y="0"/>
                  </a:lnTo>
                  <a:lnTo>
                    <a:pt x="509777" y="249428"/>
                  </a:lnTo>
                  <a:lnTo>
                    <a:pt x="391413" y="249428"/>
                  </a:lnTo>
                  <a:lnTo>
                    <a:pt x="411642" y="292506"/>
                  </a:lnTo>
                  <a:lnTo>
                    <a:pt x="434638" y="333374"/>
                  </a:lnTo>
                  <a:lnTo>
                    <a:pt x="460242" y="371968"/>
                  </a:lnTo>
                  <a:lnTo>
                    <a:pt x="488291" y="408221"/>
                  </a:lnTo>
                  <a:lnTo>
                    <a:pt x="518624" y="442069"/>
                  </a:lnTo>
                  <a:lnTo>
                    <a:pt x="551079" y="473447"/>
                  </a:lnTo>
                  <a:lnTo>
                    <a:pt x="585495" y="502290"/>
                  </a:lnTo>
                  <a:lnTo>
                    <a:pt x="621710" y="528532"/>
                  </a:lnTo>
                  <a:lnTo>
                    <a:pt x="659563" y="552108"/>
                  </a:lnTo>
                  <a:lnTo>
                    <a:pt x="698892" y="572953"/>
                  </a:lnTo>
                  <a:lnTo>
                    <a:pt x="739536" y="591002"/>
                  </a:lnTo>
                  <a:lnTo>
                    <a:pt x="781334" y="606190"/>
                  </a:lnTo>
                  <a:lnTo>
                    <a:pt x="824123" y="618451"/>
                  </a:lnTo>
                  <a:lnTo>
                    <a:pt x="867742" y="627721"/>
                  </a:lnTo>
                  <a:lnTo>
                    <a:pt x="912030" y="633935"/>
                  </a:lnTo>
                  <a:lnTo>
                    <a:pt x="956825" y="637027"/>
                  </a:lnTo>
                  <a:lnTo>
                    <a:pt x="1001965" y="636931"/>
                  </a:lnTo>
                  <a:lnTo>
                    <a:pt x="1047290" y="633584"/>
                  </a:lnTo>
                  <a:lnTo>
                    <a:pt x="1092638" y="626919"/>
                  </a:lnTo>
                  <a:lnTo>
                    <a:pt x="1137846" y="616873"/>
                  </a:lnTo>
                  <a:lnTo>
                    <a:pt x="1182754" y="603378"/>
                  </a:lnTo>
                  <a:lnTo>
                    <a:pt x="1227201" y="586371"/>
                  </a:lnTo>
                  <a:lnTo>
                    <a:pt x="1270315" y="566110"/>
                  </a:lnTo>
                  <a:lnTo>
                    <a:pt x="1311390" y="542938"/>
                  </a:lnTo>
                  <a:lnTo>
                    <a:pt x="1350322" y="517011"/>
                  </a:lnTo>
                  <a:lnTo>
                    <a:pt x="1387010" y="488486"/>
                  </a:lnTo>
                  <a:lnTo>
                    <a:pt x="1421351" y="457516"/>
                  </a:lnTo>
                  <a:lnTo>
                    <a:pt x="1453242" y="424258"/>
                  </a:lnTo>
                  <a:lnTo>
                    <a:pt x="1482582" y="388866"/>
                  </a:lnTo>
                  <a:lnTo>
                    <a:pt x="1509268" y="351497"/>
                  </a:lnTo>
                  <a:lnTo>
                    <a:pt x="1533197" y="312306"/>
                  </a:lnTo>
                  <a:lnTo>
                    <a:pt x="1554268" y="271448"/>
                  </a:lnTo>
                  <a:lnTo>
                    <a:pt x="1572378" y="229079"/>
                  </a:lnTo>
                  <a:lnTo>
                    <a:pt x="1587424" y="185353"/>
                  </a:lnTo>
                  <a:lnTo>
                    <a:pt x="1599305" y="140427"/>
                  </a:lnTo>
                  <a:lnTo>
                    <a:pt x="1607918" y="94456"/>
                  </a:lnTo>
                  <a:lnTo>
                    <a:pt x="1613161" y="47595"/>
                  </a:lnTo>
                  <a:lnTo>
                    <a:pt x="1614931" y="0"/>
                  </a:lnTo>
                  <a:lnTo>
                    <a:pt x="1869821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72999" cy="70744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72460" y="3101720"/>
            <a:ext cx="6141720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165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Köszönöm</a:t>
            </a:r>
            <a:r>
              <a:rPr sz="4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figyelmet!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2765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www.kifu.gov.hu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2205" y="5182869"/>
            <a:ext cx="3569970" cy="1538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Dr.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Lencsés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Ákos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data steward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lencses.akos@kifu.gov.hu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2022.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április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22.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997" y="4689804"/>
            <a:ext cx="2193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KIFÜ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hírfolyam: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https://kifu.gov.hu/ni4os/hirek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088" y="5207507"/>
            <a:ext cx="1440180" cy="14401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34800" y="6751319"/>
            <a:ext cx="838200" cy="29565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97529" y="232917"/>
            <a:ext cx="796099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National Initiatives for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H2020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contract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857645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1964" y="0"/>
            <a:ext cx="1431035" cy="8945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72999" cy="70744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72460" y="2637230"/>
            <a:ext cx="713867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nyílt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tudomány</a:t>
            </a:r>
            <a:r>
              <a:rPr sz="4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pénzügyi </a:t>
            </a:r>
            <a:r>
              <a:rPr sz="4400" b="1" spc="-1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vonatkozásai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2205" y="5182869"/>
            <a:ext cx="25831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Dr.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Lencsés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Ákos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steward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778750"/>
            <a:ext cx="838199" cy="29565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97529" y="232917"/>
            <a:ext cx="796099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National Initiatives for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H2020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contract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857645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41964" y="0"/>
            <a:ext cx="1431035" cy="89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1769" y="246329"/>
            <a:ext cx="10301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Nyílt</a:t>
            </a:r>
            <a:r>
              <a:rPr sz="3200" spc="-15" dirty="0"/>
              <a:t> </a:t>
            </a:r>
            <a:r>
              <a:rPr sz="3200" dirty="0"/>
              <a:t>tudományos</a:t>
            </a:r>
            <a:r>
              <a:rPr sz="3200" spc="-35" dirty="0"/>
              <a:t> </a:t>
            </a:r>
            <a:r>
              <a:rPr sz="3200" dirty="0"/>
              <a:t>irányelvek</a:t>
            </a:r>
            <a:r>
              <a:rPr sz="3200" spc="-10" dirty="0"/>
              <a:t> </a:t>
            </a:r>
            <a:r>
              <a:rPr sz="3200" spc="-5" dirty="0"/>
              <a:t>2021</a:t>
            </a:r>
            <a:r>
              <a:rPr sz="3200" dirty="0"/>
              <a:t> </a:t>
            </a:r>
            <a:r>
              <a:rPr sz="3200" spc="-5" dirty="0"/>
              <a:t>második</a:t>
            </a:r>
            <a:r>
              <a:rPr sz="3200" spc="-20" dirty="0"/>
              <a:t> </a:t>
            </a:r>
            <a:r>
              <a:rPr sz="3200" spc="-5" dirty="0"/>
              <a:t>félévében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44067" y="1317141"/>
            <a:ext cx="10024110" cy="335152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NKFI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Hivatal</a:t>
            </a:r>
            <a:r>
              <a:rPr sz="28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nyílt</a:t>
            </a:r>
            <a:r>
              <a:rPr sz="2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tudományos</a:t>
            </a:r>
            <a:r>
              <a:rPr sz="2800" u="heavy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állásfoglalás</a:t>
            </a:r>
            <a:r>
              <a:rPr sz="2800" spc="-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2021.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október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UNESCO</a:t>
            </a:r>
            <a:r>
              <a:rPr sz="2800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nyílt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tudományos</a:t>
            </a:r>
            <a:r>
              <a:rPr sz="2800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irányelvek</a:t>
            </a:r>
            <a:r>
              <a:rPr sz="28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2021.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november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Európai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Bizottság</a:t>
            </a:r>
            <a:r>
              <a:rPr sz="2800" spc="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jelentése</a:t>
            </a:r>
            <a:r>
              <a:rPr sz="280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20" dirty="0">
                <a:latin typeface="Calibri"/>
                <a:cs typeface="Calibri"/>
              </a:rPr>
              <a:t>kutatásértékelés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megújításáról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2021.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november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G6</a:t>
            </a:r>
            <a:r>
              <a:rPr sz="2800" spc="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nyílt</a:t>
            </a:r>
            <a:r>
              <a:rPr sz="2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tudományos</a:t>
            </a:r>
            <a:r>
              <a:rPr sz="2800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állásfoglalás</a:t>
            </a:r>
            <a:r>
              <a:rPr sz="2800" spc="-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2021.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december</a:t>
            </a:r>
            <a:endParaRPr sz="2800">
              <a:latin typeface="Calibri"/>
              <a:cs typeface="Calibri"/>
            </a:endParaRPr>
          </a:p>
          <a:p>
            <a:pPr marL="241300" marR="173990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Franciaország: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kutatási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adatok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kezelése</a:t>
            </a:r>
            <a:r>
              <a:rPr sz="28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jogi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8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kötelezettség</a:t>
            </a:r>
            <a:r>
              <a:rPr sz="2800" spc="-25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2021.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december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25240" y="4977383"/>
            <a:ext cx="2189988" cy="1620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21460" y="4988928"/>
            <a:ext cx="2936554" cy="16274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52304" y="4553710"/>
            <a:ext cx="2520696" cy="25206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2960" y="5052775"/>
            <a:ext cx="2265265" cy="158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3365" y="212800"/>
            <a:ext cx="4447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Eurobarometer</a:t>
            </a:r>
            <a:r>
              <a:rPr spc="-100" dirty="0"/>
              <a:t> </a:t>
            </a:r>
            <a:r>
              <a:rPr dirty="0"/>
              <a:t>2021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865" y="1380726"/>
            <a:ext cx="10515485" cy="51100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257" y="6567627"/>
            <a:ext cx="9284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Calibri Light"/>
                <a:cs typeface="Calibri Light"/>
              </a:rPr>
              <a:t>Forrás: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European</a:t>
            </a:r>
            <a:r>
              <a:rPr sz="2000" b="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 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citizens’</a:t>
            </a:r>
            <a:r>
              <a:rPr sz="2000" b="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 </a:t>
            </a:r>
            <a:r>
              <a:rPr sz="2000" b="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knowledge</a:t>
            </a:r>
            <a:r>
              <a:rPr sz="2000" b="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 </a:t>
            </a:r>
            <a:r>
              <a:rPr sz="2000" b="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and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 </a:t>
            </a:r>
            <a:r>
              <a:rPr sz="2000" b="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attitudes</a:t>
            </a:r>
            <a:r>
              <a:rPr sz="2000" b="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 </a:t>
            </a:r>
            <a:r>
              <a:rPr sz="2000" b="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towards</a:t>
            </a:r>
            <a:r>
              <a:rPr sz="2000" b="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 </a:t>
            </a:r>
            <a:r>
              <a:rPr sz="2000" b="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science</a:t>
            </a:r>
            <a:r>
              <a:rPr sz="2000" b="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 </a:t>
            </a:r>
            <a:r>
              <a:rPr sz="2000" b="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and</a:t>
            </a:r>
            <a:r>
              <a:rPr sz="2000" b="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 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technology</a:t>
            </a:r>
            <a:r>
              <a:rPr sz="2000" b="0" spc="5" dirty="0">
                <a:solidFill>
                  <a:srgbClr val="0462C1"/>
                </a:solidFill>
                <a:latin typeface="Calibri Light"/>
                <a:cs typeface="Calibri Light"/>
                <a:hlinkClick r:id="rId4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(2021)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3365" y="212800"/>
            <a:ext cx="2906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Open</a:t>
            </a:r>
            <a:r>
              <a:rPr spc="-204" dirty="0"/>
              <a:t> </a:t>
            </a:r>
            <a:r>
              <a:rPr dirty="0"/>
              <a:t>Access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637" y="2266187"/>
            <a:ext cx="6683570" cy="41984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3753" y="1426590"/>
            <a:ext cx="11870055" cy="547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Pénzügyi </a:t>
            </a:r>
            <a:r>
              <a:rPr sz="2400" spc="-5" dirty="0">
                <a:latin typeface="Calibri"/>
                <a:cs typeface="Calibri"/>
              </a:rPr>
              <a:t>szempontból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leginkább ismert,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legtöbbet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kutatott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területe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nyílt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tudománynak.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7143750" marR="5080" indent="-228600">
              <a:lnSpc>
                <a:spcPct val="80000"/>
              </a:lnSpc>
              <a:spcBef>
                <a:spcPts val="1775"/>
              </a:spcBef>
              <a:buFont typeface="Arial"/>
              <a:buChar char="•"/>
              <a:tabLst>
                <a:tab pos="7144384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cikkhez </a:t>
            </a:r>
            <a:r>
              <a:rPr sz="2400" spc="-25" dirty="0">
                <a:latin typeface="Calibri"/>
                <a:cs typeface="Calibri"/>
              </a:rPr>
              <a:t>kötődő </a:t>
            </a:r>
            <a:r>
              <a:rPr sz="2400" spc="-15" dirty="0">
                <a:latin typeface="Calibri"/>
                <a:cs typeface="Calibri"/>
              </a:rPr>
              <a:t>kutatási </a:t>
            </a:r>
            <a:r>
              <a:rPr sz="2400" spc="-20" dirty="0">
                <a:latin typeface="Calibri"/>
                <a:cs typeface="Calibri"/>
              </a:rPr>
              <a:t>tevékenység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összhangban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hagyományos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kutatási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paradigmával</a:t>
            </a:r>
            <a:endParaRPr sz="2400">
              <a:latin typeface="Calibri"/>
              <a:cs typeface="Calibri"/>
            </a:endParaRPr>
          </a:p>
          <a:p>
            <a:pPr marL="7143750" marR="88265" indent="-228600">
              <a:lnSpc>
                <a:spcPct val="80100"/>
              </a:lnSpc>
              <a:spcBef>
                <a:spcPts val="995"/>
              </a:spcBef>
              <a:buFont typeface="Arial"/>
              <a:buChar char="•"/>
              <a:tabLst>
                <a:tab pos="7144384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kutatók </a:t>
            </a:r>
            <a:r>
              <a:rPr sz="2400" spc="-15" dirty="0">
                <a:latin typeface="Calibri"/>
                <a:cs typeface="Calibri"/>
              </a:rPr>
              <a:t>tevékenységében </a:t>
            </a:r>
            <a:r>
              <a:rPr sz="2400" spc="-25" dirty="0">
                <a:latin typeface="Calibri"/>
                <a:cs typeface="Calibri"/>
              </a:rPr>
              <a:t>közvetlen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megjelennek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pénzügyi </a:t>
            </a:r>
            <a:r>
              <a:rPr sz="2400" spc="-15" dirty="0">
                <a:latin typeface="Calibri"/>
                <a:cs typeface="Calibri"/>
              </a:rPr>
              <a:t>feladatok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(APC)</a:t>
            </a:r>
            <a:endParaRPr sz="2400">
              <a:latin typeface="Calibri"/>
              <a:cs typeface="Calibri"/>
            </a:endParaRPr>
          </a:p>
          <a:p>
            <a:pPr marL="7143750" indent="-229235">
              <a:lnSpc>
                <a:spcPts val="2590"/>
              </a:lnSpc>
              <a:spcBef>
                <a:spcPts val="430"/>
              </a:spcBef>
              <a:buFont typeface="Arial"/>
              <a:buChar char="•"/>
              <a:tabLst>
                <a:tab pos="7144384" algn="l"/>
              </a:tabLst>
            </a:pPr>
            <a:r>
              <a:rPr sz="2400" spc="-20" dirty="0">
                <a:latin typeface="Calibri"/>
                <a:cs typeface="Calibri"/>
              </a:rPr>
              <a:t>Könnyen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meghatározható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és</a:t>
            </a:r>
            <a:endParaRPr sz="2400">
              <a:latin typeface="Calibri"/>
              <a:cs typeface="Calibri"/>
            </a:endParaRPr>
          </a:p>
          <a:p>
            <a:pPr marL="714375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ellenőrizhető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követelményrendszer</a:t>
            </a:r>
            <a:endParaRPr sz="2400">
              <a:latin typeface="Calibri"/>
              <a:cs typeface="Calibri"/>
            </a:endParaRPr>
          </a:p>
          <a:p>
            <a:pPr marL="7143750" marR="58419" indent="-228600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7144384" algn="l"/>
              </a:tabLst>
            </a:pPr>
            <a:r>
              <a:rPr sz="2400" dirty="0">
                <a:latin typeface="Calibri"/>
                <a:cs typeface="Calibri"/>
              </a:rPr>
              <a:t>Az </a:t>
            </a:r>
            <a:r>
              <a:rPr sz="2400" spc="-5" dirty="0">
                <a:latin typeface="Calibri"/>
                <a:cs typeface="Calibri"/>
              </a:rPr>
              <a:t>egyértelműség </a:t>
            </a:r>
            <a:r>
              <a:rPr sz="2400" spc="-15" dirty="0">
                <a:latin typeface="Calibri"/>
                <a:cs typeface="Calibri"/>
              </a:rPr>
              <a:t>miatt </a:t>
            </a:r>
            <a:r>
              <a:rPr sz="2400" spc="-10" dirty="0">
                <a:latin typeface="Calibri"/>
                <a:cs typeface="Calibri"/>
              </a:rPr>
              <a:t>hangsúlyosan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jelenik </a:t>
            </a:r>
            <a:r>
              <a:rPr sz="2400" dirty="0">
                <a:latin typeface="Calibri"/>
                <a:cs typeface="Calibri"/>
              </a:rPr>
              <a:t>meg a </a:t>
            </a:r>
            <a:r>
              <a:rPr sz="2400" spc="-15" dirty="0">
                <a:latin typeface="Calibri"/>
                <a:cs typeface="Calibri"/>
              </a:rPr>
              <a:t>pályázati </a:t>
            </a:r>
            <a:r>
              <a:rPr sz="2400" dirty="0">
                <a:latin typeface="Calibri"/>
                <a:cs typeface="Calibri"/>
              </a:rPr>
              <a:t>és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finanszírozási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rendszerben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000" b="0" dirty="0">
                <a:latin typeface="Calibri Light"/>
                <a:cs typeface="Calibri Light"/>
              </a:rPr>
              <a:t>Kép</a:t>
            </a:r>
            <a:r>
              <a:rPr sz="2000" b="0" spc="2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forrása: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https://oa2020.org/wp-content/uploads/OA2020_Conceptual_Framework.pdf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6540" y="212800"/>
            <a:ext cx="5436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Kutatási</a:t>
            </a:r>
            <a:r>
              <a:rPr spc="-40" dirty="0"/>
              <a:t> </a:t>
            </a:r>
            <a:r>
              <a:rPr spc="-5" dirty="0"/>
              <a:t>adatok</a:t>
            </a:r>
            <a:r>
              <a:rPr spc="-40" dirty="0"/>
              <a:t> </a:t>
            </a:r>
            <a:r>
              <a:rPr spc="-5" dirty="0"/>
              <a:t>kezelése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9091" y="1435607"/>
            <a:ext cx="6883908" cy="47518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6575" y="1163827"/>
            <a:ext cx="10782300" cy="573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kutatók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számára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gyakran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nem</a:t>
            </a:r>
            <a:endParaRPr sz="2600">
              <a:latin typeface="Calibri"/>
              <a:cs typeface="Calibri"/>
            </a:endParaRPr>
          </a:p>
          <a:p>
            <a:pPr marL="241300" marR="5941060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latin typeface="Calibri"/>
                <a:cs typeface="Calibri"/>
              </a:rPr>
              <a:t>egyénileg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jelentkeznek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kiadások.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Az </a:t>
            </a:r>
            <a:r>
              <a:rPr sz="2600" spc="-15" dirty="0">
                <a:latin typeface="Calibri"/>
                <a:cs typeface="Calibri"/>
              </a:rPr>
              <a:t>adatkezeléssel </a:t>
            </a:r>
            <a:r>
              <a:rPr sz="2600" spc="-10" dirty="0">
                <a:latin typeface="Calibri"/>
                <a:cs typeface="Calibri"/>
              </a:rPr>
              <a:t>járó </a:t>
            </a:r>
            <a:r>
              <a:rPr sz="2600" spc="-15" dirty="0">
                <a:latin typeface="Calibri"/>
                <a:cs typeface="Calibri"/>
              </a:rPr>
              <a:t>költségek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általában </a:t>
            </a:r>
            <a:r>
              <a:rPr sz="2600" spc="-15" dirty="0">
                <a:latin typeface="Calibri"/>
                <a:cs typeface="Calibri"/>
              </a:rPr>
              <a:t>intézményi </a:t>
            </a:r>
            <a:r>
              <a:rPr sz="2600" spc="-10" dirty="0">
                <a:latin typeface="Calibri"/>
                <a:cs typeface="Calibri"/>
              </a:rPr>
              <a:t>vagy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konzorciumi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szinten</a:t>
            </a:r>
            <a:endParaRPr sz="2600">
              <a:latin typeface="Calibri"/>
              <a:cs typeface="Calibri"/>
            </a:endParaRPr>
          </a:p>
          <a:p>
            <a:pPr marL="241300" marR="6912609">
              <a:lnSpc>
                <a:spcPct val="70000"/>
              </a:lnSpc>
            </a:pPr>
            <a:r>
              <a:rPr sz="2600" spc="-10" dirty="0">
                <a:latin typeface="Calibri"/>
                <a:cs typeface="Calibri"/>
              </a:rPr>
              <a:t>érvényesülnek.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költségek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jelentős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részét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teszi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ki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241300" marR="6070600">
              <a:lnSpc>
                <a:spcPct val="70000"/>
              </a:lnSpc>
            </a:pPr>
            <a:r>
              <a:rPr sz="2600" spc="-15" dirty="0">
                <a:latin typeface="Calibri"/>
                <a:cs typeface="Calibri"/>
              </a:rPr>
              <a:t>munkaerő-ráfordítás,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hozzáértő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szakemberek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biztosítása</a:t>
            </a:r>
            <a:endParaRPr sz="2600">
              <a:latin typeface="Calibri"/>
              <a:cs typeface="Calibri"/>
            </a:endParaRPr>
          </a:p>
          <a:p>
            <a:pPr marL="241300" marR="671322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60" dirty="0">
                <a:latin typeface="Calibri"/>
                <a:cs typeface="Calibri"/>
              </a:rPr>
              <a:t>Több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pályázati</a:t>
            </a:r>
            <a:r>
              <a:rPr sz="2600" spc="-20" dirty="0">
                <a:latin typeface="Calibri"/>
                <a:cs typeface="Calibri"/>
              </a:rPr>
              <a:t> kötelezettség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megjelenik,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ezek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ellenőrzése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600" spc="-10" dirty="0">
                <a:latin typeface="Calibri"/>
                <a:cs typeface="Calibri"/>
              </a:rPr>
              <a:t>azonban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gyakran </a:t>
            </a:r>
            <a:r>
              <a:rPr sz="2600" spc="-5" dirty="0">
                <a:latin typeface="Calibri"/>
                <a:cs typeface="Calibri"/>
              </a:rPr>
              <a:t>nem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egyértelmű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20" dirty="0">
                <a:latin typeface="Calibri"/>
                <a:cs typeface="Calibri"/>
              </a:rPr>
              <a:t>Adatkezelési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terv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4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5" dirty="0">
                <a:latin typeface="Calibri"/>
                <a:cs typeface="Calibri"/>
              </a:rPr>
              <a:t>FAIR-alapelvek</a:t>
            </a:r>
            <a:endParaRPr sz="2200">
              <a:latin typeface="Calibri"/>
              <a:cs typeface="Calibri"/>
            </a:endParaRPr>
          </a:p>
          <a:p>
            <a:pPr marL="241300" marR="617474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Egyes </a:t>
            </a:r>
            <a:r>
              <a:rPr sz="2600" spc="-25" dirty="0">
                <a:latin typeface="Calibri"/>
                <a:cs typeface="Calibri"/>
              </a:rPr>
              <a:t>nemzetközi </a:t>
            </a:r>
            <a:r>
              <a:rPr sz="2600" spc="-15" dirty="0">
                <a:latin typeface="Calibri"/>
                <a:cs typeface="Calibri"/>
              </a:rPr>
              <a:t>pályázatoknál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már </a:t>
            </a:r>
            <a:r>
              <a:rPr sz="2600" spc="-25" dirty="0">
                <a:latin typeface="Calibri"/>
                <a:cs typeface="Calibri"/>
              </a:rPr>
              <a:t>kötelező </a:t>
            </a:r>
            <a:r>
              <a:rPr sz="2600" spc="-20" dirty="0">
                <a:latin typeface="Calibri"/>
                <a:cs typeface="Calibri"/>
              </a:rPr>
              <a:t>forrást </a:t>
            </a:r>
            <a:r>
              <a:rPr sz="2600" spc="-5" dirty="0">
                <a:latin typeface="Calibri"/>
                <a:cs typeface="Calibri"/>
              </a:rPr>
              <a:t>elkülöníteni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az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adatkezelésre,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beleértve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70"/>
              </a:lnSpc>
            </a:pPr>
            <a:r>
              <a:rPr sz="2600" spc="-15" dirty="0">
                <a:latin typeface="Calibri"/>
                <a:cs typeface="Calibri"/>
              </a:rPr>
              <a:t>személyi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kiadásokat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endParaRPr sz="2600">
              <a:latin typeface="Calibri"/>
              <a:cs typeface="Calibri"/>
            </a:endParaRPr>
          </a:p>
          <a:p>
            <a:pPr marL="5343525">
              <a:lnSpc>
                <a:spcPts val="2380"/>
              </a:lnSpc>
            </a:pPr>
            <a:r>
              <a:rPr sz="2000" b="0" spc="-5" dirty="0">
                <a:latin typeface="Calibri Light"/>
                <a:cs typeface="Calibri Light"/>
              </a:rPr>
              <a:t>Kép</a:t>
            </a:r>
            <a:r>
              <a:rPr sz="2000" b="0" spc="2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forrása: 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http://doi.org/10.5281/zenodo.4548344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5748" y="212800"/>
            <a:ext cx="5918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Kutatásértékelési</a:t>
            </a:r>
            <a:r>
              <a:rPr spc="-85" dirty="0"/>
              <a:t> </a:t>
            </a:r>
            <a:r>
              <a:rPr spc="-5" dirty="0"/>
              <a:t>reformok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7766" y="1349441"/>
            <a:ext cx="7016351" cy="55825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257" y="1401571"/>
            <a:ext cx="9464040" cy="54908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marR="5024120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Pénzügyi </a:t>
            </a:r>
            <a:r>
              <a:rPr sz="2600" spc="-10" dirty="0">
                <a:latin typeface="Calibri"/>
                <a:cs typeface="Calibri"/>
              </a:rPr>
              <a:t>szempontból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várhatóan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legnagyobb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hatású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része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nyílt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tudománynak</a:t>
            </a:r>
            <a:endParaRPr sz="2600">
              <a:latin typeface="Calibri"/>
              <a:cs typeface="Calibri"/>
            </a:endParaRPr>
          </a:p>
          <a:p>
            <a:pPr marL="241300" marR="5241290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Az eddigi, </a:t>
            </a:r>
            <a:r>
              <a:rPr sz="2600" spc="-10" dirty="0">
                <a:latin typeface="Calibri"/>
                <a:cs typeface="Calibri"/>
              </a:rPr>
              <a:t>publikációkra </a:t>
            </a:r>
            <a:r>
              <a:rPr sz="2600" dirty="0">
                <a:latin typeface="Calibri"/>
                <a:cs typeface="Calibri"/>
              </a:rPr>
              <a:t>és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hivatkozásokra </a:t>
            </a:r>
            <a:r>
              <a:rPr sz="2600" spc="-5" dirty="0">
                <a:latin typeface="Calibri"/>
                <a:cs typeface="Calibri"/>
              </a:rPr>
              <a:t>építő </a:t>
            </a:r>
            <a:r>
              <a:rPr sz="2600" spc="-20" dirty="0">
                <a:latin typeface="Calibri"/>
                <a:cs typeface="Calibri"/>
              </a:rPr>
              <a:t>rendszer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könnyen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számszerűsíthető,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10"/>
              </a:lnSpc>
            </a:pPr>
            <a:r>
              <a:rPr sz="2600" spc="-5" dirty="0">
                <a:latin typeface="Calibri"/>
                <a:cs typeface="Calibri"/>
              </a:rPr>
              <a:t>ellenőrizhető,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nyomon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spc="-20" dirty="0">
                <a:latin typeface="Calibri"/>
                <a:cs typeface="Calibri"/>
              </a:rPr>
              <a:t>követhető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65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nyílt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tudományos</a:t>
            </a:r>
            <a:endParaRPr sz="2600">
              <a:latin typeface="Calibri"/>
              <a:cs typeface="Calibri"/>
            </a:endParaRPr>
          </a:p>
          <a:p>
            <a:pPr marL="241300" marR="5053330">
              <a:lnSpc>
                <a:spcPts val="2810"/>
              </a:lnSpc>
              <a:spcBef>
                <a:spcPts val="195"/>
              </a:spcBef>
            </a:pPr>
            <a:r>
              <a:rPr sz="2600" spc="-15" dirty="0">
                <a:latin typeface="Calibri"/>
                <a:cs typeface="Calibri"/>
              </a:rPr>
              <a:t>szempontok megfogalmazása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kutatásértékelésben nehezen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uniformizálható,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nehezen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765"/>
              </a:lnSpc>
            </a:pPr>
            <a:r>
              <a:rPr sz="2600" spc="-5" dirty="0">
                <a:latin typeface="Calibri"/>
                <a:cs typeface="Calibri"/>
              </a:rPr>
              <a:t>ellenőrizhető</a:t>
            </a:r>
            <a:endParaRPr sz="2600">
              <a:latin typeface="Calibri"/>
              <a:cs typeface="Calibri"/>
            </a:endParaRPr>
          </a:p>
          <a:p>
            <a:pPr marL="181610">
              <a:lnSpc>
                <a:spcPct val="100000"/>
              </a:lnSpc>
              <a:spcBef>
                <a:spcPts val="1800"/>
              </a:spcBef>
            </a:pPr>
            <a:r>
              <a:rPr sz="2000" b="0" spc="-5" dirty="0">
                <a:latin typeface="Calibri Light"/>
                <a:cs typeface="Calibri Light"/>
              </a:rPr>
              <a:t>Kép</a:t>
            </a:r>
            <a:r>
              <a:rPr sz="2000" b="0" spc="3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forrása:</a:t>
            </a:r>
            <a:r>
              <a:rPr sz="2000" b="0" dirty="0">
                <a:latin typeface="Calibri Light"/>
                <a:cs typeface="Calibri Light"/>
              </a:rPr>
              <a:t> 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https://www.uu.nl/en/research/open-science/tracks/recognition-and-rewards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273" y="212800"/>
            <a:ext cx="7442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Központosítás</a:t>
            </a:r>
            <a:r>
              <a:rPr spc="-25" dirty="0"/>
              <a:t> </a:t>
            </a:r>
            <a:r>
              <a:rPr dirty="0"/>
              <a:t>vs.</a:t>
            </a:r>
            <a:r>
              <a:rPr spc="-35" dirty="0"/>
              <a:t> </a:t>
            </a:r>
            <a:r>
              <a:rPr spc="-5" dirty="0"/>
              <a:t>együttműködés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7452" y="2554223"/>
            <a:ext cx="1905000" cy="762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44067" y="1403095"/>
            <a:ext cx="10607040" cy="45504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nyílt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tudományos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rendszernek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fontos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eleme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az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együttműködés,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ami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sok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esetben </a:t>
            </a:r>
            <a:r>
              <a:rPr sz="2800" spc="-20" dirty="0">
                <a:latin typeface="Calibri"/>
                <a:cs typeface="Calibri"/>
              </a:rPr>
              <a:t>megkönnyíti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finanszírozási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kérdések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kezelését</a:t>
            </a:r>
            <a:endParaRPr sz="2800">
              <a:latin typeface="Calibri"/>
              <a:cs typeface="Calibri"/>
            </a:endParaRPr>
          </a:p>
          <a:p>
            <a:pPr marL="469900" marR="4445000" indent="-457834">
              <a:lnSpc>
                <a:spcPct val="100000"/>
              </a:lnSpc>
              <a:spcBef>
                <a:spcPts val="2320"/>
              </a:spcBef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spc="-5" dirty="0">
                <a:latin typeface="Calibri"/>
                <a:cs typeface="Calibri"/>
              </a:rPr>
              <a:t>Kutatásiadat-repozitóriumok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központi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finanszírozása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(Zenodo,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Figshare,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ELKH)</a:t>
            </a:r>
            <a:endParaRPr sz="2800">
              <a:latin typeface="Calibri"/>
              <a:cs typeface="Calibri"/>
            </a:endParaRPr>
          </a:p>
          <a:p>
            <a:pPr marL="469900" marR="38100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spc="-5" dirty="0">
                <a:latin typeface="Calibri"/>
                <a:cs typeface="Calibri"/>
              </a:rPr>
              <a:t>Konzorciumi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access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szerződések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(EISZ,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SCOAP³)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spc="-5" dirty="0">
                <a:latin typeface="Calibri"/>
                <a:cs typeface="Calibri"/>
              </a:rPr>
              <a:t>Digitális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kutatási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infrastruktúra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(EOSC)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Preprint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szerverek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üzemeltetése,</a:t>
            </a:r>
            <a:endParaRPr sz="2800">
              <a:latin typeface="Calibri"/>
              <a:cs typeface="Calibri"/>
            </a:endParaRPr>
          </a:p>
          <a:p>
            <a:pPr marL="469900" marR="426847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repozitóriumi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közös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keresők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(Unpaywall,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CORE,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BASE)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29825" y="2586227"/>
            <a:ext cx="2076450" cy="6381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5281" y="3630929"/>
            <a:ext cx="1209341" cy="7524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4473" y="4596383"/>
            <a:ext cx="2658313" cy="10088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21070" y="3588455"/>
            <a:ext cx="2727841" cy="7386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96190" y="5720514"/>
            <a:ext cx="1772342" cy="10213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46792" y="6050279"/>
            <a:ext cx="1677924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029969" marR="5080" indent="-1015365">
              <a:lnSpc>
                <a:spcPts val="3890"/>
              </a:lnSpc>
              <a:spcBef>
                <a:spcPts val="590"/>
              </a:spcBef>
            </a:pPr>
            <a:r>
              <a:rPr spc="-5" dirty="0"/>
              <a:t>Példák </a:t>
            </a:r>
            <a:r>
              <a:rPr dirty="0"/>
              <a:t>a </a:t>
            </a:r>
            <a:r>
              <a:rPr spc="-5" dirty="0"/>
              <a:t>kutatási tevékenység pénzügyi </a:t>
            </a:r>
            <a:r>
              <a:rPr spc="-990" dirty="0"/>
              <a:t> </a:t>
            </a:r>
            <a:r>
              <a:rPr spc="-5" dirty="0"/>
              <a:t>vonatkozásainak</a:t>
            </a:r>
            <a:r>
              <a:rPr spc="-25" dirty="0"/>
              <a:t> </a:t>
            </a:r>
            <a:r>
              <a:rPr dirty="0"/>
              <a:t>becslésére</a:t>
            </a:r>
            <a:r>
              <a:rPr spc="-20" dirty="0"/>
              <a:t> </a:t>
            </a:r>
            <a:r>
              <a:rPr spc="-5" dirty="0"/>
              <a:t>1.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1426" y="1350263"/>
            <a:ext cx="6248768" cy="16478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44067" y="1363217"/>
            <a:ext cx="10994390" cy="564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6712584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JISC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elején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vizsgálta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egyedi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azonosító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megtérülési</a:t>
            </a:r>
            <a:endParaRPr sz="24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mutatóit: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DOI,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ORCID,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ROR,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RAiD,</a:t>
            </a:r>
            <a:endParaRPr sz="24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Crossref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Grants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Calibri"/>
              <a:cs typeface="Calibri"/>
            </a:endParaRPr>
          </a:p>
          <a:p>
            <a:pPr marL="241300" marR="733425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Ötéves időtávban </a:t>
            </a:r>
            <a:r>
              <a:rPr sz="2600" dirty="0">
                <a:latin typeface="Calibri"/>
                <a:cs typeface="Calibri"/>
              </a:rPr>
              <a:t>5,76 millió GBP </a:t>
            </a:r>
            <a:r>
              <a:rPr sz="2600" spc="-5" dirty="0">
                <a:latin typeface="Calibri"/>
                <a:cs typeface="Calibri"/>
              </a:rPr>
              <a:t>(kb. </a:t>
            </a:r>
            <a:r>
              <a:rPr sz="2600" dirty="0">
                <a:latin typeface="Calibri"/>
                <a:cs typeface="Calibri"/>
              </a:rPr>
              <a:t>2,7 </a:t>
            </a:r>
            <a:r>
              <a:rPr sz="2600" spc="-5" dirty="0">
                <a:latin typeface="Calibri"/>
                <a:cs typeface="Calibri"/>
              </a:rPr>
              <a:t>milliárd </a:t>
            </a:r>
            <a:r>
              <a:rPr sz="2600" spc="-15" dirty="0">
                <a:latin typeface="Calibri"/>
                <a:cs typeface="Calibri"/>
              </a:rPr>
              <a:t>forint) </a:t>
            </a:r>
            <a:r>
              <a:rPr sz="2600" spc="-5" dirty="0">
                <a:latin typeface="Calibri"/>
                <a:cs typeface="Calibri"/>
              </a:rPr>
              <a:t>értékű </a:t>
            </a:r>
            <a:r>
              <a:rPr sz="2600" spc="-10" dirty="0">
                <a:latin typeface="Calibri"/>
                <a:cs typeface="Calibri"/>
              </a:rPr>
              <a:t>munkaerő-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megtakarítás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várható</a:t>
            </a:r>
            <a:r>
              <a:rPr sz="2600" dirty="0">
                <a:latin typeface="Calibri"/>
                <a:cs typeface="Calibri"/>
              </a:rPr>
              <a:t> csak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DOI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és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az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ORCID</a:t>
            </a:r>
            <a:r>
              <a:rPr sz="2600" spc="-15" dirty="0">
                <a:latin typeface="Calibri"/>
                <a:cs typeface="Calibri"/>
              </a:rPr>
              <a:t> rendszerszintű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használatától.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 </a:t>
            </a:r>
            <a:r>
              <a:rPr sz="2600" spc="-15" dirty="0">
                <a:latin typeface="Calibri"/>
                <a:cs typeface="Calibri"/>
              </a:rPr>
              <a:t>lényegi megtakarítás </a:t>
            </a:r>
            <a:r>
              <a:rPr sz="2600" spc="-5" dirty="0">
                <a:latin typeface="Calibri"/>
                <a:cs typeface="Calibri"/>
              </a:rPr>
              <a:t>nem </a:t>
            </a:r>
            <a:r>
              <a:rPr sz="2600" dirty="0">
                <a:latin typeface="Calibri"/>
                <a:cs typeface="Calibri"/>
              </a:rPr>
              <a:t>innen </a:t>
            </a:r>
            <a:r>
              <a:rPr sz="2600" spc="-10" dirty="0">
                <a:latin typeface="Calibri"/>
                <a:cs typeface="Calibri"/>
              </a:rPr>
              <a:t>származik, </a:t>
            </a:r>
            <a:r>
              <a:rPr sz="2600" spc="-5" dirty="0">
                <a:latin typeface="Calibri"/>
                <a:cs typeface="Calibri"/>
              </a:rPr>
              <a:t>hanem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10" dirty="0">
                <a:latin typeface="Calibri"/>
                <a:cs typeface="Calibri"/>
              </a:rPr>
              <a:t>megfelelő metaadatok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használatának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köszönhető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hatékonyabb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K+F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döntéshozatali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mechanizmusokból.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Ennek </a:t>
            </a:r>
            <a:r>
              <a:rPr sz="2600" spc="-15" dirty="0">
                <a:latin typeface="Calibri"/>
                <a:cs typeface="Calibri"/>
              </a:rPr>
              <a:t>gazdasági értékét </a:t>
            </a:r>
            <a:r>
              <a:rPr sz="2600" spc="-10" dirty="0">
                <a:latin typeface="Calibri"/>
                <a:cs typeface="Calibri"/>
              </a:rPr>
              <a:t>éves szinten </a:t>
            </a:r>
            <a:r>
              <a:rPr sz="2600" dirty="0">
                <a:latin typeface="Calibri"/>
                <a:cs typeface="Calibri"/>
              </a:rPr>
              <a:t>420 millió </a:t>
            </a:r>
            <a:r>
              <a:rPr sz="2600" spc="-5" dirty="0">
                <a:latin typeface="Calibri"/>
                <a:cs typeface="Calibri"/>
              </a:rPr>
              <a:t>GBP-re (kb. </a:t>
            </a:r>
            <a:r>
              <a:rPr sz="2600" dirty="0">
                <a:latin typeface="Calibri"/>
                <a:cs typeface="Calibri"/>
              </a:rPr>
              <a:t>195 </a:t>
            </a:r>
            <a:r>
              <a:rPr sz="2600" spc="-5" dirty="0">
                <a:latin typeface="Calibri"/>
                <a:cs typeface="Calibri"/>
              </a:rPr>
              <a:t>milliárd </a:t>
            </a:r>
            <a:r>
              <a:rPr sz="2600" spc="-20" dirty="0">
                <a:latin typeface="Calibri"/>
                <a:cs typeface="Calibri"/>
              </a:rPr>
              <a:t>forintra)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becsülik.</a:t>
            </a:r>
            <a:endParaRPr sz="2600">
              <a:latin typeface="Calibri"/>
              <a:cs typeface="Calibri"/>
            </a:endParaRPr>
          </a:p>
          <a:p>
            <a:pPr marL="241300" marR="105410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Az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állandó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azonosítók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használatát</a:t>
            </a:r>
            <a:r>
              <a:rPr sz="2600" spc="-15" dirty="0">
                <a:latin typeface="Calibri"/>
                <a:cs typeface="Calibri"/>
              </a:rPr>
              <a:t> rendszerszintű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fejlesztésnek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és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befektetésnek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fogják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fel.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sz="2000" b="0" dirty="0">
                <a:latin typeface="Calibri Light"/>
                <a:cs typeface="Calibri Light"/>
              </a:rPr>
              <a:t>Josh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Brown,</a:t>
            </a:r>
            <a:r>
              <a:rPr sz="2000" b="0" spc="-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Phill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Jones,</a:t>
            </a:r>
            <a:r>
              <a:rPr sz="2000" b="0" spc="-25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Alice </a:t>
            </a:r>
            <a:r>
              <a:rPr sz="2000" b="0" dirty="0">
                <a:latin typeface="Calibri Light"/>
                <a:cs typeface="Calibri Light"/>
              </a:rPr>
              <a:t>Meadows,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Fiona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Murphy,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Paul</a:t>
            </a:r>
            <a:r>
              <a:rPr sz="2000" b="0" spc="-2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Clayton.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(2021).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UK</a:t>
            </a:r>
            <a:r>
              <a:rPr sz="2000" b="0" spc="10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PID</a:t>
            </a:r>
            <a:r>
              <a:rPr sz="2000" b="0" spc="-15" dirty="0">
                <a:latin typeface="Calibri Light"/>
                <a:cs typeface="Calibri Light"/>
              </a:rPr>
              <a:t> </a:t>
            </a:r>
            <a:r>
              <a:rPr sz="2000" b="0" dirty="0">
                <a:latin typeface="Calibri Light"/>
                <a:cs typeface="Calibri Light"/>
              </a:rPr>
              <a:t>Consortium:</a:t>
            </a:r>
            <a:r>
              <a:rPr sz="2000" b="0" spc="-30" dirty="0">
                <a:latin typeface="Calibri Light"/>
                <a:cs typeface="Calibri Light"/>
              </a:rPr>
              <a:t> </a:t>
            </a:r>
            <a:r>
              <a:rPr sz="2000" b="0" spc="-5" dirty="0">
                <a:latin typeface="Calibri Light"/>
                <a:cs typeface="Calibri Light"/>
              </a:rPr>
              <a:t>Cost-</a:t>
            </a:r>
            <a:endParaRPr sz="2000">
              <a:latin typeface="Calibri Light"/>
              <a:cs typeface="Calibri Light"/>
            </a:endParaRPr>
          </a:p>
          <a:p>
            <a:pPr marL="190500">
              <a:lnSpc>
                <a:spcPct val="100000"/>
              </a:lnSpc>
            </a:pPr>
            <a:r>
              <a:rPr sz="2000" b="0" spc="-5" dirty="0">
                <a:latin typeface="Calibri Light"/>
                <a:cs typeface="Calibri Light"/>
              </a:rPr>
              <a:t>Benefit </a:t>
            </a:r>
            <a:r>
              <a:rPr sz="2000" b="0" dirty="0">
                <a:latin typeface="Calibri Light"/>
                <a:cs typeface="Calibri Light"/>
              </a:rPr>
              <a:t>Analysis.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  <a:hlinkClick r:id="rId4"/>
              </a:rPr>
              <a:t>https://doi.org/10.5281/zenodo.4772627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 nyílt tudomány pénzügyi vonatkozásai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751</Words>
  <Application>Microsoft Office PowerPoint</Application>
  <PresentationFormat>Egyéni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PowerPoint-bemutató</vt:lpstr>
      <vt:lpstr>PowerPoint-bemutató</vt:lpstr>
      <vt:lpstr>Nyílt tudományos irányelvek 2021 második félévében</vt:lpstr>
      <vt:lpstr>Eurobarometer 2021</vt:lpstr>
      <vt:lpstr>Open Access</vt:lpstr>
      <vt:lpstr>Kutatási adatok kezelése</vt:lpstr>
      <vt:lpstr>Kutatásértékelési reformok</vt:lpstr>
      <vt:lpstr>Központosítás vs. együttműködés</vt:lpstr>
      <vt:lpstr>Példák a kutatási tevékenység pénzügyi  vonatkozásainak becslésére 1.</vt:lpstr>
      <vt:lpstr>Példák a kutatási tevékenység pénzügyi  vonatkozásainak becslésére 2.</vt:lpstr>
      <vt:lpstr>Példák a kutatási tevékenység pénzügyi  vonatkozásainak becslésére 3.</vt:lpstr>
      <vt:lpstr>Nyílt tudomány vs. pénzügyi források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nyílt tudomány pénzügyi vonatkozásai</dc:title>
  <dc:creator>Lencsés Ákos</dc:creator>
  <cp:keywords>prezentációs sablonok; pptx; előadás; bemutató; ppt; nem EU-s; prezentációs sablon; prezentáció; prezentációs; sablonok; melléklet; sablon</cp:keywords>
  <cp:lastModifiedBy>Nagy Zsuzsanna</cp:lastModifiedBy>
  <cp:revision>3</cp:revision>
  <dcterms:created xsi:type="dcterms:W3CDTF">2022-06-17T08:12:12Z</dcterms:created>
  <dcterms:modified xsi:type="dcterms:W3CDTF">2022-06-17T08:14:39Z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2022-06-17T00:00:00Z</vt:filetime>
  </property>
</Properties>
</file>