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lgfDe7PwOY8DGEcf5PQQUjy6O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AEBF02-8EFA-4A1C-8D55-94E103F059A6}">
  <a:tblStyle styleId="{46AEBF02-8EFA-4A1C-8D55-94E103F059A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 b="off" i="off"/>
      <a:tcStyle>
        <a:tcBdr/>
        <a:fill>
          <a:solidFill>
            <a:srgbClr val="CDD8F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8F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CAD743C-E534-412F-9C9F-FC1D50CEA0F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0ec7cb7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20ec7cb7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20ec7cb7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20ec7cb7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db66c9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12db66c9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056ce23af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12056ce23af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056ce23af_3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12056ce23af_3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0d3996a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20d3996ab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a835f7b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11a835f7b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Ez jól használható algoritmusoknál 60-70% fölött szokott lenni.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0d3996ab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20d3996ab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0ee08746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g120ee08746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3c83d05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f3c83d05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f3c83d04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f3c83d04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5090bb3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5090bb38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4fb6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4fb66a8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3a7bbcea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3a7bbcea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4fb66a82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4fb66a82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20ec7c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20ec7c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20ec7cb7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20ec7cb7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0ec7cb7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0ec7cb7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micsik@sztaki.hu" TargetMode="External"/><Relationship Id="rId3" Type="http://schemas.openxmlformats.org/officeDocument/2006/relationships/hyperlink" Target="https://openarchive.tk.mta.hu/" TargetMode="External"/><Relationship Id="rId7" Type="http://schemas.openxmlformats.org/officeDocument/2006/relationships/hyperlink" Target="mailto:egyed-gergely.julia@tk.hu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jda.roza@tk.hu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dsd.sztaki.hu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voices.tk.mta.hu/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kdk.tk.hu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oices.tk.mta.hu/" TargetMode="External"/><Relationship Id="rId5" Type="http://schemas.openxmlformats.org/officeDocument/2006/relationships/hyperlink" Target="https://20szazadhangja.tk.hu/" TargetMode="External"/><Relationship Id="rId4" Type="http://schemas.openxmlformats.org/officeDocument/2006/relationships/hyperlink" Target="https://openarchive.tk.mta.h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445775" y="300625"/>
            <a:ext cx="8520600" cy="13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endParaRPr sz="3000" dirty="0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990"/>
              <a:buNone/>
            </a:pPr>
            <a:r>
              <a:rPr lang="hu-HU" sz="3000" dirty="0"/>
              <a:t>Szociológia, kutatási adatok, mesterséges intelligencia: lehetőségek és tapasztalatok</a:t>
            </a:r>
            <a:endParaRPr sz="3000" dirty="0"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2146200"/>
            <a:ext cx="85206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r>
              <a:rPr lang="hu-HU" sz="8000"/>
              <a:t>Vajda Róza (TK KDK)</a:t>
            </a: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r>
              <a:rPr lang="hu-HU" sz="8000"/>
              <a:t>Gergely Júlia (TK KDK)</a:t>
            </a: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r>
              <a:rPr lang="hu-HU" sz="8000"/>
              <a:t>Micsik András (SZTAKI DSD)</a:t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220ec7cb71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839204" cy="446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220ec7cb71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400"/>
            <a:ext cx="645740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360556" y="204975"/>
            <a:ext cx="3594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3000">
                <a:solidFill>
                  <a:srgbClr val="2F5496"/>
                </a:solidFill>
              </a:rPr>
              <a:t>Lépések</a:t>
            </a:r>
            <a:endParaRPr sz="3000">
              <a:solidFill>
                <a:srgbClr val="2F5496"/>
              </a:solidFill>
            </a:endParaRPr>
          </a:p>
        </p:txBody>
      </p:sp>
      <p:grpSp>
        <p:nvGrpSpPr>
          <p:cNvPr id="131" name="Google Shape;131;p3"/>
          <p:cNvGrpSpPr/>
          <p:nvPr/>
        </p:nvGrpSpPr>
        <p:grpSpPr>
          <a:xfrm>
            <a:off x="394902" y="899592"/>
            <a:ext cx="4223417" cy="3649890"/>
            <a:chOff x="1014872" y="-42973"/>
            <a:chExt cx="4223417" cy="3649890"/>
          </a:xfrm>
        </p:grpSpPr>
        <p:sp>
          <p:nvSpPr>
            <p:cNvPr id="132" name="Google Shape;132;p3"/>
            <p:cNvSpPr/>
            <p:nvPr/>
          </p:nvSpPr>
          <p:spPr>
            <a:xfrm>
              <a:off x="2506460" y="-42973"/>
              <a:ext cx="1331998" cy="899996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2550394" y="961"/>
              <a:ext cx="1244130" cy="812128"/>
            </a:xfrm>
            <a:prstGeom prst="rect">
              <a:avLst/>
            </a:prstGeom>
            <a:solidFill>
              <a:srgbClr val="2F5496"/>
            </a:solidFill>
            <a:ln w="9525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Saját tárgyszókészlet létrehozása / javítása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605488" y="405721"/>
              <a:ext cx="3040217" cy="30402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0" y="9623"/>
                  </a:moveTo>
                  <a:lnTo>
                    <a:pt x="92590" y="9623"/>
                  </a:lnTo>
                  <a:cubicBezTo>
                    <a:pt x="96991" y="12470"/>
                    <a:pt x="101000" y="15882"/>
                    <a:pt x="104515" y="19771"/>
                  </a:cubicBezTo>
                </a:path>
              </a:pathLst>
            </a:custGeom>
            <a:solidFill>
              <a:srgbClr val="2F5496"/>
            </a:solidFill>
            <a:ln w="1905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906291" y="1007388"/>
              <a:ext cx="1331998" cy="899996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3950225" y="1051322"/>
              <a:ext cx="1244130" cy="812128"/>
            </a:xfrm>
            <a:prstGeom prst="rect">
              <a:avLst/>
            </a:prstGeom>
            <a:solidFill>
              <a:srgbClr val="2F5496"/>
            </a:solidFill>
            <a:ln w="9525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Tanulókorpusz kiválasztása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606472" y="407017"/>
              <a:ext cx="3040217" cy="30402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24" y="65748"/>
                  </a:moveTo>
                  <a:lnTo>
                    <a:pt x="119724" y="65748"/>
                  </a:lnTo>
                  <a:cubicBezTo>
                    <a:pt x="119083" y="72408"/>
                    <a:pt x="117332" y="78914"/>
                    <a:pt x="114545" y="84997"/>
                  </a:cubicBezTo>
                </a:path>
              </a:pathLst>
            </a:custGeom>
            <a:solidFill>
              <a:srgbClr val="2F5496"/>
            </a:solidFill>
            <a:ln w="1905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354079" y="2706921"/>
              <a:ext cx="1331998" cy="899996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3398013" y="2750855"/>
              <a:ext cx="1244130" cy="812128"/>
            </a:xfrm>
            <a:prstGeom prst="rect">
              <a:avLst/>
            </a:prstGeom>
            <a:solidFill>
              <a:srgbClr val="2F5496"/>
            </a:solidFill>
            <a:ln w="9525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Tanítóanyag készítése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653904" y="400599"/>
              <a:ext cx="3040217" cy="30402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712" y="119885"/>
                  </a:moveTo>
                  <a:lnTo>
                    <a:pt x="63712" y="119885"/>
                  </a:lnTo>
                  <a:cubicBezTo>
                    <a:pt x="60287" y="120097"/>
                    <a:pt x="56850" y="120015"/>
                    <a:pt x="53440" y="119640"/>
                  </a:cubicBezTo>
                </a:path>
              </a:pathLst>
            </a:custGeom>
            <a:solidFill>
              <a:srgbClr val="2F5496"/>
            </a:solidFill>
            <a:ln w="1905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590235" y="2706921"/>
              <a:ext cx="1331998" cy="899996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634169" y="2750855"/>
              <a:ext cx="1244130" cy="812128"/>
            </a:xfrm>
            <a:prstGeom prst="rect">
              <a:avLst/>
            </a:prstGeom>
            <a:solidFill>
              <a:srgbClr val="2F5496"/>
            </a:solidFill>
            <a:ln w="9525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Tesztinterjúk gépi kódolása MI segítségével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606589" y="381447"/>
              <a:ext cx="3040217" cy="30402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44" y="86037"/>
                  </a:moveTo>
                  <a:cubicBezTo>
                    <a:pt x="3025" y="79977"/>
                    <a:pt x="1146" y="73468"/>
                    <a:pt x="385" y="66785"/>
                  </a:cubicBezTo>
                </a:path>
              </a:pathLst>
            </a:custGeom>
            <a:solidFill>
              <a:srgbClr val="2F5496"/>
            </a:solidFill>
            <a:ln w="1905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4872" y="1007388"/>
              <a:ext cx="1331998" cy="899996"/>
            </a:xfrm>
            <a:prstGeom prst="roundRect">
              <a:avLst>
                <a:gd name="adj" fmla="val 16667"/>
              </a:avLst>
            </a:prstGeom>
            <a:solidFill>
              <a:srgbClr val="2F5496"/>
            </a:solidFill>
            <a:ln w="2540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1058806" y="1051322"/>
              <a:ext cx="1244130" cy="812128"/>
            </a:xfrm>
            <a:prstGeom prst="rect">
              <a:avLst/>
            </a:prstGeom>
            <a:solidFill>
              <a:srgbClr val="2F5496"/>
            </a:solidFill>
            <a:ln w="9525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Gépi kódolás manuális validálása</a:t>
              </a:r>
              <a:endPara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607333" y="405882"/>
              <a:ext cx="3040217" cy="30402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19" y="19187"/>
                  </a:moveTo>
                  <a:lnTo>
                    <a:pt x="16019" y="19187"/>
                  </a:lnTo>
                  <a:cubicBezTo>
                    <a:pt x="20145" y="14740"/>
                    <a:pt x="24922" y="10945"/>
                    <a:pt x="30187" y="7931"/>
                  </a:cubicBezTo>
                </a:path>
              </a:pathLst>
            </a:custGeom>
            <a:solidFill>
              <a:srgbClr val="2F5496"/>
            </a:solidFill>
            <a:ln w="19050" cap="flat" cmpd="sng">
              <a:solidFill>
                <a:srgbClr val="2F54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3"/>
          <p:cNvSpPr/>
          <p:nvPr/>
        </p:nvSpPr>
        <p:spPr>
          <a:xfrm rot="424629">
            <a:off x="1081948" y="2710439"/>
            <a:ext cx="1068944" cy="1586802"/>
          </a:xfrm>
          <a:prstGeom prst="arc">
            <a:avLst>
              <a:gd name="adj1" fmla="val 16866298"/>
              <a:gd name="adj2" fmla="val 0"/>
            </a:avLst>
          </a:prstGeom>
          <a:noFill/>
          <a:ln w="19050" cap="flat" cmpd="sng">
            <a:solidFill>
              <a:srgbClr val="2F5496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 rot="10800000">
            <a:off x="2490507" y="-23806"/>
            <a:ext cx="1335900" cy="3817500"/>
          </a:xfrm>
          <a:prstGeom prst="arc">
            <a:avLst>
              <a:gd name="adj1" fmla="val 16866298"/>
              <a:gd name="adj2" fmla="val 0"/>
            </a:avLst>
          </a:prstGeom>
          <a:noFill/>
          <a:ln w="19050" cap="flat" cmpd="sng">
            <a:solidFill>
              <a:srgbClr val="2F5496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4857238" y="1496781"/>
            <a:ext cx="4000499" cy="1809199"/>
            <a:chOff x="0" y="0"/>
            <a:chExt cx="4000499" cy="1809199"/>
          </a:xfrm>
        </p:grpSpPr>
        <p:sp>
          <p:nvSpPr>
            <p:cNvPr id="150" name="Google Shape;150;p3"/>
            <p:cNvSpPr/>
            <p:nvPr/>
          </p:nvSpPr>
          <p:spPr>
            <a:xfrm>
              <a:off x="0" y="0"/>
              <a:ext cx="3084150" cy="18091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>
                <a:alpha val="3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27869" y="549167"/>
              <a:ext cx="1050408" cy="71086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162570" y="583868"/>
              <a:ext cx="981006" cy="64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Nagymennyiségű interjú gépi kódolása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333097" y="549167"/>
              <a:ext cx="1050408" cy="71086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1367798" y="583868"/>
              <a:ext cx="981006" cy="641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Eredmények beépítése archívumainkba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5596" y="452524"/>
              <a:ext cx="1284903" cy="904150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 txBox="1"/>
            <p:nvPr/>
          </p:nvSpPr>
          <p:spPr>
            <a:xfrm>
              <a:off x="2759733" y="496661"/>
              <a:ext cx="1196629" cy="815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Egységes tárgyszókészleten alapuló közös kereső, interaktív vizualizáció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3"/>
          <p:cNvSpPr txBox="1"/>
          <p:nvPr/>
        </p:nvSpPr>
        <p:spPr>
          <a:xfrm>
            <a:off x="4547954" y="658557"/>
            <a:ext cx="3594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hu-HU" sz="3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Eredmények</a:t>
            </a:r>
            <a:endParaRPr sz="3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 rot="5400000">
            <a:off x="2387500" y="599950"/>
            <a:ext cx="238200" cy="22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body" idx="1"/>
          </p:nvPr>
        </p:nvSpPr>
        <p:spPr>
          <a:xfrm>
            <a:off x="311700" y="816725"/>
            <a:ext cx="8520600" cy="3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Forrás</a:t>
            </a:r>
            <a:endParaRPr sz="1000"/>
          </a:p>
          <a:p>
            <a:pPr marL="625475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0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Nincs:</a:t>
            </a: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000"/>
          </a:p>
          <a:p>
            <a:pPr marL="1076325" lvl="0" indent="-2000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magyar társadalomtudományos</a:t>
            </a: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tárgyszókészlet </a:t>
            </a:r>
            <a:endParaRPr sz="1000"/>
          </a:p>
          <a:p>
            <a:pPr marL="625475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hu-HU" sz="10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an:</a:t>
            </a:r>
            <a:endParaRPr sz="1000"/>
          </a:p>
          <a:p>
            <a:pPr marL="1076325" lvl="0" indent="-2000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általános magyar tezaurusz (OSZK Köztaurusz)</a:t>
            </a:r>
            <a:endParaRPr sz="1000"/>
          </a:p>
          <a:p>
            <a:pPr marL="1076325" lvl="0" indent="-2000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szakkönyvek tárgymutatói</a:t>
            </a:r>
            <a:endParaRPr sz="1000"/>
          </a:p>
          <a:p>
            <a:pPr marL="1076325" lvl="0" indent="-2000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saját eddig használt tárgyszavaink (nem egységes)</a:t>
            </a:r>
            <a:endParaRPr sz="1000"/>
          </a:p>
          <a:p>
            <a:pPr marL="1076325" lvl="0" indent="-2000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nemzetközi társadalomtudományos tárgyszókészletek</a:t>
            </a:r>
            <a:endParaRPr sz="1000"/>
          </a:p>
          <a:p>
            <a:pPr marL="625475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0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➪ választás: CESSDA ELSST - 14 nyelvű tezaurusz</a:t>
            </a:r>
            <a:endParaRPr sz="10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Testreszabás</a:t>
            </a:r>
            <a:endParaRPr sz="1000"/>
          </a:p>
          <a:p>
            <a:pPr marL="625475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ELSST ➪ magyar fordítás ➪ </a:t>
            </a:r>
            <a:r>
              <a:rPr lang="hu-HU" sz="10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saját testreszabott tezaurusz </a:t>
            </a:r>
            <a:endParaRPr sz="1000"/>
          </a:p>
          <a:p>
            <a:pPr marL="1076325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 a fordítás önálló projektté is vált</a:t>
            </a:r>
            <a:endParaRPr sz="1000">
              <a:solidFill>
                <a:srgbClr val="000000"/>
              </a:solidFill>
            </a:endParaRPr>
          </a:p>
          <a:p>
            <a:pPr marL="1371600" lvl="2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■"/>
            </a:pP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gépi fordítás (SZTAKI) + manu</a:t>
            </a:r>
            <a:r>
              <a:rPr lang="hu-HU" sz="1000">
                <a:solidFill>
                  <a:srgbClr val="000000"/>
                </a:solidFill>
              </a:rPr>
              <a:t>ális javítás (KDK) + szakértői lektorálás (nyelvészeti, jogi)</a:t>
            </a:r>
            <a:endParaRPr sz="1000"/>
          </a:p>
          <a:p>
            <a:pPr marL="1076325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 b="0" i="0" u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3342 kifejezés ➪ 220 kifejezés</a:t>
            </a: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hu-HU" sz="1000">
                <a:solidFill>
                  <a:schemeClr val="dk1"/>
                </a:solidFill>
              </a:rPr>
              <a:t>140 ELSST + 80 saját</a:t>
            </a: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/>
          </a:p>
          <a:p>
            <a:pPr marL="1371600" lvl="2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■"/>
            </a:pPr>
            <a:r>
              <a:rPr lang="hu-HU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kifejezések az eredeti szókészlet szűkítésével + kiegészítésével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2921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hu-HU" sz="1000">
                <a:solidFill>
                  <a:srgbClr val="000000"/>
                </a:solidFill>
              </a:rPr>
              <a:t>szempontok: relevancia, lefedettség, arányosság, tömbösítés, diszjunktivitás</a:t>
            </a:r>
            <a:endParaRPr sz="1000">
              <a:solidFill>
                <a:srgbClr val="000000"/>
              </a:solidFill>
            </a:endParaRPr>
          </a:p>
          <a:p>
            <a:pPr marL="1371600" lvl="2" indent="-292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■"/>
            </a:pPr>
            <a:r>
              <a:rPr lang="hu-HU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többkörös folyamat</a:t>
            </a:r>
            <a:endParaRPr sz="1000"/>
          </a:p>
          <a:p>
            <a:pPr marL="1076325" lvl="0" indent="-215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>
                <a:solidFill>
                  <a:srgbClr val="000000"/>
                </a:solidFill>
              </a:rPr>
              <a:t>nemzetközi + </a:t>
            </a:r>
            <a:r>
              <a:rPr lang="hu-HU" sz="1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szűk szókészlet + túlsúlyok az archívumok tartalmaihoz igazodva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293025" y="276400"/>
            <a:ext cx="8666100" cy="5034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hu-HU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Saját tárgyszókészlet létrehozása / javítása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4"/>
          <p:cNvGrpSpPr/>
          <p:nvPr/>
        </p:nvGrpSpPr>
        <p:grpSpPr>
          <a:xfrm>
            <a:off x="6855226" y="2871475"/>
            <a:ext cx="1961507" cy="689003"/>
            <a:chOff x="2602530" y="0"/>
            <a:chExt cx="1961507" cy="937802"/>
          </a:xfrm>
        </p:grpSpPr>
        <p:sp>
          <p:nvSpPr>
            <p:cNvPr id="174" name="Google Shape;174;p4"/>
            <p:cNvSpPr/>
            <p:nvPr/>
          </p:nvSpPr>
          <p:spPr>
            <a:xfrm>
              <a:off x="2602530" y="2"/>
              <a:ext cx="949500" cy="937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1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664637" y="0"/>
              <a:ext cx="899400" cy="9378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91A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3708539" y="43902"/>
              <a:ext cx="811500" cy="84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hu-H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2022-ben felkerül a CESSDA oldalára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311150" y="339000"/>
            <a:ext cx="12504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hu-HU" sz="2300"/>
              <a:t>ELSST</a:t>
            </a:r>
            <a:endParaRPr sz="2300"/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b="9566"/>
          <a:stretch/>
        </p:blipFill>
        <p:spPr>
          <a:xfrm>
            <a:off x="1635375" y="148975"/>
            <a:ext cx="7013524" cy="43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311150" y="339000"/>
            <a:ext cx="15018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hu-HU" sz="2300"/>
              <a:t>Fordítás</a:t>
            </a:r>
            <a:endParaRPr sz="2300"/>
          </a:p>
        </p:txBody>
      </p:sp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7"/>
          <p:cNvGraphicFramePr/>
          <p:nvPr/>
        </p:nvGraphicFramePr>
        <p:xfrm>
          <a:off x="2120948" y="5058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{46AEBF02-8EFA-4A1C-8D55-94E103F059A6}</a:tableStyleId>
              </a:tblPr>
              <a:tblGrid>
                <a:gridCol w="173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ELSST kifejezés</a:t>
                      </a:r>
                      <a:endParaRPr sz="1400" u="none" strike="noStrike" cap="none"/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Gépi fordítás</a:t>
                      </a:r>
                      <a:endParaRPr sz="1400" u="none" strike="noStrike" cap="none"/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Manuális ellenőrzés</a:t>
                      </a:r>
                      <a:endParaRPr sz="1400" u="none" strike="noStrike" cap="none"/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CLINICAL PROTOCOLS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klinikai jegyzőkönyvek, </a:t>
                      </a: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klinikai pfade</a:t>
                      </a:r>
                      <a:r>
                        <a:rPr lang="hu-HU" sz="700" u="none" strike="noStrike" cap="none"/>
                        <a:t>, klinikai vizsgálati terv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klinikai vizsgálati protokoll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CLINICAL PSYCHOLOGY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klinikai pszichológia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klinikai pszichológia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CLINICAL TESTS AND MEASUREMENTS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klinikai diagnosztika, klinikai vizsgálatok és mérések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klinikai vizsgálat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CLONING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klónozás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klónozás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CLUB DRUGS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ünnepi gyógyszerek, club gyógyszerek, fél kábítószer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partidrog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CLUBS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klubok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szórakozóhely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COAL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szén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kőszén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COAL MINERS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szénbányászok, bányászok (szénbányászat)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szénbányász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COAL RESOURCES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szén-erőforrások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szénkészlet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COALITION GOVERNMENT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koalíció kormányozza, koalíciós kormány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koalíciós kormány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COCAINE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kokain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kokain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COFFEE (CROP)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kávé (termés), kávé (kultúra), kávé (növény)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kávé (növény)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COGNITION DISORDERS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kognitív zavarok, megismerési rendellenességek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észlelési zavar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COGNITIVE PROCESSES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kognitív folyamatok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kognitív folyamat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COHABITATION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együttélés (kapcsolatok), együttélés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együttélés (élettársi/házastársi kapcsolatban)</a:t>
                      </a:r>
                      <a:endParaRPr sz="7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COHABITING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együttélő, </a:t>
                      </a: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ehe-szerű közösség</a:t>
                      </a:r>
                      <a:r>
                        <a:rPr lang="hu-HU" sz="700" u="none" strike="noStrike" cap="none"/>
                        <a:t>, együttélés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együttélők (élettársi/házastársi kapcsolatban)</a:t>
                      </a:r>
                      <a:endParaRPr sz="7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COLLECTIVE AGREEMENTS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kollektív szerződések, kollektív munkaszerződések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kollektív szerződés</a:t>
                      </a:r>
                      <a:endParaRPr sz="7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COLLECTIVE BARGAINING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kollektív, tárgyalások a munkakörülményekről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kollektív tárgyalás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COLLECTIVE ECONOMY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kollektív gazdaság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kollektív gazdaság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COLLOQUIAL LANGUAGE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szleng, köznyelvi nyelv, ismerős nyelv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köznyelv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COLONIALISM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gyarmatosítás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kolonializmus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COLONIZATION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gyarmatosítás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gyarmatosítás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COLOUR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szín, színes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szín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COMBATIVE SPORTS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>
                          <a:solidFill>
                            <a:srgbClr val="C00000"/>
                          </a:solidFill>
                        </a:rPr>
                        <a:t>sport de combat, harcművészetek, harcias sport</a:t>
                      </a:r>
                      <a:endParaRPr sz="700" b="0" i="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küzdősport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COMMERCIAL BUILDINGS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kereskedelmi épületek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hu-HU" sz="700" u="none" strike="noStrike" cap="none"/>
                        <a:t>kereskedelmi épület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25" marR="6825" marT="68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/>
          <p:nvPr/>
        </p:nvSpPr>
        <p:spPr>
          <a:xfrm>
            <a:off x="969500" y="1911580"/>
            <a:ext cx="5210100" cy="214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body" idx="1"/>
          </p:nvPr>
        </p:nvSpPr>
        <p:spPr>
          <a:xfrm>
            <a:off x="311700" y="912225"/>
            <a:ext cx="8520600" cy="3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100" b="1">
                <a:solidFill>
                  <a:schemeClr val="dk1"/>
                </a:solidFill>
              </a:rPr>
              <a:t>Szakaszok</a:t>
            </a:r>
            <a:endParaRPr sz="1100" b="1">
              <a:solidFill>
                <a:schemeClr val="dk1"/>
              </a:solidFill>
            </a:endParaRPr>
          </a:p>
          <a:p>
            <a:pPr marL="712788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hu-HU" sz="1000" b="1">
                <a:solidFill>
                  <a:schemeClr val="dk1"/>
                </a:solidFill>
              </a:rPr>
              <a:t>teszt szakasz</a:t>
            </a:r>
            <a:r>
              <a:rPr lang="hu-HU" sz="1000">
                <a:solidFill>
                  <a:schemeClr val="dk1"/>
                </a:solidFill>
              </a:rPr>
              <a:t>: 1 interjú, 43 oldal, 2 annotátor</a:t>
            </a:r>
            <a:endParaRPr sz="1000">
              <a:solidFill>
                <a:schemeClr val="dk1"/>
              </a:solidFill>
            </a:endParaRPr>
          </a:p>
          <a:p>
            <a:pPr marL="712788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hu-HU" sz="1000" b="1">
                <a:solidFill>
                  <a:schemeClr val="dk1"/>
                </a:solidFill>
              </a:rPr>
              <a:t>első szakasz</a:t>
            </a:r>
            <a:r>
              <a:rPr lang="hu-HU" sz="1000">
                <a:solidFill>
                  <a:schemeClr val="dk1"/>
                </a:solidFill>
              </a:rPr>
              <a:t>: 2 interjú, 64 oldal, 5-5 annotátor, 3341 elemű tárgyszólista</a:t>
            </a:r>
            <a:endParaRPr sz="1000"/>
          </a:p>
          <a:p>
            <a:pPr marL="712788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hu-HU" sz="1000" b="1">
                <a:solidFill>
                  <a:schemeClr val="dk1"/>
                </a:solidFill>
              </a:rPr>
              <a:t>második szakasz</a:t>
            </a:r>
            <a:r>
              <a:rPr lang="hu-HU" sz="1000">
                <a:solidFill>
                  <a:schemeClr val="dk1"/>
                </a:solidFill>
              </a:rPr>
              <a:t>: 10 interjú, 268 oldal, 2-2 annotátor, 641 elemű tárgyszólista</a:t>
            </a:r>
            <a:endParaRPr sz="1000"/>
          </a:p>
          <a:p>
            <a:pPr marL="712787" lvl="0" indent="-120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•"/>
            </a:pPr>
            <a:r>
              <a:rPr lang="hu-HU" sz="1000" b="1">
                <a:solidFill>
                  <a:schemeClr val="dk1"/>
                </a:solidFill>
              </a:rPr>
              <a:t>harmadik szakasz</a:t>
            </a:r>
            <a:r>
              <a:rPr lang="hu-HU" sz="1000">
                <a:solidFill>
                  <a:schemeClr val="dk1"/>
                </a:solidFill>
              </a:rPr>
              <a:t>: 21 interjú, 735 oldal, 2-3 annotátor, 242 majd 220 elemű tárgyszólista</a:t>
            </a:r>
            <a:endParaRPr sz="10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0" b="1">
              <a:solidFill>
                <a:schemeClr val="dk1"/>
              </a:solidFill>
            </a:endParaRPr>
          </a:p>
          <a:p>
            <a:pPr marL="137160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Char char="■"/>
            </a:pPr>
            <a:r>
              <a:rPr lang="hu-HU" sz="1000" b="1">
                <a:solidFill>
                  <a:schemeClr val="dk1"/>
                </a:solidFill>
              </a:rPr>
              <a:t>1. fázis</a:t>
            </a:r>
            <a:endParaRPr sz="1000"/>
          </a:p>
          <a:p>
            <a:pPr marL="1828800" lvl="3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>
                <a:solidFill>
                  <a:schemeClr val="dk1"/>
                </a:solidFill>
              </a:rPr>
              <a:t>interjúk szakaszonkénti kódolása</a:t>
            </a:r>
            <a:endParaRPr sz="1000"/>
          </a:p>
          <a:p>
            <a:pPr marL="1828800" lvl="3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>
                <a:solidFill>
                  <a:schemeClr val="dk1"/>
                </a:solidFill>
              </a:rPr>
              <a:t>irányelvek az annotátorok minél közelebbi kódolásának elérése céljából</a:t>
            </a:r>
            <a:endParaRPr sz="1000">
              <a:solidFill>
                <a:schemeClr val="dk1"/>
              </a:solidFill>
            </a:endParaRPr>
          </a:p>
          <a:p>
            <a:pPr marL="1828800" lvl="3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>
                <a:solidFill>
                  <a:schemeClr val="dk1"/>
                </a:solidFill>
              </a:rPr>
              <a:t>tárgyszókészlet véglegesítése</a:t>
            </a:r>
            <a:endParaRPr sz="1000">
              <a:solidFill>
                <a:schemeClr val="dk1"/>
              </a:solidFill>
            </a:endParaRPr>
          </a:p>
          <a:p>
            <a:pPr marL="1371600" lvl="2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hu-HU" sz="1000" b="1">
                <a:solidFill>
                  <a:schemeClr val="dk1"/>
                </a:solidFill>
              </a:rPr>
              <a:t>2. fázis</a:t>
            </a:r>
            <a:endParaRPr sz="1000"/>
          </a:p>
          <a:p>
            <a:pPr marL="1828800" lvl="3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hu-HU" sz="1000">
                <a:solidFill>
                  <a:srgbClr val="C00000"/>
                </a:solidFill>
              </a:rPr>
              <a:t>gold standard kialakítása</a:t>
            </a:r>
            <a:r>
              <a:rPr lang="hu-HU" sz="1000">
                <a:solidFill>
                  <a:schemeClr val="dk1"/>
                </a:solidFill>
              </a:rPr>
              <a:t> ⇦ a speciális alkalmazáshoz igazítva</a:t>
            </a:r>
            <a:endParaRPr sz="1000">
              <a:solidFill>
                <a:schemeClr val="dk1"/>
              </a:solidFill>
            </a:endParaRPr>
          </a:p>
          <a:p>
            <a:pPr marL="2286000" lvl="4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hu-HU" sz="1000">
                <a:solidFill>
                  <a:schemeClr val="dk1"/>
                </a:solidFill>
              </a:rPr>
              <a:t>30% alatti egyezésnél (25%) harmadik, független annotátor</a:t>
            </a:r>
            <a:endParaRPr sz="1000">
              <a:solidFill>
                <a:schemeClr val="dk1"/>
              </a:solidFill>
            </a:endParaRPr>
          </a:p>
          <a:p>
            <a:pPr marL="2286000" lvl="4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hu-HU" sz="1000">
                <a:solidFill>
                  <a:schemeClr val="dk1"/>
                </a:solidFill>
              </a:rPr>
              <a:t>30% feletti egyezésnél (75%) az eredeti 2 annotátor megegyezése alapján</a:t>
            </a:r>
            <a:endParaRPr sz="1000"/>
          </a:p>
          <a:p>
            <a:pPr marL="2286000" lvl="4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hu-HU" sz="1000">
                <a:solidFill>
                  <a:schemeClr val="dk1"/>
                </a:solidFill>
              </a:rPr>
              <a:t>egyezés: ha a tárgyszóhoz tartozó, a hierarchiában a legfelső szinten lévő kifejezés azonos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969500" y="1232900"/>
            <a:ext cx="5210100" cy="651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2F56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1"/>
          <p:cNvGrpSpPr/>
          <p:nvPr/>
        </p:nvGrpSpPr>
        <p:grpSpPr>
          <a:xfrm>
            <a:off x="6320300" y="1394388"/>
            <a:ext cx="2405400" cy="328334"/>
            <a:chOff x="1415248" y="0"/>
            <a:chExt cx="3592294" cy="937829"/>
          </a:xfrm>
        </p:grpSpPr>
        <p:sp>
          <p:nvSpPr>
            <p:cNvPr id="205" name="Google Shape;205;p11"/>
            <p:cNvSpPr/>
            <p:nvPr/>
          </p:nvSpPr>
          <p:spPr>
            <a:xfrm>
              <a:off x="1415248" y="29"/>
              <a:ext cx="1818900" cy="937800"/>
            </a:xfrm>
            <a:prstGeom prst="rightArrow">
              <a:avLst>
                <a:gd name="adj1" fmla="val 74467"/>
                <a:gd name="adj2" fmla="val 50000"/>
              </a:avLst>
            </a:prstGeom>
            <a:solidFill>
              <a:srgbClr val="2F5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350342" y="0"/>
              <a:ext cx="1657200" cy="9378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2F5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tárgyszókészletkialakítása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11"/>
          <p:cNvGrpSpPr/>
          <p:nvPr/>
        </p:nvGrpSpPr>
        <p:grpSpPr>
          <a:xfrm>
            <a:off x="6320300" y="1854662"/>
            <a:ext cx="2405406" cy="328324"/>
            <a:chOff x="1415251" y="32"/>
            <a:chExt cx="3672376" cy="937800"/>
          </a:xfrm>
        </p:grpSpPr>
        <p:sp>
          <p:nvSpPr>
            <p:cNvPr id="208" name="Google Shape;208;p11"/>
            <p:cNvSpPr/>
            <p:nvPr/>
          </p:nvSpPr>
          <p:spPr>
            <a:xfrm>
              <a:off x="1415251" y="32"/>
              <a:ext cx="1864200" cy="937800"/>
            </a:xfrm>
            <a:prstGeom prst="rightArrow">
              <a:avLst>
                <a:gd name="adj1" fmla="val 74467"/>
                <a:gd name="adj2" fmla="val 50000"/>
              </a:avLst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3350327" y="32"/>
              <a:ext cx="1737300" cy="93780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gold standard előállítása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0" name="Google Shape;2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293025" y="276400"/>
            <a:ext cx="8666100" cy="5034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hu-HU"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Tanítóanyag készítése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1987218" cy="8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100"/>
              <a:t>Label Studio / </a:t>
            </a:r>
            <a:br>
              <a:rPr lang="hu-HU" sz="2100"/>
            </a:br>
            <a:r>
              <a:rPr lang="hu-HU" sz="2100"/>
              <a:t>annotálás</a:t>
            </a:r>
            <a:endParaRPr/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3">
            <a:alphaModFix/>
          </a:blip>
          <a:srcRect b="12937"/>
          <a:stretch/>
        </p:blipFill>
        <p:spPr>
          <a:xfrm>
            <a:off x="1987225" y="232125"/>
            <a:ext cx="6896525" cy="419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2db66c93e2_0_0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19872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100"/>
              <a:t>Label Studio / </a:t>
            </a:r>
            <a:br>
              <a:rPr lang="hu-HU" sz="2100"/>
            </a:br>
            <a:r>
              <a:rPr lang="hu-HU" sz="2100"/>
              <a:t>annotálás</a:t>
            </a:r>
            <a:endParaRPr/>
          </a:p>
        </p:txBody>
      </p:sp>
      <p:pic>
        <p:nvPicPr>
          <p:cNvPr id="230" name="Google Shape;230;g12db66c93e2_0_0"/>
          <p:cNvPicPr preferRelativeResize="0"/>
          <p:nvPr/>
        </p:nvPicPr>
        <p:blipFill rotWithShape="1">
          <a:blip r:embed="rId3">
            <a:alphaModFix/>
          </a:blip>
          <a:srcRect b="12937"/>
          <a:stretch/>
        </p:blipFill>
        <p:spPr>
          <a:xfrm>
            <a:off x="1987225" y="232125"/>
            <a:ext cx="6896525" cy="419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2db66c93e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2db66c93e2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2db66c93e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2db66c93e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1987218" cy="828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-HU" sz="2100"/>
              <a:t>Label Studio / </a:t>
            </a:r>
            <a:br>
              <a:rPr lang="hu-HU" sz="2100"/>
            </a:br>
            <a:r>
              <a:rPr lang="hu-HU" sz="2100"/>
              <a:t>tárgyszavak</a:t>
            </a:r>
            <a:endParaRPr/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b="8332"/>
          <a:stretch/>
        </p:blipFill>
        <p:spPr>
          <a:xfrm>
            <a:off x="1987225" y="281350"/>
            <a:ext cx="7018726" cy="412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12056ce23af_2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325" y="2774126"/>
            <a:ext cx="7751352" cy="14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2056ce23af_2_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463" y="989925"/>
            <a:ext cx="5223074" cy="16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056ce23af_3_152"/>
          <p:cNvSpPr txBox="1">
            <a:spLocks noGrp="1"/>
          </p:cNvSpPr>
          <p:nvPr>
            <p:ph type="title"/>
          </p:nvPr>
        </p:nvSpPr>
        <p:spPr>
          <a:xfrm>
            <a:off x="84405" y="445024"/>
            <a:ext cx="1839900" cy="1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hu-HU" sz="2100"/>
              <a:t>Label Studio / eredmények összehasonlí-tása </a:t>
            </a:r>
            <a:endParaRPr sz="2100"/>
          </a:p>
        </p:txBody>
      </p:sp>
      <p:pic>
        <p:nvPicPr>
          <p:cNvPr id="250" name="Google Shape;250;g12056ce23af_3_152"/>
          <p:cNvPicPr preferRelativeResize="0"/>
          <p:nvPr/>
        </p:nvPicPr>
        <p:blipFill rotWithShape="1">
          <a:blip r:embed="rId3">
            <a:alphaModFix/>
          </a:blip>
          <a:srcRect b="18658"/>
          <a:stretch/>
        </p:blipFill>
        <p:spPr>
          <a:xfrm>
            <a:off x="1987875" y="216825"/>
            <a:ext cx="6947775" cy="4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12056ce23af_3_152"/>
          <p:cNvSpPr/>
          <p:nvPr/>
        </p:nvSpPr>
        <p:spPr>
          <a:xfrm>
            <a:off x="2541800" y="696401"/>
            <a:ext cx="1188300" cy="267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2056ce23af_3_152"/>
          <p:cNvSpPr/>
          <p:nvPr/>
        </p:nvSpPr>
        <p:spPr>
          <a:xfrm>
            <a:off x="5269398" y="671650"/>
            <a:ext cx="680700" cy="317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2056ce23af_3_152"/>
          <p:cNvSpPr/>
          <p:nvPr/>
        </p:nvSpPr>
        <p:spPr>
          <a:xfrm>
            <a:off x="5950100" y="728350"/>
            <a:ext cx="865800" cy="199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2056ce23af_3_152"/>
          <p:cNvSpPr/>
          <p:nvPr/>
        </p:nvSpPr>
        <p:spPr>
          <a:xfrm>
            <a:off x="2541800" y="1146252"/>
            <a:ext cx="1970400" cy="2082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2056ce23af_3_152"/>
          <p:cNvSpPr/>
          <p:nvPr/>
        </p:nvSpPr>
        <p:spPr>
          <a:xfrm>
            <a:off x="6527425" y="344150"/>
            <a:ext cx="865800" cy="317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DA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2056ce23af_3_152"/>
          <p:cNvSpPr/>
          <p:nvPr/>
        </p:nvSpPr>
        <p:spPr>
          <a:xfrm>
            <a:off x="6875600" y="1124051"/>
            <a:ext cx="1188300" cy="267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2056ce23af_3_152"/>
          <p:cNvSpPr/>
          <p:nvPr/>
        </p:nvSpPr>
        <p:spPr>
          <a:xfrm>
            <a:off x="3730100" y="671650"/>
            <a:ext cx="1539300" cy="317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DA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2056ce23af_3_152"/>
          <p:cNvSpPr/>
          <p:nvPr/>
        </p:nvSpPr>
        <p:spPr>
          <a:xfrm>
            <a:off x="5910251" y="1099300"/>
            <a:ext cx="965400" cy="317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2056ce23af_3_152"/>
          <p:cNvSpPr/>
          <p:nvPr/>
        </p:nvSpPr>
        <p:spPr>
          <a:xfrm>
            <a:off x="2039500" y="1332175"/>
            <a:ext cx="865800" cy="199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EF8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2056ce23af_3_152"/>
          <p:cNvSpPr/>
          <p:nvPr/>
        </p:nvSpPr>
        <p:spPr>
          <a:xfrm>
            <a:off x="4512325" y="1096752"/>
            <a:ext cx="1437900" cy="317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2056ce23af_3_152"/>
          <p:cNvSpPr/>
          <p:nvPr/>
        </p:nvSpPr>
        <p:spPr>
          <a:xfrm>
            <a:off x="6815900" y="694450"/>
            <a:ext cx="1501800" cy="267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2056ce23af_3_152"/>
          <p:cNvSpPr/>
          <p:nvPr/>
        </p:nvSpPr>
        <p:spPr>
          <a:xfrm>
            <a:off x="2032099" y="898676"/>
            <a:ext cx="543300" cy="199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g12056ce23af_3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12056ce23af_3_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2056ce23af_3_1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2056ce23af_3_1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Kézi tárgyszavazás (tanítóhalmaz)</a:t>
            </a:r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479 szövegrészre 3278 tárgyszó javaslat, átlagosan 6,8 egy szövegrészre</a:t>
            </a:r>
            <a:endParaRPr/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 title="Grafik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53811" y="1822075"/>
            <a:ext cx="2951545" cy="2414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8" name="Google Shape;278;p17"/>
          <p:cNvGraphicFramePr/>
          <p:nvPr/>
        </p:nvGraphicFramePr>
        <p:xfrm>
          <a:off x="1147750" y="169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{8CAD743C-E534-412F-9C9F-FC1D50CEA0FB}</a:tableStyleId>
              </a:tblPr>
              <a:tblGrid>
                <a:gridCol w="14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/>
                        <a:t>Javasolt tárgyszavak száma</a:t>
                      </a:r>
                      <a:endParaRPr sz="1100" u="none" strike="noStrike" cap="none"/>
                    </a:p>
                  </a:txBody>
                  <a:tcPr marL="28575" marR="2857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Előfordulások száma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5-9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10-24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25-49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50-…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hu-HU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0d3996ab0_0_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Vizsgált tárgyszavazási módszerek</a:t>
            </a:r>
            <a:endParaRPr/>
          </a:p>
        </p:txBody>
      </p:sp>
      <p:sp>
        <p:nvSpPr>
          <p:cNvPr id="284" name="Google Shape;284;g120d3996ab0_0_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TF-IDF: a tanítóhalmaz alapján szógyakoriságokat tanul a tárgyszavakhoz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Omikuji: fastruktúrájú tanuló megoldás extrém nagy korpuszokra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Ensemble: Omikuji és TF-IDF súlyozott kombinációja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NN-ensemble: Omikuji és TF-IDF kombinációja tanulással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SZTAKI: a tárgyszavakhoz rendelt kulcsszavak (pl. szinonimák) alapján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11a835f7b7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11a835f7b7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1a835f7b70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11a835f7b70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11a835f7b70_0_1" title="Grafik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8087197" cy="431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120d3996ab0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575" y="2822175"/>
            <a:ext cx="28765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20d3996ab0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825" y="2822175"/>
            <a:ext cx="28765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20d3996ab0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4000" y="2822175"/>
            <a:ext cx="28765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20d3996ab0_0_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29998" y="135449"/>
            <a:ext cx="5347101" cy="26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0ee08746d_3_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Alternatívák</a:t>
            </a:r>
            <a:endParaRPr/>
          </a:p>
        </p:txBody>
      </p:sp>
      <p:sp>
        <p:nvSpPr>
          <p:cNvPr id="307" name="Google Shape;307;g120ee08746d_3_0"/>
          <p:cNvSpPr txBox="1">
            <a:spLocks noGrp="1"/>
          </p:cNvSpPr>
          <p:nvPr>
            <p:ph type="body" idx="1"/>
          </p:nvPr>
        </p:nvSpPr>
        <p:spPr>
          <a:xfrm>
            <a:off x="311700" y="1095038"/>
            <a:ext cx="8520600" cy="3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A két módszer közel hasonló eredményességben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A tárgyszavak viszont különböznek!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Tanuló módszer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Követi a gold standard példáját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hu-HU"/>
              <a:t>Megtanulja annak rejtett hibáit is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Biztosítani kell, hogy minden tárgyszóhoz </a:t>
            </a:r>
            <a:r>
              <a:rPr lang="hu-HU" u="sng"/>
              <a:t>elegendő</a:t>
            </a:r>
            <a:r>
              <a:rPr lang="hu-HU"/>
              <a:t> előfordulás legyen a tanítóhalmazban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Tárgyszórendszer bővítése esetén újra kell tanítani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Saját módszer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Főleg statisztikai alapon működik, de NLP segítséggel</a:t>
            </a:r>
            <a:endParaRPr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hu-HU"/>
              <a:t>Csak a tartalom alapján tárgyszavaz (+ és - hatásokkal)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Biztosítani kell, hogy minden tárgyszóhoz </a:t>
            </a:r>
            <a:r>
              <a:rPr lang="hu-HU" u="sng"/>
              <a:t>elegendő</a:t>
            </a:r>
            <a:r>
              <a:rPr lang="hu-HU"/>
              <a:t> kulcsszó/hívószó legyen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Tárgyszórendszer bővítése esetén nem kell újratanítani</a:t>
            </a:r>
            <a:endParaRPr/>
          </a:p>
        </p:txBody>
      </p:sp>
      <p:pic>
        <p:nvPicPr>
          <p:cNvPr id="308" name="Google Shape;308;g120ee08746d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20ee08746d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20ee08746d_3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20ee08746d_3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Névelemek felismerése</a:t>
            </a:r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u-HU"/>
              <a:t>HuBERT-et NER-KOR-on tanítottuk</a:t>
            </a:r>
            <a:endParaRPr/>
          </a:p>
          <a:p>
            <a:pPr marL="457200" lvl="0" indent="-31718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u-HU"/>
              <a:t>emtsv, HuBERT, huspacy eredmények kombinálásával sikerült javítani a felismerési arányokon</a:t>
            </a:r>
            <a:endParaRPr/>
          </a:p>
        </p:txBody>
      </p:sp>
      <p:pic>
        <p:nvPicPr>
          <p:cNvPr id="318" name="Google Shape;3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7975" y="1513334"/>
            <a:ext cx="4920024" cy="307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Tanulságok</a:t>
            </a:r>
            <a:endParaRPr/>
          </a:p>
        </p:txBody>
      </p:sp>
      <p:sp>
        <p:nvSpPr>
          <p:cNvPr id="328" name="Google Shape;328;p1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A magyar NLP eszközök további fejlesztése szükséges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Számunkra kifejezetten a lemmázás és névelem-felismerés fájó pont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u-HU"/>
              <a:t>Jó lenne egy gazdag és nyíltan hozzáférhető magyar szinonimaszótár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Az eredmények minőségének mérését meg kell oldani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hu-HU"/>
              <a:t>Ehhez egyfajta gold standard nélkülözhetetlen, viszont rengeteg munka az elkészítése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Tanulás vagy nyelvi tudás? 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u-HU"/>
              <a:t>Nem látjuk még egyik módszert sem kielégítőnek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hu-HU"/>
              <a:t>Egyelőre az elvont fogalmak (pl. attitűd vagy jövőkép) mint témák észlelése nem tekinthető megoldottnak </a:t>
            </a:r>
            <a:endParaRPr/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3c83d05f1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További feladatok</a:t>
            </a:r>
            <a:endParaRPr/>
          </a:p>
        </p:txBody>
      </p:sp>
      <p:sp>
        <p:nvSpPr>
          <p:cNvPr id="338" name="Google Shape;338;gf3c83d05f1_0_0"/>
          <p:cNvSpPr txBox="1">
            <a:spLocks noGrp="1"/>
          </p:cNvSpPr>
          <p:nvPr>
            <p:ph type="body" idx="1"/>
          </p:nvPr>
        </p:nvSpPr>
        <p:spPr>
          <a:xfrm>
            <a:off x="311700" y="1425175"/>
            <a:ext cx="8520600" cy="3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Névelem felismerésben kiszűrni a hamis találatokat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Névelemek wikifikálását jelentősen javítani szükséges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Kulcsszavazás: a szótövezésben még vannak hibák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u-HU"/>
              <a:t>Tárgyszavazás: különböző módszerek további kombinációinak kipróbálása</a:t>
            </a:r>
            <a:endParaRPr/>
          </a:p>
        </p:txBody>
      </p:sp>
      <p:pic>
        <p:nvPicPr>
          <p:cNvPr id="339" name="Google Shape;339;gf3c83d05f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f3c83d05f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f3c83d05f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f3c83d05f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f3c83d04bf_0_1"/>
          <p:cNvSpPr txBox="1">
            <a:spLocks noGrp="1"/>
          </p:cNvSpPr>
          <p:nvPr>
            <p:ph type="body" idx="1"/>
          </p:nvPr>
        </p:nvSpPr>
        <p:spPr>
          <a:xfrm>
            <a:off x="311700" y="665650"/>
            <a:ext cx="8520600" cy="3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hu-HU" sz="2800"/>
              <a:t>Köszönjük a figyelmet!</a:t>
            </a:r>
            <a:endParaRPr sz="2800"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hu-HU" u="sng">
                <a:solidFill>
                  <a:schemeClr val="hlink"/>
                </a:solidFill>
                <a:hlinkClick r:id="rId3"/>
              </a:rPr>
              <a:t>https://openarchive.tk.mta.hu/</a:t>
            </a:r>
            <a:r>
              <a:rPr lang="hu-HU"/>
              <a:t> 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hu-HU" u="sng">
                <a:solidFill>
                  <a:schemeClr val="hlink"/>
                </a:solidFill>
                <a:hlinkClick r:id="rId4"/>
              </a:rPr>
              <a:t>https://voices.tk.mta.hu/</a:t>
            </a:r>
            <a:r>
              <a:rPr lang="hu-HU"/>
              <a:t> 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hu-HU" u="sng">
                <a:solidFill>
                  <a:schemeClr val="hlink"/>
                </a:solidFill>
                <a:hlinkClick r:id="rId5"/>
              </a:rPr>
              <a:t>https://dsd.sztaki.hu</a:t>
            </a: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endParaRPr/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hu-HU" u="sng">
                <a:solidFill>
                  <a:schemeClr val="hlink"/>
                </a:solidFill>
                <a:hlinkClick r:id="rId6"/>
              </a:rPr>
              <a:t>vajda.roza@tk.hu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hu-HU" u="sng">
                <a:solidFill>
                  <a:schemeClr val="hlink"/>
                </a:solidFill>
                <a:hlinkClick r:id="rId7"/>
              </a:rPr>
              <a:t>egyed-gergely.julia@tk.hu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hu-HU" u="sng">
                <a:solidFill>
                  <a:schemeClr val="hlink"/>
                </a:solidFill>
                <a:hlinkClick r:id="rId8"/>
              </a:rPr>
              <a:t>micsik@sztaki.hu</a:t>
            </a:r>
            <a:endParaRPr/>
          </a:p>
        </p:txBody>
      </p:sp>
      <p:pic>
        <p:nvPicPr>
          <p:cNvPr id="348" name="Google Shape;348;gf3c83d04bf_0_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0250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f3c83d04bf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f3c83d04bf_0_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f3c83d04bf_0_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5090bb384_1_0"/>
          <p:cNvSpPr txBox="1">
            <a:spLocks noGrp="1"/>
          </p:cNvSpPr>
          <p:nvPr>
            <p:ph type="title"/>
          </p:nvPr>
        </p:nvSpPr>
        <p:spPr>
          <a:xfrm>
            <a:off x="311700" y="234800"/>
            <a:ext cx="85206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33"/>
              <a:t>Kik vagyunk? – a TK KDK bemutatása</a:t>
            </a:r>
            <a:endParaRPr sz="85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2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16"/>
              <a:t>kutatási adatrepozitóriumok + saját kutatások + adatmenedzsment szolgáltatások</a:t>
            </a:r>
            <a:endParaRPr sz="1916"/>
          </a:p>
          <a:p>
            <a:pPr marL="457200" lvl="0" indent="-3176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u-HU" sz="1558"/>
              <a:t>kutatási anyagok, háttéranyagok (interjúk, kérdőívek, kitöltési útmutatók, kutatási tervek, terepnaplók, tanulmányvázlatok, adatbázisok stb.) </a:t>
            </a:r>
            <a:endParaRPr sz="1558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38">
                <a:solidFill>
                  <a:srgbClr val="0000FF"/>
                </a:solidFill>
              </a:rPr>
              <a:t>→</a:t>
            </a:r>
            <a:r>
              <a:rPr lang="hu-HU" sz="1669">
                <a:solidFill>
                  <a:srgbClr val="0000FF"/>
                </a:solidFill>
              </a:rPr>
              <a:t> társadalom- és tudománytörténet, módszertan, újrahasznosítás</a:t>
            </a:r>
            <a:endParaRPr sz="1669">
              <a:solidFill>
                <a:srgbClr val="0000FF"/>
              </a:solidFill>
            </a:endParaRPr>
          </a:p>
          <a:p>
            <a:pPr marL="457200" lvl="0" indent="-3176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u-HU" sz="1558"/>
              <a:t>Két digitális dokumentumtárunk az interneten ingyenesen hozzáférhető – több tízezer digitális fájl</a:t>
            </a:r>
            <a:endParaRPr sz="1558"/>
          </a:p>
          <a:p>
            <a:pPr marL="457200" lvl="0" indent="-3176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u-HU" sz="1558"/>
              <a:t>A metaadatok és a dokumentumok egy része szabad hozzáférésű, a többi regisztrációhoz kötött</a:t>
            </a:r>
            <a:endParaRPr sz="113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16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/>
          </a:p>
        </p:txBody>
      </p:sp>
      <p:sp>
        <p:nvSpPr>
          <p:cNvPr id="71" name="Google Shape;71;g125090bb384_1_0"/>
          <p:cNvSpPr txBox="1">
            <a:spLocks noGrp="1"/>
          </p:cNvSpPr>
          <p:nvPr>
            <p:ph type="body" idx="1"/>
          </p:nvPr>
        </p:nvSpPr>
        <p:spPr>
          <a:xfrm>
            <a:off x="311700" y="3121875"/>
            <a:ext cx="43287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736">
                <a:solidFill>
                  <a:schemeClr val="dk1"/>
                </a:solidFill>
                <a:highlight>
                  <a:schemeClr val="lt1"/>
                </a:highlight>
              </a:rPr>
              <a:t>a TK négy intézetében (JTI, KRTK, PTI, SZI) az elmúlt években zajlott kutatások anyagai</a:t>
            </a:r>
            <a:endParaRPr sz="1736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6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36">
                <a:solidFill>
                  <a:schemeClr val="dk1"/>
                </a:solidFill>
                <a:highlight>
                  <a:schemeClr val="lt1"/>
                </a:highlight>
              </a:rPr>
              <a:t>honlap: </a:t>
            </a:r>
            <a:r>
              <a:rPr lang="hu-HU" sz="1626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https://kdk.tk.hu/</a:t>
            </a:r>
            <a:endParaRPr sz="1626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647"/>
              <a:buFont typeface="Arial"/>
              <a:buNone/>
            </a:pPr>
            <a:r>
              <a:rPr lang="hu-HU" sz="1626">
                <a:solidFill>
                  <a:schemeClr val="dk1"/>
                </a:solidFill>
              </a:rPr>
              <a:t>repo: </a:t>
            </a:r>
            <a:r>
              <a:rPr lang="hu-HU" sz="1626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https://openarchive.tk.mta.hu/</a:t>
            </a:r>
            <a:endParaRPr sz="1136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2" name="Google Shape;72;g125090bb384_1_0"/>
          <p:cNvSpPr txBox="1">
            <a:spLocks noGrp="1"/>
          </p:cNvSpPr>
          <p:nvPr>
            <p:ph type="body" idx="2"/>
          </p:nvPr>
        </p:nvSpPr>
        <p:spPr>
          <a:xfrm>
            <a:off x="4929525" y="3121925"/>
            <a:ext cx="4015500" cy="14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744">
                <a:solidFill>
                  <a:schemeClr val="dk1"/>
                </a:solidFill>
                <a:highlight>
                  <a:schemeClr val="lt1"/>
                </a:highlight>
              </a:rPr>
              <a:t>a hazai kvalitatív társadalomkutatások öröksége (1960-2010)</a:t>
            </a:r>
            <a:endParaRPr sz="1744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4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44">
                <a:solidFill>
                  <a:schemeClr val="dk1"/>
                </a:solidFill>
                <a:highlight>
                  <a:schemeClr val="lt1"/>
                </a:highlight>
              </a:rPr>
              <a:t>honlap: </a:t>
            </a:r>
            <a:r>
              <a:rPr lang="hu-HU" sz="1634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https://20szazadhangja.tk.hu/</a:t>
            </a:r>
            <a:r>
              <a:rPr lang="hu-HU" sz="1634">
                <a:solidFill>
                  <a:schemeClr val="dk1"/>
                </a:solidFill>
              </a:rPr>
              <a:t> </a:t>
            </a:r>
            <a:endParaRPr sz="1634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7311"/>
              <a:buFont typeface="Arial"/>
              <a:buNone/>
            </a:pPr>
            <a:r>
              <a:rPr lang="hu-HU" sz="1634">
                <a:solidFill>
                  <a:schemeClr val="dk1"/>
                </a:solidFill>
              </a:rPr>
              <a:t>repo: </a:t>
            </a:r>
            <a:r>
              <a:rPr lang="hu-HU" sz="1634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https://voices.tk.mta.hu/</a:t>
            </a:r>
            <a:endParaRPr sz="1144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73" name="Google Shape;73;g125090bb384_1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13" y="2638975"/>
            <a:ext cx="4130675" cy="4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125090bb384_1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21150" y="2529425"/>
            <a:ext cx="1859950" cy="5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4fb66a822_0_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300"/>
              <a:t>Mit? Miért?</a:t>
            </a:r>
            <a:endParaRPr sz="2300"/>
          </a:p>
        </p:txBody>
      </p:sp>
      <p:sp>
        <p:nvSpPr>
          <p:cNvPr id="80" name="Google Shape;80;g124fb66a822_0_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hu-HU" sz="1900">
                <a:solidFill>
                  <a:schemeClr val="dk1"/>
                </a:solidFill>
              </a:rPr>
              <a:t>Kereshetőség</a:t>
            </a:r>
            <a:endParaRPr sz="190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hu-HU" sz="1600">
                <a:solidFill>
                  <a:schemeClr val="dk1"/>
                </a:solidFill>
              </a:rPr>
              <a:t>tárgyszavazás nem egységes, nem dokumentumszintű</a:t>
            </a:r>
            <a:endParaRPr sz="160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hu-HU" sz="1600">
                <a:solidFill>
                  <a:schemeClr val="dk1"/>
                </a:solidFill>
              </a:rPr>
              <a:t>teljes szövegben keresésnél nem feltétlenül találjuk meg, ami érdekel minket</a:t>
            </a:r>
            <a:endParaRPr sz="16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chemeClr val="dk1"/>
                </a:solidFill>
              </a:rPr>
              <a:t>társadalmi mobilitás</a:t>
            </a:r>
            <a:r>
              <a:rPr lang="hu-HU" sz="1600">
                <a:solidFill>
                  <a:schemeClr val="dk1"/>
                </a:solidFill>
              </a:rPr>
              <a:t> </a:t>
            </a:r>
            <a:r>
              <a:rPr lang="hu-HU" sz="1600" i="1">
                <a:solidFill>
                  <a:schemeClr val="dk1"/>
                </a:solidFill>
              </a:rPr>
              <a:t>- “szegény”, “pénz”, “oktatás”, stb. </a:t>
            </a:r>
            <a:endParaRPr sz="1600"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1">
                <a:solidFill>
                  <a:schemeClr val="dk1"/>
                </a:solidFill>
              </a:rPr>
              <a:t>Budapest </a:t>
            </a:r>
            <a:r>
              <a:rPr lang="hu-HU" sz="1600" i="1">
                <a:solidFill>
                  <a:schemeClr val="dk1"/>
                </a:solidFill>
              </a:rPr>
              <a:t>- “Pest”, “Margit körút”</a:t>
            </a:r>
            <a:endParaRPr sz="1600" i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i="1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hu-HU" sz="1900">
                <a:solidFill>
                  <a:schemeClr val="dk1"/>
                </a:solidFill>
              </a:rPr>
              <a:t>Kutatások támogatása (tudománytörténet)</a:t>
            </a:r>
            <a:endParaRPr sz="190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hu-HU" sz="1600">
                <a:solidFill>
                  <a:schemeClr val="dk1"/>
                </a:solidFill>
              </a:rPr>
              <a:t>ki, mikor, mivel foglalkozott?</a:t>
            </a:r>
            <a:endParaRPr sz="1600">
              <a:solidFill>
                <a:schemeClr val="dk1"/>
              </a:solidFill>
            </a:endParaRPr>
          </a:p>
          <a:p>
            <a:pPr marL="9144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hu-HU" sz="1600">
                <a:solidFill>
                  <a:schemeClr val="dk1"/>
                </a:solidFill>
              </a:rPr>
              <a:t>leggyakrabban említett szereplők, helyek, intézmények, időszakok?</a:t>
            </a:r>
            <a:endParaRPr sz="1600">
              <a:solidFill>
                <a:schemeClr val="dk1"/>
              </a:solidFill>
            </a:endParaRPr>
          </a:p>
          <a:p>
            <a:pPr marL="13716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solidFill>
                  <a:schemeClr val="dk1"/>
                </a:solidFill>
              </a:rPr>
              <a:t>Nagy és bővülő szövegkorpuszon kézi tárgyszó hozzárendelés hatalmas humán erőforrást igényelne </a:t>
            </a:r>
            <a:r>
              <a:rPr lang="hu-HU">
                <a:solidFill>
                  <a:srgbClr val="0000FF"/>
                </a:solidFill>
              </a:rPr>
              <a:t>→ mesterséges intelligencia alkalmazása: MILAB projekt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3a7bbcea2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11"/>
              <a:buFont typeface="Arial"/>
              <a:buNone/>
            </a:pPr>
            <a:r>
              <a:rPr lang="hu-HU" sz="2300"/>
              <a:t>Projektcélok</a:t>
            </a:r>
            <a:endParaRPr sz="2300"/>
          </a:p>
        </p:txBody>
      </p:sp>
      <p:sp>
        <p:nvSpPr>
          <p:cNvPr id="86" name="Google Shape;86;g123a7bbcea2_0_1"/>
          <p:cNvSpPr txBox="1">
            <a:spLocks noGrp="1"/>
          </p:cNvSpPr>
          <p:nvPr>
            <p:ph type="body" idx="1"/>
          </p:nvPr>
        </p:nvSpPr>
        <p:spPr>
          <a:xfrm>
            <a:off x="311700" y="1105875"/>
            <a:ext cx="8572200" cy="3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58">
                <a:solidFill>
                  <a:schemeClr val="dk1"/>
                </a:solidFill>
              </a:rPr>
              <a:t>Szempontok:</a:t>
            </a:r>
            <a:endParaRPr sz="2058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9">
              <a:solidFill>
                <a:schemeClr val="dk1"/>
              </a:solidFill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-HU" sz="1929">
                <a:solidFill>
                  <a:schemeClr val="dk1"/>
                </a:solidFill>
              </a:rPr>
              <a:t>kutatási anyagaink kereshetőbbé, elérhetőbbé tétele</a:t>
            </a:r>
            <a:endParaRPr sz="1929">
              <a:solidFill>
                <a:schemeClr val="dk1"/>
              </a:solidFill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-HU" sz="1929">
                <a:solidFill>
                  <a:schemeClr val="dk1"/>
                </a:solidFill>
              </a:rPr>
              <a:t>archívumaink átláthatóbbá, felhasználóbarátabbá tétele</a:t>
            </a:r>
            <a:endParaRPr sz="1929">
              <a:solidFill>
                <a:schemeClr val="dk1"/>
              </a:solidFill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-HU" sz="1929">
                <a:solidFill>
                  <a:schemeClr val="dk1"/>
                </a:solidFill>
              </a:rPr>
              <a:t>rejtett összefüggések feltárása</a:t>
            </a:r>
            <a:endParaRPr sz="1929">
              <a:solidFill>
                <a:schemeClr val="dk1"/>
              </a:solidFill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-HU" sz="1929">
                <a:solidFill>
                  <a:schemeClr val="dk1"/>
                </a:solidFill>
              </a:rPr>
              <a:t>összekapcsolódás más archívumokkal</a:t>
            </a:r>
            <a:endParaRPr sz="19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58">
                <a:solidFill>
                  <a:schemeClr val="dk1"/>
                </a:solidFill>
              </a:rPr>
              <a:t>= FAIR alapelvek biztosítása</a:t>
            </a:r>
            <a:endParaRPr sz="2058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145">
                <a:solidFill>
                  <a:srgbClr val="0000FF"/>
                </a:solidFill>
              </a:rPr>
              <a:t>→ metaadatok bővítése, fejlesztése</a:t>
            </a:r>
            <a:endParaRPr sz="2145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45">
              <a:solidFill>
                <a:schemeClr val="dk1"/>
              </a:solidFill>
            </a:endParaRPr>
          </a:p>
          <a:p>
            <a:pPr marL="1371600" lvl="0" indent="-35013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u-HU" sz="2469">
                <a:solidFill>
                  <a:schemeClr val="dk1"/>
                </a:solidFill>
              </a:rPr>
              <a:t>egységes tárgyszókészlet</a:t>
            </a:r>
            <a:endParaRPr sz="2469">
              <a:solidFill>
                <a:schemeClr val="dk1"/>
              </a:solidFill>
            </a:endParaRPr>
          </a:p>
          <a:p>
            <a:pPr marL="1371600" lvl="0" indent="-35013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u-HU" sz="2469">
                <a:solidFill>
                  <a:schemeClr val="dk1"/>
                </a:solidFill>
              </a:rPr>
              <a:t>névelemfelismerés</a:t>
            </a:r>
            <a:endParaRPr sz="2469">
              <a:solidFill>
                <a:schemeClr val="dk1"/>
              </a:solidFill>
            </a:endParaRPr>
          </a:p>
          <a:p>
            <a:pPr marL="1371600" lvl="0" indent="-350133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hu-HU" sz="2469">
                <a:solidFill>
                  <a:schemeClr val="dk1"/>
                </a:solidFill>
              </a:rPr>
              <a:t>eredmények vizualizációja</a:t>
            </a:r>
            <a:endParaRPr sz="246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29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58">
                <a:solidFill>
                  <a:schemeClr val="dk1"/>
                </a:solidFill>
              </a:rPr>
              <a:t>Következő lépések:</a:t>
            </a:r>
            <a:endParaRPr sz="2058">
              <a:solidFill>
                <a:schemeClr val="dk1"/>
              </a:solidFill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-HU" sz="1929">
                <a:solidFill>
                  <a:schemeClr val="dk1"/>
                </a:solidFill>
              </a:rPr>
              <a:t>statisztikák (témák, módszerek, szerzők, lokáció) + adatok interaktív vizualizációja</a:t>
            </a:r>
            <a:endParaRPr sz="1929">
              <a:solidFill>
                <a:schemeClr val="dk1"/>
              </a:solidFill>
            </a:endParaRPr>
          </a:p>
          <a:p>
            <a:pPr marL="457200" lvl="0" indent="-32353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hu-HU" sz="1929">
                <a:solidFill>
                  <a:schemeClr val="dk1"/>
                </a:solidFill>
              </a:rPr>
              <a:t>két archívum közös keresőfelületének kialakítása</a:t>
            </a:r>
            <a:endParaRPr sz="1929"/>
          </a:p>
        </p:txBody>
      </p:sp>
      <p:pic>
        <p:nvPicPr>
          <p:cNvPr id="87" name="Google Shape;87;g123a7bbcea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33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23a7bbcea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3a7bbcea2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23a7bbcea2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4fb66a822_0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300"/>
              <a:t>Projekteredmények</a:t>
            </a:r>
            <a:endParaRPr sz="2300"/>
          </a:p>
        </p:txBody>
      </p:sp>
      <p:sp>
        <p:nvSpPr>
          <p:cNvPr id="96" name="Google Shape;96;g124fb66a822_0_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egységes tárgyszókészlet és -struktúra kialakítása (fogalomháló)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tanulókorpusz létrehozása (a módszerek kikísérletezéséhez)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tárgyszavazás					</a:t>
            </a:r>
            <a:r>
              <a:rPr lang="hu-HU" sz="1600">
                <a:solidFill>
                  <a:schemeClr val="dk1"/>
                </a:solidFill>
              </a:rPr>
              <a:t>eddig: 	21 manuálisan kódolt interjú, </a:t>
            </a:r>
            <a:endParaRPr sz="1600">
              <a:solidFill>
                <a:schemeClr val="dk1"/>
              </a:solidFill>
            </a:endParaRPr>
          </a:p>
          <a:p>
            <a:pPr marL="4572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chemeClr val="dk1"/>
                </a:solidFill>
              </a:rPr>
              <a:t>368 gépileg kódolt interjú</a:t>
            </a:r>
            <a:endParaRPr sz="14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hu-HU" sz="1700">
                <a:solidFill>
                  <a:schemeClr val="dk1"/>
                </a:solidFill>
              </a:rPr>
              <a:t>tárgyszókészlet tesztelése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hu-HU" sz="1700">
                <a:solidFill>
                  <a:schemeClr val="dk1"/>
                </a:solidFill>
              </a:rPr>
              <a:t>gép betanítása</a:t>
            </a:r>
            <a:endParaRPr sz="1700">
              <a:solidFill>
                <a:schemeClr val="dk1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hu-HU" sz="1700">
                <a:solidFill>
                  <a:schemeClr val="dk1"/>
                </a:solidFill>
              </a:rPr>
              <a:t>gépi szövegelemző módszerek validálása</a:t>
            </a:r>
            <a:endParaRPr sz="17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238">
                <a:solidFill>
                  <a:srgbClr val="0000FF"/>
                </a:solidFill>
              </a:rPr>
              <a:t>→ </a:t>
            </a:r>
            <a:r>
              <a:rPr lang="hu-HU">
                <a:solidFill>
                  <a:srgbClr val="0000FF"/>
                </a:solidFill>
              </a:rPr>
              <a:t>cél: gold standard a tömeges gépi kódoláshoz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-HU">
                <a:solidFill>
                  <a:schemeClr val="dk1"/>
                </a:solidFill>
              </a:rPr>
              <a:t>Eredmények megjelenítése – interaktív felület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7" name="Google Shape;97;g124fb66a822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33" y="4690675"/>
            <a:ext cx="1362925" cy="2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24fb66a822_0_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812" y="4617972"/>
            <a:ext cx="2310199" cy="4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24fb66a822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2738" y="4690675"/>
            <a:ext cx="2808040" cy="3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24fb66a822_0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5523" y="4617975"/>
            <a:ext cx="1418222" cy="47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220ec7cb7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75" y="76200"/>
            <a:ext cx="7985766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220ec7cb7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76200"/>
            <a:ext cx="7985766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1220ec7cb7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76200"/>
            <a:ext cx="7985766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Szociológia, kutatási adatok, mesterséges intelligencia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1168</Words>
  <Application>Microsoft Office PowerPoint</Application>
  <PresentationFormat>Diavetítés a képernyőre (16:9 oldalarány)</PresentationFormat>
  <Paragraphs>269</Paragraphs>
  <Slides>29</Slides>
  <Notes>29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Arial</vt:lpstr>
      <vt:lpstr>Calibri</vt:lpstr>
      <vt:lpstr>Simple Light</vt:lpstr>
      <vt:lpstr> Szociológia, kutatási adatok, mesterséges intelligencia: lehetőségek és tapasztalatok</vt:lpstr>
      <vt:lpstr>PowerPoint-bemutató</vt:lpstr>
      <vt:lpstr>Kik vagyunk? – a TK KDK bemutatása  kutatási adatrepozitóriumok + saját kutatások + adatmenedzsment szolgáltatások kutatási anyagok, háttéranyagok (interjúk, kérdőívek, kitöltési útmutatók, kutatási tervek, terepnaplók, tanulmányvázlatok, adatbázisok stb.)  → társadalom- és tudománytörténet, módszertan, újrahasznosítás Két digitális dokumentumtárunk az interneten ingyenesen hozzáférhető – több tízezer digitális fájl A metaadatok és a dokumentumok egy része szabad hozzáférésű, a többi regisztrációhoz kötött   </vt:lpstr>
      <vt:lpstr>Mit? Miért?</vt:lpstr>
      <vt:lpstr>Projektcélok</vt:lpstr>
      <vt:lpstr>Projekteredmények</vt:lpstr>
      <vt:lpstr>PowerPoint-bemutató</vt:lpstr>
      <vt:lpstr>PowerPoint-bemutató</vt:lpstr>
      <vt:lpstr>PowerPoint-bemutató</vt:lpstr>
      <vt:lpstr>PowerPoint-bemutató</vt:lpstr>
      <vt:lpstr>PowerPoint-bemutató</vt:lpstr>
      <vt:lpstr>Lépések</vt:lpstr>
      <vt:lpstr>PowerPoint-bemutató</vt:lpstr>
      <vt:lpstr>ELSST</vt:lpstr>
      <vt:lpstr>Fordítás</vt:lpstr>
      <vt:lpstr>PowerPoint-bemutató</vt:lpstr>
      <vt:lpstr>Label Studio /  annotálás</vt:lpstr>
      <vt:lpstr>Label Studio /  annotálás</vt:lpstr>
      <vt:lpstr>Label Studio /  tárgyszavak</vt:lpstr>
      <vt:lpstr>Label Studio / eredmények összehasonlí-tása </vt:lpstr>
      <vt:lpstr>Kézi tárgyszavazás (tanítóhalmaz)</vt:lpstr>
      <vt:lpstr>Vizsgált tárgyszavazási módszerek</vt:lpstr>
      <vt:lpstr>PowerPoint-bemutató</vt:lpstr>
      <vt:lpstr>PowerPoint-bemutató</vt:lpstr>
      <vt:lpstr>Alternatívák</vt:lpstr>
      <vt:lpstr>Névelemek felismerése</vt:lpstr>
      <vt:lpstr>Tanulságok</vt:lpstr>
      <vt:lpstr>További feladatok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Szociológia, kutatási adatok, mesterséges intelligencia</dc:title>
  <cp:lastModifiedBy>Nagy Zsuzsanna</cp:lastModifiedBy>
  <cp:revision>3</cp:revision>
  <dcterms:modified xsi:type="dcterms:W3CDTF">2022-06-17T07:54:15Z</dcterms:modified>
</cp:coreProperties>
</file>