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259" r:id="rId3"/>
    <p:sldId id="265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84" r:id="rId16"/>
    <p:sldId id="272" r:id="rId17"/>
    <p:sldId id="273" r:id="rId18"/>
    <p:sldId id="285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12192000" cy="6858000"/>
  <p:notesSz cx="6858000" cy="9144000"/>
  <p:custDataLst>
    <p:tags r:id="rId31"/>
  </p:custDataLst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208"/>
  </p:normalViewPr>
  <p:slideViewPr>
    <p:cSldViewPr snapToGrid="0" snapToObjects="1">
      <p:cViewPr varScale="1">
        <p:scale>
          <a:sx n="115" d="100"/>
          <a:sy n="115" d="100"/>
        </p:scale>
        <p:origin x="3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E7A8FC-3243-4607-AA22-B68CFEC951EA}" type="datetimeFigureOut">
              <a:rPr lang="hu-HU" smtClean="0"/>
              <a:t>2022. 05. 30.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AF71AA-F722-4534-A46A-40DD2A38407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1375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F71AA-F722-4534-A46A-40DD2A38407A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390638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F71AA-F722-4534-A46A-40DD2A38407A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429950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F71AA-F722-4534-A46A-40DD2A38407A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925614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F71AA-F722-4534-A46A-40DD2A38407A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60232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F71AA-F722-4534-A46A-40DD2A38407A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978537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F71AA-F722-4534-A46A-40DD2A38407A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267982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F71AA-F722-4534-A46A-40DD2A38407A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441533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F71AA-F722-4534-A46A-40DD2A38407A}" type="slidenum">
              <a:rPr lang="hu-HU" smtClean="0"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79394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F71AA-F722-4534-A46A-40DD2A38407A}" type="slidenum">
              <a:rPr lang="hu-HU" smtClean="0"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631384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F71AA-F722-4534-A46A-40DD2A38407A}" type="slidenum">
              <a:rPr lang="hu-HU" smtClean="0"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604476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F71AA-F722-4534-A46A-40DD2A38407A}" type="slidenum">
              <a:rPr lang="hu-HU" smtClean="0"/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028921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F71AA-F722-4534-A46A-40DD2A38407A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094407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F71AA-F722-4534-A46A-40DD2A38407A}" type="slidenum">
              <a:rPr lang="hu-HU" smtClean="0"/>
              <a:t>20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388660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F71AA-F722-4534-A46A-40DD2A38407A}" type="slidenum">
              <a:rPr lang="hu-HU" smtClean="0"/>
              <a:t>21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641292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F71AA-F722-4534-A46A-40DD2A38407A}" type="slidenum">
              <a:rPr lang="hu-HU" smtClean="0"/>
              <a:t>22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060105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F71AA-F722-4534-A46A-40DD2A38407A}" type="slidenum">
              <a:rPr lang="hu-HU" smtClean="0"/>
              <a:t>23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519379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F71AA-F722-4534-A46A-40DD2A38407A}" type="slidenum">
              <a:rPr lang="hu-HU" smtClean="0"/>
              <a:t>24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323507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F71AA-F722-4534-A46A-40DD2A38407A}" type="slidenum">
              <a:rPr lang="hu-HU" smtClean="0"/>
              <a:t>25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2558852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F71AA-F722-4534-A46A-40DD2A38407A}" type="slidenum">
              <a:rPr lang="hu-HU" smtClean="0"/>
              <a:t>26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8341674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F71AA-F722-4534-A46A-40DD2A38407A}" type="slidenum">
              <a:rPr lang="hu-HU" smtClean="0"/>
              <a:t>27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238473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F71AA-F722-4534-A46A-40DD2A38407A}" type="slidenum">
              <a:rPr lang="hu-HU" smtClean="0"/>
              <a:t>28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07726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F71AA-F722-4534-A46A-40DD2A38407A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358216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F71AA-F722-4534-A46A-40DD2A38407A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618975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F71AA-F722-4534-A46A-40DD2A38407A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539393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F71AA-F722-4534-A46A-40DD2A38407A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323092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F71AA-F722-4534-A46A-40DD2A38407A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675303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F71AA-F722-4534-A46A-40DD2A38407A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410669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F71AA-F722-4534-A46A-40DD2A38407A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36502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56000" y="2779775"/>
            <a:ext cx="8167776" cy="1466787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endParaRPr lang="x-non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56000" y="4470400"/>
            <a:ext cx="8167776" cy="2387600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 smtClean="0"/>
              <a:t>Alcím mintájának szerkesztése</a:t>
            </a:r>
            <a:endParaRPr lang="x-none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E8E9F1F-B47A-4BC8-A701-27B05B06E235}" type="slidenum">
              <a:rPr lang="hu-HU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21118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2743200" cy="3255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x-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6672" y="1692000"/>
            <a:ext cx="5977128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x-non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79C3542-EFE3-4699-A985-A8E17FE3AC68}" type="slidenum">
              <a:rPr lang="hu-HU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04546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zakaszfejléc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56000" y="2678907"/>
            <a:ext cx="8003184" cy="1500186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hu-HU" smtClean="0"/>
              <a:t>Mintacím szerkesztése</a:t>
            </a:r>
            <a:endParaRPr lang="x-none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4F196BD-6F26-4061-8AC2-E4E419825BA3}" type="slidenum">
              <a:rPr lang="hu-HU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9026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hu-HU" smtClean="0"/>
              <a:t>Mintacím szerkesztése</a:t>
            </a:r>
            <a:endParaRPr lang="x-non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92000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x-non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92000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x-none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0C6320F-D793-49DB-8FD7-53D043C6CFFD}" type="slidenum">
              <a:rPr lang="hu-HU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34389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sszehasonlítás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92000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x-non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92000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x-none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hu-HU" smtClean="0"/>
              <a:t>Mintacím szerkesztése</a:t>
            </a:r>
            <a:endParaRPr lang="x-none" dirty="0"/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FF7DB0B-170C-4E12-AAE6-1857711954E2}" type="slidenum">
              <a:rPr lang="hu-HU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75759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sak cím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hu-HU" dirty="0" smtClean="0"/>
              <a:t>Mintacím szerkesztése</a:t>
            </a:r>
            <a:endParaRPr lang="x-none" dirty="0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29496BD-4FB4-4E3D-88D1-FF5BC65953FF}" type="slidenum">
              <a:rPr lang="hu-HU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0774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rtalomrész képaláírással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682496"/>
            <a:ext cx="6172200" cy="41785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x-non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690434"/>
            <a:ext cx="3932237" cy="417855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hu-HU" smtClean="0"/>
              <a:t>Mintacím szerkesztése</a:t>
            </a:r>
            <a:endParaRPr lang="x-none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D4888DB-B18B-44E8-91B9-5A9DFDBC15C3}" type="slidenum">
              <a:rPr lang="hu-HU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57400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ép képaláírással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692000"/>
            <a:ext cx="6172200" cy="430657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u-HU" noProof="0" smtClean="0"/>
              <a:t>Kép beszúrásához kattintson az ikonra</a:t>
            </a:r>
            <a:endParaRPr lang="x-none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692000"/>
            <a:ext cx="3932237" cy="431450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hu-HU" smtClean="0"/>
              <a:t>Mintacím szerkesztése</a:t>
            </a:r>
            <a:endParaRPr lang="x-none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6F1D580-002C-4EA1-8A7C-9FE202C65361}" type="slidenum">
              <a:rPr lang="hu-HU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97799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res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3756000" y="2779775"/>
            <a:ext cx="8167776" cy="1466787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accent2"/>
                </a:solidFill>
              </a:defRPr>
            </a:lvl1pPr>
          </a:lstStyle>
          <a:p>
            <a:r>
              <a:rPr lang="hu-HU" dirty="0" smtClean="0"/>
              <a:t>Mintacím szerkesztése</a:t>
            </a:r>
            <a:endParaRPr lang="x-non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CB7B455-CA81-49B9-B1FE-F5B2D3887DA8}" type="slidenum">
              <a:rPr lang="hu-HU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04407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Montserrat" pitchFamily="2" charset="77"/>
              </a:defRPr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9194A0"/>
                </a:solidFill>
                <a:latin typeface="Montserrat" pitchFamily="2" charset="0"/>
              </a:defRPr>
            </a:lvl1pPr>
          </a:lstStyle>
          <a:p>
            <a:fld id="{4DFCB47C-7BFE-4056-BBB7-E1EFCFF26BEA}" type="slidenum">
              <a:rPr lang="hu-HU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Montserrat" pitchFamily="2" charset="77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ontserrat" pitchFamily="2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ontserrat" pitchFamily="2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ontserrat" pitchFamily="2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ontserrat" pitchFamily="2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ontserrat" pitchFamily="2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ontserrat" pitchFamily="2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ontserrat" pitchFamily="2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ontserrat" pitchFamily="2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ontserrat" pitchFamily="2" charset="77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Montserrat" pitchFamily="2" charset="77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Montserrat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>
          <a:xfrm>
            <a:off x="3756000" y="1906564"/>
            <a:ext cx="8167776" cy="1466787"/>
          </a:xfrm>
        </p:spPr>
        <p:txBody>
          <a:bodyPr>
            <a:normAutofit fontScale="90000"/>
          </a:bodyPr>
          <a:lstStyle/>
          <a:p>
            <a:r>
              <a:rPr lang="hu-HU" b="1" dirty="0">
                <a:latin typeface="+mn-lt"/>
              </a:rPr>
              <a:t>Az ELKH kutatók igényeinek felmérése </a:t>
            </a:r>
            <a:r>
              <a:rPr lang="hu-HU" b="1" dirty="0" err="1">
                <a:latin typeface="+mn-lt"/>
              </a:rPr>
              <a:t>adatrepozitóriumok</a:t>
            </a:r>
            <a:r>
              <a:rPr lang="hu-HU" b="1" dirty="0">
                <a:latin typeface="+mn-lt"/>
              </a:rPr>
              <a:t> létrehozására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5675316" y="4085968"/>
            <a:ext cx="42112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 smtClean="0"/>
              <a:t>Társadalomtudományi Kutatóközpont (TK)</a:t>
            </a:r>
          </a:p>
          <a:p>
            <a:pPr algn="ctr"/>
            <a:r>
              <a:rPr lang="hu-HU" b="1" dirty="0" smtClean="0"/>
              <a:t>Kutatási Dokumentációs Központ (KDK)</a:t>
            </a:r>
            <a:endParaRPr lang="hu-H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+mn-lt"/>
              </a:rPr>
              <a:t>Adatok relevanciája</a:t>
            </a:r>
            <a:endParaRPr lang="hu-HU" dirty="0">
              <a:latin typeface="+mn-lt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3559" y="1557037"/>
            <a:ext cx="8230313" cy="384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48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</a:t>
            </a:r>
            <a:r>
              <a:rPr lang="hu-HU" dirty="0" smtClean="0"/>
              <a:t>datcsomagok - szám és méret</a:t>
            </a:r>
            <a:endParaRPr lang="hu-HU" dirty="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 rotWithShape="1">
          <a:blip r:embed="rId3"/>
          <a:srcRect l="20582" r="15945"/>
          <a:stretch/>
        </p:blipFill>
        <p:spPr>
          <a:xfrm>
            <a:off x="5714998" y="1343818"/>
            <a:ext cx="5224027" cy="4993056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 rotWithShape="1">
          <a:blip r:embed="rId4"/>
          <a:srcRect l="23373" r="20471"/>
          <a:stretch/>
        </p:blipFill>
        <p:spPr>
          <a:xfrm>
            <a:off x="1311965" y="1414821"/>
            <a:ext cx="4872077" cy="493453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838200" y="5765074"/>
            <a:ext cx="114567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/>
              <a:t>* Adatcsomag = adott kutatásban logikailag egybetartozó és egyben kezelt kutatási adatok,</a:t>
            </a:r>
          </a:p>
          <a:p>
            <a:r>
              <a:rPr lang="hu-HU" sz="2400"/>
              <a:t>szöveges dokumentumok, mérési eredmények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251979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+mj-lt"/>
              </a:rPr>
              <a:t>Adatcsomagok* - fájlok száma és mérete</a:t>
            </a:r>
            <a:endParaRPr lang="hu-HU" dirty="0">
              <a:latin typeface="+mj-lt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3"/>
          <a:srcRect l="16834" r="21873"/>
          <a:stretch/>
        </p:blipFill>
        <p:spPr>
          <a:xfrm>
            <a:off x="1051394" y="1222275"/>
            <a:ext cx="5044606" cy="4938188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 rotWithShape="1">
          <a:blip r:embed="rId4"/>
          <a:srcRect l="19672" r="21341"/>
          <a:stretch/>
        </p:blipFill>
        <p:spPr>
          <a:xfrm>
            <a:off x="5882806" y="1222275"/>
            <a:ext cx="4848341" cy="493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32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Adatcsomagok - fájlok típusa</a:t>
            </a:r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 rotWithShape="1">
          <a:blip r:embed="rId3"/>
          <a:srcRect t="6645" b="4594"/>
          <a:stretch/>
        </p:blipFill>
        <p:spPr>
          <a:xfrm>
            <a:off x="92567" y="1262270"/>
            <a:ext cx="8230313" cy="438315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 rotWithShape="1">
          <a:blip r:embed="rId4"/>
          <a:srcRect l="14013" t="2882" r="14377"/>
          <a:stretch/>
        </p:blipFill>
        <p:spPr>
          <a:xfrm>
            <a:off x="7287109" y="2236304"/>
            <a:ext cx="4904891" cy="3996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91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+mn-lt"/>
              </a:rPr>
              <a:t>Adatok tárolása – kutatás közben</a:t>
            </a:r>
            <a:endParaRPr lang="hu-HU" dirty="0">
              <a:latin typeface="+mn-lt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1124" y="1450995"/>
            <a:ext cx="7773073" cy="4663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14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+mj-lt"/>
              </a:rPr>
              <a:t>Adatok tárolása - problémák</a:t>
            </a:r>
            <a:endParaRPr lang="hu-HU" dirty="0">
              <a:latin typeface="+mj-lt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838200" y="1557385"/>
            <a:ext cx="998655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Kapacitásbeli</a:t>
            </a:r>
            <a:endParaRPr lang="hu-HU" sz="24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u-HU" sz="2400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„A </a:t>
            </a:r>
            <a:r>
              <a:rPr lang="hu-HU" sz="2400" i="1" dirty="0">
                <a:ea typeface="Calibri" panose="020F0502020204030204" pitchFamily="34" charset="0"/>
                <a:cs typeface="Times New Roman" panose="02020603050405020304" pitchFamily="18" charset="0"/>
              </a:rPr>
              <a:t>külföldi kutatási infrastruktúráknál mért nagy mennyiségű adatokat nem tudjuk hazahozni, mert nem tudja az intézet fogadni</a:t>
            </a:r>
            <a:r>
              <a:rPr lang="hu-HU" sz="2400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</a:p>
          <a:p>
            <a:r>
              <a:rPr lang="hu-HU" sz="2400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„ </a:t>
            </a:r>
            <a:r>
              <a:rPr lang="hu-HU" sz="2400" i="1" dirty="0">
                <a:ea typeface="Calibri" panose="020F0502020204030204" pitchFamily="34" charset="0"/>
                <a:cs typeface="Times New Roman" panose="02020603050405020304" pitchFamily="18" charset="0"/>
              </a:rPr>
              <a:t>A szerver teljesen tele van</a:t>
            </a:r>
            <a:r>
              <a:rPr lang="hu-HU" sz="2400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</a:p>
          <a:p>
            <a:r>
              <a:rPr lang="hu-HU" sz="2400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„Folyamatosan </a:t>
            </a:r>
            <a:r>
              <a:rPr lang="hu-HU" sz="2400" i="1" dirty="0">
                <a:ea typeface="Calibri" panose="020F0502020204030204" pitchFamily="34" charset="0"/>
                <a:cs typeface="Times New Roman" panose="02020603050405020304" pitchFamily="18" charset="0"/>
              </a:rPr>
              <a:t>szükséges újabb tárhelyek vásárlása</a:t>
            </a:r>
            <a:r>
              <a:rPr lang="hu-HU" sz="2400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endParaRPr lang="hu-HU" sz="2400" dirty="0"/>
          </a:p>
        </p:txBody>
      </p:sp>
      <p:sp>
        <p:nvSpPr>
          <p:cNvPr id="4" name="Téglalap 3"/>
          <p:cNvSpPr/>
          <p:nvPr/>
        </p:nvSpPr>
        <p:spPr>
          <a:xfrm>
            <a:off x="931818" y="3690239"/>
            <a:ext cx="9892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Szervezeti</a:t>
            </a:r>
            <a:r>
              <a:rPr lang="hu-HU" sz="24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hu-HU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szervezési</a:t>
            </a:r>
          </a:p>
          <a:p>
            <a:r>
              <a:rPr lang="hu-HU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„</a:t>
            </a:r>
            <a:r>
              <a:rPr lang="hu-HU" sz="2400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Mindenki </a:t>
            </a:r>
            <a:r>
              <a:rPr lang="hu-HU" sz="2400" i="1" dirty="0">
                <a:ea typeface="Calibri" panose="020F0502020204030204" pitchFamily="34" charset="0"/>
                <a:cs typeface="Times New Roman" panose="02020603050405020304" pitchFamily="18" charset="0"/>
              </a:rPr>
              <a:t>tárolja valahogy az adatait, de ennek nincs egységes </a:t>
            </a:r>
            <a:r>
              <a:rPr lang="hu-HU" sz="2400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változata</a:t>
            </a:r>
          </a:p>
          <a:p>
            <a:r>
              <a:rPr lang="hu-HU" sz="2400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„A kapott </a:t>
            </a:r>
            <a:r>
              <a:rPr lang="hu-HU" sz="2400" i="1" dirty="0">
                <a:ea typeface="Calibri" panose="020F0502020204030204" pitchFamily="34" charset="0"/>
                <a:cs typeface="Times New Roman" panose="02020603050405020304" pitchFamily="18" charset="0"/>
              </a:rPr>
              <a:t>tájékoztatás nem ébresztett bizalmat a szolgáltatás iránt” 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4601650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+mj-lt"/>
              </a:rPr>
              <a:t>Adatok mentése – munka közben</a:t>
            </a:r>
            <a:endParaRPr lang="hu-HU" dirty="0">
              <a:latin typeface="+mj-lt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 rotWithShape="1">
          <a:blip r:embed="rId3"/>
          <a:srcRect l="16501" r="16782"/>
          <a:stretch/>
        </p:blipFill>
        <p:spPr>
          <a:xfrm>
            <a:off x="7626898" y="2322590"/>
            <a:ext cx="4270791" cy="3849348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425" y="1460933"/>
            <a:ext cx="7306080" cy="4389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00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+mn-lt"/>
              </a:rPr>
              <a:t>Adatok archiválása – kutatás után</a:t>
            </a:r>
            <a:endParaRPr lang="hu-HU" dirty="0">
              <a:latin typeface="+mn-lt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0089" y="1600080"/>
            <a:ext cx="7315834" cy="4389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44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+mj-lt"/>
              </a:rPr>
              <a:t>Adatok archiválása-problémák</a:t>
            </a:r>
            <a:endParaRPr lang="hu-HU" dirty="0">
              <a:latin typeface="+mj-lt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838200" y="1584348"/>
            <a:ext cx="9716589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Kapacitásbeli</a:t>
            </a:r>
            <a:endParaRPr lang="hu-HU" sz="24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u-HU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„</a:t>
            </a:r>
            <a:r>
              <a:rPr lang="hu-HU" sz="2400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tárolóhely </a:t>
            </a:r>
            <a:r>
              <a:rPr lang="hu-HU" sz="2400" i="1" dirty="0">
                <a:ea typeface="Calibri" panose="020F0502020204030204" pitchFamily="34" charset="0"/>
                <a:cs typeface="Times New Roman" panose="02020603050405020304" pitchFamily="18" charset="0"/>
              </a:rPr>
              <a:t>hiánya</a:t>
            </a:r>
            <a:r>
              <a:rPr lang="hu-HU" sz="2400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</a:p>
          <a:p>
            <a:r>
              <a:rPr lang="hu-HU" sz="2400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„</a:t>
            </a:r>
            <a:r>
              <a:rPr lang="hu-HU" sz="2400" i="1" dirty="0">
                <a:ea typeface="Calibri" panose="020F0502020204030204" pitchFamily="34" charset="0"/>
                <a:cs typeface="Times New Roman" panose="02020603050405020304" pitchFamily="18" charset="0"/>
              </a:rPr>
              <a:t>szűkös </a:t>
            </a:r>
            <a:r>
              <a:rPr lang="hu-HU" sz="2400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kapacitás”</a:t>
            </a:r>
            <a:endParaRPr lang="hu-HU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u-HU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Szervezeti</a:t>
            </a:r>
            <a:r>
              <a:rPr lang="hu-HU" sz="24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hu-HU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szervezési</a:t>
            </a:r>
            <a:endParaRPr lang="hu-HU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u-HU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„</a:t>
            </a:r>
            <a:r>
              <a:rPr lang="hu-HU" sz="2400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Nincs </a:t>
            </a:r>
            <a:r>
              <a:rPr lang="hu-HU" sz="2400" i="1" dirty="0">
                <a:ea typeface="Calibri" panose="020F0502020204030204" pitchFamily="34" charset="0"/>
                <a:cs typeface="Times New Roman" panose="02020603050405020304" pitchFamily="18" charset="0"/>
              </a:rPr>
              <a:t>egységesített gyűjtőhely</a:t>
            </a:r>
            <a:r>
              <a:rPr lang="hu-HU" sz="2400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</a:p>
          <a:p>
            <a:r>
              <a:rPr lang="hu-HU" sz="2400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„Van </a:t>
            </a:r>
            <a:r>
              <a:rPr lang="hu-HU" sz="2400" i="1" dirty="0">
                <a:ea typeface="Calibri" panose="020F0502020204030204" pitchFamily="34" charset="0"/>
                <a:cs typeface="Times New Roman" panose="02020603050405020304" pitchFamily="18" charset="0"/>
              </a:rPr>
              <a:t>megfelelő tárolóhely, de nincs olyan automatizmus, ami jól </a:t>
            </a:r>
            <a:r>
              <a:rPr lang="hu-HU" sz="2400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bevált”</a:t>
            </a:r>
          </a:p>
          <a:p>
            <a:r>
              <a:rPr lang="hu-HU" sz="2400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„Nincs </a:t>
            </a:r>
            <a:r>
              <a:rPr lang="hu-HU" sz="2400" i="1" dirty="0">
                <a:ea typeface="Calibri" panose="020F0502020204030204" pitchFamily="34" charset="0"/>
                <a:cs typeface="Times New Roman" panose="02020603050405020304" pitchFamily="18" charset="0"/>
              </a:rPr>
              <a:t>egységes eljárásrend, minden csoport megoldja magának</a:t>
            </a:r>
            <a:r>
              <a:rPr lang="hu-HU" sz="2400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endParaRPr lang="hu-HU" sz="24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u-HU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/>
              <a:t>H</a:t>
            </a:r>
            <a:r>
              <a:rPr lang="hu-HU" sz="2400" dirty="0" smtClean="0"/>
              <a:t>umán </a:t>
            </a:r>
            <a:r>
              <a:rPr lang="hu-HU" sz="2400" dirty="0"/>
              <a:t>infrastruktúra </a:t>
            </a:r>
            <a:r>
              <a:rPr lang="hu-HU" sz="2400" dirty="0" smtClean="0"/>
              <a:t>hiánya</a:t>
            </a:r>
          </a:p>
          <a:p>
            <a:r>
              <a:rPr lang="hu-HU" sz="2400" dirty="0" smtClean="0"/>
              <a:t>„</a:t>
            </a:r>
            <a:r>
              <a:rPr lang="hu-HU" sz="2400" i="1" dirty="0" smtClean="0"/>
              <a:t>az </a:t>
            </a:r>
            <a:r>
              <a:rPr lang="hu-HU" sz="2400" i="1" dirty="0"/>
              <a:t>adatok megőrzése megfelelő személyzetet igényelne”. </a:t>
            </a:r>
            <a:endParaRPr lang="hu-HU" sz="24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u-HU" sz="2400" dirty="0">
              <a:cs typeface="Times New Roman" panose="02020603050405020304" pitchFamily="18" charset="0"/>
            </a:endParaRPr>
          </a:p>
          <a:p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40216483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+mj-lt"/>
              </a:rPr>
              <a:t>Adatok archiválása – kutatás lezárása után</a:t>
            </a:r>
            <a:endParaRPr lang="hu-HU" dirty="0">
              <a:latin typeface="+mj-lt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 rotWithShape="1">
          <a:blip r:embed="rId3"/>
          <a:srcRect l="19930" r="20727"/>
          <a:stretch/>
        </p:blipFill>
        <p:spPr>
          <a:xfrm>
            <a:off x="7832035" y="2152240"/>
            <a:ext cx="3798756" cy="3840813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350" y="1603552"/>
            <a:ext cx="7315834" cy="4389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2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+mn-lt"/>
              </a:rPr>
              <a:t>Kiinduló helyzet és igényfelmérés</a:t>
            </a:r>
            <a:endParaRPr lang="hu-HU" dirty="0">
              <a:latin typeface="+mn-lt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477794" y="1528800"/>
            <a:ext cx="9704173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400" dirty="0"/>
              <a:t>Annak érdekében, hogy a létrehozandó </a:t>
            </a:r>
            <a:r>
              <a:rPr lang="hu-HU" sz="2400" dirty="0" err="1"/>
              <a:t>adatrepozitóriumot</a:t>
            </a:r>
            <a:r>
              <a:rPr lang="hu-HU" sz="2400" dirty="0"/>
              <a:t> minél inkább </a:t>
            </a:r>
            <a:r>
              <a:rPr lang="hu-HU" sz="2400" dirty="0" smtClean="0"/>
              <a:t>a kutatói </a:t>
            </a:r>
            <a:r>
              <a:rPr lang="hu-HU" sz="2400" dirty="0"/>
              <a:t>igényekre szabhassuk </a:t>
            </a:r>
            <a:r>
              <a:rPr lang="hu-HU" sz="2400" dirty="0" smtClean="0"/>
              <a:t>az ELKH kutatóinak </a:t>
            </a:r>
            <a:r>
              <a:rPr lang="hu-HU" sz="2400" dirty="0"/>
              <a:t>adatkezeléssel kapcsolatos ismereteit, tapasztalatait, igényeit egy komplex, az elsődleges és a másodlagos kutatás eszköztárát egyaránt használó felmérés </a:t>
            </a:r>
            <a:r>
              <a:rPr lang="hu-HU" sz="2400" dirty="0" smtClean="0"/>
              <a:t>keretében térképezzük/térképeztük fel.</a:t>
            </a:r>
          </a:p>
          <a:p>
            <a:pPr algn="just"/>
            <a:endParaRPr lang="hu-HU" sz="2400" dirty="0" smtClean="0"/>
          </a:p>
          <a:p>
            <a:pPr algn="just"/>
            <a:r>
              <a:rPr lang="hu-HU" sz="2400" dirty="0" smtClean="0"/>
              <a:t>Ennek lépései:</a:t>
            </a:r>
          </a:p>
          <a:p>
            <a:pPr algn="just"/>
            <a:endParaRPr lang="hu-HU" sz="2400" dirty="0" smtClean="0"/>
          </a:p>
          <a:p>
            <a:pPr marL="342900" indent="-342900" algn="just">
              <a:buFontTx/>
              <a:buChar char="-"/>
            </a:pPr>
            <a:r>
              <a:rPr lang="hu-HU" sz="2400" smtClean="0">
                <a:solidFill>
                  <a:srgbClr val="3C4567"/>
                </a:solidFill>
              </a:rPr>
              <a:t>a 2021. </a:t>
            </a:r>
            <a:r>
              <a:rPr lang="hu-HU" sz="2400" dirty="0">
                <a:solidFill>
                  <a:srgbClr val="3C4567"/>
                </a:solidFill>
              </a:rPr>
              <a:t>áprilisában végzett </a:t>
            </a:r>
            <a:r>
              <a:rPr lang="hu-HU" sz="2400" dirty="0" smtClean="0">
                <a:solidFill>
                  <a:srgbClr val="3C4567"/>
                </a:solidFill>
              </a:rPr>
              <a:t>ELKH–HRDA </a:t>
            </a:r>
            <a:r>
              <a:rPr lang="hu-HU" sz="2400" dirty="0">
                <a:solidFill>
                  <a:srgbClr val="3C4567"/>
                </a:solidFill>
              </a:rPr>
              <a:t>online kérdőíves kutatói </a:t>
            </a:r>
            <a:r>
              <a:rPr lang="hu-HU" sz="2400" dirty="0" smtClean="0">
                <a:solidFill>
                  <a:srgbClr val="3C4567"/>
                </a:solidFill>
              </a:rPr>
              <a:t>és                                                      intézményi </a:t>
            </a:r>
            <a:r>
              <a:rPr lang="hu-HU" sz="2400" dirty="0">
                <a:solidFill>
                  <a:srgbClr val="3C4567"/>
                </a:solidFill>
              </a:rPr>
              <a:t>felmérések adatainak másodelemzése (lezárult</a:t>
            </a:r>
            <a:r>
              <a:rPr lang="hu-HU" sz="2400" dirty="0" smtClean="0">
                <a:solidFill>
                  <a:srgbClr val="3C4567"/>
                </a:solidFill>
              </a:rPr>
              <a:t>)</a:t>
            </a:r>
          </a:p>
          <a:p>
            <a:pPr marL="342900" indent="-342900" algn="just">
              <a:buFontTx/>
              <a:buChar char="-"/>
            </a:pPr>
            <a:endParaRPr lang="hu-HU" sz="2400" dirty="0"/>
          </a:p>
          <a:p>
            <a:pPr marL="285750" indent="-285750" algn="just">
              <a:buFontTx/>
              <a:buChar char="-"/>
            </a:pPr>
            <a:r>
              <a:rPr lang="hu-HU" sz="2400" dirty="0" smtClean="0"/>
              <a:t>online kérdőíves felmérés az ELKH intézmények kutatóinak körében (lezárult)</a:t>
            </a:r>
            <a:endParaRPr lang="hu-HU" dirty="0"/>
          </a:p>
          <a:p>
            <a:pPr algn="just"/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307720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+mj-lt"/>
              </a:rPr>
              <a:t>Kutatási adatok megosztása</a:t>
            </a:r>
            <a:endParaRPr lang="hu-HU" dirty="0">
              <a:latin typeface="+mj-lt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7641" y="1222394"/>
            <a:ext cx="8219340" cy="493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85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+mj-lt"/>
              </a:rPr>
              <a:t>Igénybe vehető </a:t>
            </a:r>
            <a:r>
              <a:rPr lang="hu-HU" dirty="0" err="1" smtClean="0">
                <a:latin typeface="+mj-lt"/>
              </a:rPr>
              <a:t>repozitóriumok</a:t>
            </a:r>
            <a:r>
              <a:rPr lang="hu-HU" dirty="0" smtClean="0">
                <a:latin typeface="+mj-lt"/>
              </a:rPr>
              <a:t> ismerete</a:t>
            </a:r>
            <a:endParaRPr lang="hu-HU" dirty="0">
              <a:latin typeface="+mj-lt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3193" y="1431115"/>
            <a:ext cx="8230313" cy="493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27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>
                <a:latin typeface="+mj-lt"/>
              </a:rPr>
              <a:t>Repozitóriummal</a:t>
            </a:r>
            <a:r>
              <a:rPr lang="hu-HU" dirty="0" smtClean="0">
                <a:latin typeface="+mj-lt"/>
              </a:rPr>
              <a:t> szembeni elvárások (ötös skála)</a:t>
            </a:r>
            <a:endParaRPr lang="hu-HU" dirty="0">
              <a:latin typeface="+mj-lt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4532" y="1343818"/>
            <a:ext cx="8230313" cy="493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21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b="1" dirty="0" smtClean="0">
                <a:latin typeface="+mn-lt"/>
              </a:rPr>
              <a:t>Interjús adatfelvételek</a:t>
            </a:r>
            <a:endParaRPr lang="hu-HU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1180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+mn-lt"/>
              </a:rPr>
              <a:t>Célcsoportok, témák</a:t>
            </a:r>
            <a:endParaRPr lang="hu-HU" dirty="0">
              <a:latin typeface="+mn-lt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838200" y="1537007"/>
            <a:ext cx="9471567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Az interjúk célcsoportjai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 smtClean="0"/>
              <a:t>intézetigazgatók,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 smtClean="0"/>
              <a:t>kutatók,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 err="1" smtClean="0"/>
              <a:t>Concorda</a:t>
            </a:r>
            <a:r>
              <a:rPr lang="hu-HU" sz="2400" dirty="0" smtClean="0"/>
              <a:t> használók.</a:t>
            </a:r>
          </a:p>
          <a:p>
            <a:endParaRPr lang="hu-HU" sz="2400" dirty="0" smtClean="0"/>
          </a:p>
          <a:p>
            <a:r>
              <a:rPr lang="hu-HU" sz="2400" dirty="0" smtClean="0"/>
              <a:t>Az interjúk fő témái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u-HU" sz="2400" dirty="0"/>
              <a:t>kutatási </a:t>
            </a:r>
            <a:r>
              <a:rPr lang="hu-HU" sz="2400" dirty="0" smtClean="0"/>
              <a:t>terület(</a:t>
            </a:r>
            <a:r>
              <a:rPr lang="hu-HU" sz="2400" dirty="0" err="1" smtClean="0"/>
              <a:t>ek</a:t>
            </a:r>
            <a:r>
              <a:rPr lang="hu-HU" sz="2400" dirty="0" smtClean="0"/>
              <a:t>),</a:t>
            </a:r>
            <a:endParaRPr lang="hu-HU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u-HU" sz="2400" dirty="0"/>
              <a:t>adat </a:t>
            </a:r>
            <a:r>
              <a:rPr lang="hu-HU" sz="2400" dirty="0" smtClean="0"/>
              <a:t>életciklus,</a:t>
            </a:r>
            <a:endParaRPr lang="hu-HU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u-HU" sz="2400" dirty="0" smtClean="0"/>
              <a:t>esetleges adatkezelési</a:t>
            </a:r>
            <a:r>
              <a:rPr lang="hu-HU" sz="2400" dirty="0"/>
              <a:t>, adattárolási problémák, </a:t>
            </a:r>
            <a:r>
              <a:rPr lang="hu-HU" sz="2400" dirty="0" smtClean="0"/>
              <a:t>nehézségek,</a:t>
            </a:r>
            <a:endParaRPr lang="hu-HU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u-HU" sz="2400" dirty="0"/>
              <a:t>tudományterületi hazai és nemzetközi trendek adatkezelés </a:t>
            </a:r>
            <a:r>
              <a:rPr lang="hu-HU" sz="2400" dirty="0" smtClean="0"/>
              <a:t>téren, illetve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u-HU" sz="2400" dirty="0" err="1" smtClean="0"/>
              <a:t>Concorda</a:t>
            </a:r>
            <a:r>
              <a:rPr lang="hu-HU" sz="2400" dirty="0" smtClean="0"/>
              <a:t> használóknál a letétbe helyezés során szerzett tapasztalatok.</a:t>
            </a:r>
            <a:endParaRPr lang="hu-HU" sz="2400" dirty="0"/>
          </a:p>
          <a:p>
            <a:endParaRPr lang="hu-HU" sz="2400" dirty="0" smtClean="0"/>
          </a:p>
          <a:p>
            <a:r>
              <a:rPr lang="hu-HU" sz="2400" dirty="0" smtClean="0"/>
              <a:t> </a:t>
            </a:r>
          </a:p>
          <a:p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54694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+mn-lt"/>
              </a:rPr>
              <a:t>Általános </a:t>
            </a:r>
            <a:r>
              <a:rPr lang="hu-HU" dirty="0">
                <a:latin typeface="+mn-lt"/>
              </a:rPr>
              <a:t>t</a:t>
            </a:r>
            <a:r>
              <a:rPr lang="hu-HU" dirty="0" smtClean="0">
                <a:latin typeface="+mn-lt"/>
              </a:rPr>
              <a:t>apasztalatok</a:t>
            </a:r>
            <a:endParaRPr lang="hu-HU" dirty="0">
              <a:latin typeface="+mn-lt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579166" y="2399993"/>
            <a:ext cx="1122965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400" dirty="0" smtClean="0"/>
              <a:t>Nem csak az ELKH eltérő tudományterületein, hanem az egyes intézményeken belül, vagy akár egy kutatócsoport </a:t>
            </a:r>
            <a:r>
              <a:rPr lang="hu-HU" sz="2400" dirty="0"/>
              <a:t>különböző projektjeiben meglehetősen </a:t>
            </a:r>
            <a:r>
              <a:rPr lang="hu-HU" sz="2400" dirty="0" smtClean="0"/>
              <a:t>különböző jellegű</a:t>
            </a:r>
            <a:r>
              <a:rPr lang="hu-HU" sz="2400" dirty="0"/>
              <a:t>, számú és méretű kutatási </a:t>
            </a:r>
            <a:r>
              <a:rPr lang="hu-HU" sz="2400" dirty="0" smtClean="0"/>
              <a:t>adat keletkezik.</a:t>
            </a:r>
          </a:p>
          <a:p>
            <a:pPr algn="just"/>
            <a:endParaRPr lang="hu-HU" sz="2400" dirty="0"/>
          </a:p>
          <a:p>
            <a:pPr algn="just"/>
            <a:r>
              <a:rPr lang="hu-HU" sz="2400" dirty="0" smtClean="0"/>
              <a:t>A keletkező adatok mennyisége jellemzően nő, miközben több intézményben digitalizálásra és rendezésre várnak korábbi kutatási adatok is.</a:t>
            </a:r>
          </a:p>
          <a:p>
            <a:pPr algn="just"/>
            <a:endParaRPr lang="hu-HU" sz="2400" dirty="0" smtClean="0"/>
          </a:p>
          <a:p>
            <a:endParaRPr lang="hu-HU" sz="2400" dirty="0"/>
          </a:p>
          <a:p>
            <a:endParaRPr lang="hu-HU" sz="2400" dirty="0" smtClean="0"/>
          </a:p>
          <a:p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193911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Általános tapasztalatok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513805" y="1343818"/>
            <a:ext cx="10328366" cy="43601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800"/>
              </a:spcAft>
              <a:tabLst>
                <a:tab pos="457200" algn="l"/>
              </a:tabLst>
            </a:pPr>
            <a:r>
              <a:rPr lang="hu-HU" sz="24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A kutatási adatok sokféleségéhez hasonlóan az adatkezelési, </a:t>
            </a:r>
            <a:r>
              <a:rPr lang="hu-HU" sz="2400" dirty="0" smtClean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-tárolási</a:t>
            </a:r>
            <a:r>
              <a:rPr lang="hu-HU" sz="24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, </a:t>
            </a:r>
            <a:r>
              <a:rPr lang="hu-HU" sz="2400" dirty="0" smtClean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-megosztási </a:t>
            </a:r>
            <a:r>
              <a:rPr lang="hu-HU" sz="24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és hosszútávú megőrzésre vonatkozó gyakorlatok is igen eltérő mintázatot </a:t>
            </a:r>
            <a:r>
              <a:rPr lang="hu-HU" sz="2400" dirty="0" smtClean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mutatnak.</a:t>
            </a:r>
            <a:endParaRPr lang="hu-HU" sz="2400" dirty="0">
              <a:latin typeface="+mn-lt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A</a:t>
            </a:r>
            <a:r>
              <a:rPr lang="hu-HU" sz="2400" dirty="0" smtClean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 </a:t>
            </a:r>
            <a:r>
              <a:rPr lang="hu-HU" sz="24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legtöbb intézményben jelenleg nincs előírás vagy elvárás az adatok rövid- vagy hosszútávú kezelését illetően, ugyanakkor egyre több helyen figyelhető meg erre irányuló törekvés mind az egyes kutatók, mind pedig az intézményvezetés </a:t>
            </a:r>
            <a:r>
              <a:rPr lang="hu-HU" sz="2400" dirty="0" smtClean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részéről.</a:t>
            </a:r>
            <a:endParaRPr lang="hu-HU" sz="2400" dirty="0">
              <a:latin typeface="+mn-lt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E</a:t>
            </a:r>
            <a:r>
              <a:rPr lang="hu-HU" sz="2400" dirty="0" smtClean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mellett </a:t>
            </a:r>
            <a:r>
              <a:rPr lang="hu-HU" sz="24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sok helyen </a:t>
            </a:r>
            <a:r>
              <a:rPr lang="hu-HU" sz="2400" dirty="0" smtClean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működik olyan kialakult </a:t>
            </a:r>
            <a:r>
              <a:rPr lang="hu-HU" sz="24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gyakorlat, </a:t>
            </a:r>
            <a:r>
              <a:rPr lang="hu-HU" sz="2400" dirty="0" smtClean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amely </a:t>
            </a:r>
            <a:r>
              <a:rPr lang="hu-HU" sz="24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esetenként akár a 20-30 évvel ezelőtti adatok részletes megismerését, értelmezését, feldolgozását (és ilyen módon </a:t>
            </a:r>
            <a:r>
              <a:rPr lang="hu-HU" sz="2400" dirty="0" err="1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repozitóriumba</a:t>
            </a:r>
            <a:r>
              <a:rPr lang="hu-HU" sz="24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 kerülését) is lehetővé </a:t>
            </a:r>
            <a:r>
              <a:rPr lang="hu-HU" sz="2400" dirty="0" smtClean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teszi – és vannak ilyen irányú törekvések is.</a:t>
            </a:r>
            <a:endParaRPr lang="hu-HU" sz="2400" dirty="0">
              <a:latin typeface="+mn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33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>
                <a:latin typeface="+mj-lt"/>
              </a:rPr>
              <a:t>Concorda</a:t>
            </a:r>
            <a:r>
              <a:rPr lang="hu-HU" dirty="0" smtClean="0">
                <a:latin typeface="+mj-lt"/>
              </a:rPr>
              <a:t> használók véleménye</a:t>
            </a:r>
            <a:endParaRPr lang="hu-HU" dirty="0">
              <a:latin typeface="+mj-lt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838200" y="1537790"/>
            <a:ext cx="9570722" cy="3559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hu-H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A </a:t>
            </a:r>
            <a:r>
              <a:rPr lang="hu-HU" sz="2400" dirty="0" err="1" smtClean="0">
                <a:solidFill>
                  <a:srgbClr val="000000"/>
                </a:solidFill>
                <a:ea typeface="Times New Roman" panose="02020603050405020304" pitchFamily="18" charset="0"/>
              </a:rPr>
              <a:t>Concorda</a:t>
            </a:r>
            <a:r>
              <a:rPr lang="hu-HU" sz="24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-t már használó kutatókkal </a:t>
            </a:r>
            <a:r>
              <a:rPr lang="hu-H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készült interjúk alapján megállapítható, hogy </a:t>
            </a:r>
            <a:endParaRPr lang="hu-HU" sz="2400" dirty="0" smtClean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marL="34290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u-HU" sz="24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alapvetően </a:t>
            </a:r>
            <a:r>
              <a:rPr lang="hu-H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felhasználóbarát</a:t>
            </a:r>
            <a:r>
              <a:rPr lang="hu-HU" sz="24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,</a:t>
            </a:r>
          </a:p>
          <a:p>
            <a:pPr marL="34290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u-HU" sz="24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hu-H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praktikus, és </a:t>
            </a:r>
            <a:endParaRPr lang="hu-HU" sz="2400" dirty="0" smtClean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marL="34290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u-HU" sz="24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a </a:t>
            </a:r>
            <a:r>
              <a:rPr lang="hu-H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legtöbb </a:t>
            </a:r>
            <a:r>
              <a:rPr lang="hu-HU" sz="24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kutatói </a:t>
            </a:r>
            <a:r>
              <a:rPr lang="hu-H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igénynek megfelel a jelenlegi felület</a:t>
            </a:r>
            <a:r>
              <a:rPr lang="hu-HU" sz="24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,</a:t>
            </a:r>
          </a:p>
          <a:p>
            <a:pPr marL="34290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u-HU" sz="24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a változtatásokra, fejlesztésekre </a:t>
            </a:r>
            <a:r>
              <a:rPr lang="hu-HU" sz="2400" dirty="0">
                <a:solidFill>
                  <a:srgbClr val="000000"/>
                </a:solidFill>
                <a:ea typeface="Times New Roman" panose="02020603050405020304" pitchFamily="18" charset="0"/>
              </a:rPr>
              <a:t>vonatkozó igényeket </a:t>
            </a:r>
            <a:r>
              <a:rPr lang="hu-HU" sz="24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felmértük,</a:t>
            </a:r>
          </a:p>
          <a:p>
            <a:pPr marL="34290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u-HU" sz="24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 és van, amit már meg is oldottak a </a:t>
            </a:r>
            <a:r>
              <a:rPr lang="hu-HU" sz="2400" dirty="0" err="1" smtClean="0">
                <a:solidFill>
                  <a:srgbClr val="000000"/>
                </a:solidFill>
                <a:ea typeface="Times New Roman" panose="02020603050405020304" pitchFamily="18" charset="0"/>
              </a:rPr>
              <a:t>repozitóriumot</a:t>
            </a:r>
            <a:r>
              <a:rPr lang="hu-HU" sz="24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 üzemeltető SZTAKI DSD munkatársai.</a:t>
            </a:r>
            <a:endParaRPr lang="hu-H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47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327795" y="2701397"/>
            <a:ext cx="8167776" cy="1466787"/>
          </a:xfrm>
        </p:spPr>
        <p:txBody>
          <a:bodyPr/>
          <a:lstStyle/>
          <a:p>
            <a:r>
              <a:rPr lang="hu-HU" b="1" dirty="0" smtClean="0"/>
              <a:t>KÖSZÖNÖM A FIGYELMET!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276262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latin typeface="+mn-lt"/>
              </a:rPr>
              <a:t>Kiinduló helyzet és igényfelmérés</a:t>
            </a:r>
          </a:p>
        </p:txBody>
      </p:sp>
      <p:sp>
        <p:nvSpPr>
          <p:cNvPr id="5" name="Téglalap 4"/>
          <p:cNvSpPr/>
          <p:nvPr/>
        </p:nvSpPr>
        <p:spPr>
          <a:xfrm>
            <a:off x="707572" y="1875808"/>
            <a:ext cx="96469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400" dirty="0" smtClean="0"/>
              <a:t>- interjús </a:t>
            </a:r>
            <a:r>
              <a:rPr lang="hu-HU" sz="2400" dirty="0"/>
              <a:t>adatfelvétel az ELKH intézmények kutatóinak körében (folyamatban)</a:t>
            </a:r>
          </a:p>
          <a:p>
            <a:pPr lvl="0" algn="just"/>
            <a:endParaRPr lang="hu-HU" sz="2400" dirty="0" smtClean="0">
              <a:solidFill>
                <a:srgbClr val="3C4567"/>
              </a:solidFill>
            </a:endParaRPr>
          </a:p>
          <a:p>
            <a:pPr marL="285750" lvl="0" indent="-285750" algn="just">
              <a:buFontTx/>
              <a:buChar char="-"/>
            </a:pPr>
            <a:r>
              <a:rPr lang="hu-HU" sz="2400" dirty="0" smtClean="0">
                <a:solidFill>
                  <a:srgbClr val="3C4567"/>
                </a:solidFill>
              </a:rPr>
              <a:t>az adatfelvételekben </a:t>
            </a:r>
            <a:r>
              <a:rPr lang="hu-HU" sz="2400" dirty="0">
                <a:solidFill>
                  <a:srgbClr val="3C4567"/>
                </a:solidFill>
              </a:rPr>
              <a:t>megnevezett </a:t>
            </a:r>
            <a:r>
              <a:rPr lang="hu-HU" sz="2400" dirty="0" err="1">
                <a:solidFill>
                  <a:srgbClr val="3C4567"/>
                </a:solidFill>
              </a:rPr>
              <a:t>repozitóriumok</a:t>
            </a:r>
            <a:r>
              <a:rPr lang="hu-HU" sz="2400" dirty="0">
                <a:solidFill>
                  <a:srgbClr val="3C4567"/>
                </a:solidFill>
              </a:rPr>
              <a:t>, használt sémák, tudományterület specifikus szoftverek, elemzési módszerek kigyűjtése, linkgyűjtemény és információ bázis létrehozása (folyamatos</a:t>
            </a:r>
            <a:r>
              <a:rPr lang="hu-HU" sz="2400" dirty="0" smtClean="0">
                <a:solidFill>
                  <a:srgbClr val="3C4567"/>
                </a:solidFill>
              </a:rPr>
              <a:t>).</a:t>
            </a:r>
            <a:endParaRPr lang="hu-HU" sz="2400" dirty="0">
              <a:solidFill>
                <a:srgbClr val="3C456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02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664043" y="2433550"/>
            <a:ext cx="8559819" cy="1466787"/>
          </a:xfrm>
        </p:spPr>
        <p:txBody>
          <a:bodyPr/>
          <a:lstStyle/>
          <a:p>
            <a:r>
              <a:rPr lang="hu-HU" b="1" dirty="0" smtClean="0">
                <a:latin typeface="+mn-lt"/>
              </a:rPr>
              <a:t>Az elsődleges felmérések tapasztalatai</a:t>
            </a:r>
            <a:endParaRPr lang="hu-HU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737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+mn-lt"/>
              </a:rPr>
              <a:t>Az elsődleges adatfelvételekről</a:t>
            </a:r>
            <a:endParaRPr lang="hu-HU" dirty="0">
              <a:latin typeface="+mn-lt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420129" y="1473115"/>
            <a:ext cx="995130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hu-HU" sz="2400" dirty="0">
              <a:cs typeface="Times New Roman" panose="02020603050405020304" pitchFamily="18" charset="0"/>
            </a:endParaRPr>
          </a:p>
          <a:p>
            <a:pPr algn="just"/>
            <a:r>
              <a:rPr lang="hu-HU" sz="2400" dirty="0" smtClean="0"/>
              <a:t>A </a:t>
            </a:r>
            <a:r>
              <a:rPr lang="hu-HU" sz="2400" dirty="0"/>
              <a:t>cél az volt, hogy </a:t>
            </a:r>
            <a:r>
              <a:rPr lang="hu-HU" sz="2400" dirty="0" smtClean="0"/>
              <a:t>az általunk szervezett elsődleges adatfelvételek – online </a:t>
            </a:r>
            <a:r>
              <a:rPr lang="hu-HU" sz="2400" dirty="0" err="1" smtClean="0"/>
              <a:t>kérdőves</a:t>
            </a:r>
            <a:r>
              <a:rPr lang="hu-HU" sz="2400" dirty="0" smtClean="0"/>
              <a:t> megkérdezés és </a:t>
            </a:r>
            <a:r>
              <a:rPr lang="hu-HU" sz="2400" dirty="0" err="1" smtClean="0"/>
              <a:t>interjúzás</a:t>
            </a:r>
            <a:r>
              <a:rPr lang="hu-HU" sz="2400" dirty="0"/>
              <a:t> – </a:t>
            </a:r>
            <a:r>
              <a:rPr lang="hu-HU" sz="2400" dirty="0" smtClean="0"/>
              <a:t>keretében az </a:t>
            </a:r>
            <a:r>
              <a:rPr lang="hu-HU" sz="2400" dirty="0"/>
              <a:t>ELKH minden intézményének </a:t>
            </a:r>
            <a:r>
              <a:rPr lang="hu-HU" sz="2400" dirty="0" smtClean="0"/>
              <a:t>kutatóit, kutatócsoportjait </a:t>
            </a:r>
            <a:r>
              <a:rPr lang="hu-HU" sz="2400" dirty="0"/>
              <a:t>elérjük legalább az egyik, de inkább mind a két módszerrel, ez </a:t>
            </a:r>
            <a:r>
              <a:rPr lang="hu-HU" sz="2400" dirty="0" smtClean="0"/>
              <a:t>teljesült.</a:t>
            </a:r>
          </a:p>
          <a:p>
            <a:pPr algn="just"/>
            <a:endParaRPr lang="hu-HU" sz="2400" dirty="0"/>
          </a:p>
          <a:p>
            <a:pPr algn="just"/>
            <a:r>
              <a:rPr lang="hu-HU" sz="2400" dirty="0" smtClean="0"/>
              <a:t>Az online kérdőívet 17 intézményben töltötték ki, 129 kutató illetve kutatócsoport adatkezelési gyakorlatáról kaptunk információkat.</a:t>
            </a:r>
          </a:p>
          <a:p>
            <a:pPr algn="just"/>
            <a:endParaRPr lang="hu-HU" sz="2400" dirty="0"/>
          </a:p>
          <a:p>
            <a:pPr algn="just"/>
            <a:r>
              <a:rPr lang="hu-HU" sz="2400" dirty="0" smtClean="0"/>
              <a:t>A már elkészült 48 és további 2 egyeztetett interjú válaszadói 16 intézményt képviselnek.</a:t>
            </a:r>
          </a:p>
        </p:txBody>
      </p:sp>
    </p:spTree>
    <p:extLst>
      <p:ext uri="{BB962C8B-B14F-4D97-AF65-F5344CB8AC3E}">
        <p14:creationId xmlns:p14="http://schemas.microsoft.com/office/powerpoint/2010/main" val="155763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050768" y="2549115"/>
            <a:ext cx="8167776" cy="1466787"/>
          </a:xfrm>
        </p:spPr>
        <p:txBody>
          <a:bodyPr/>
          <a:lstStyle/>
          <a:p>
            <a:r>
              <a:rPr lang="hu-HU" b="1" dirty="0" smtClean="0">
                <a:latin typeface="+mn-lt"/>
              </a:rPr>
              <a:t>Online kérdőíves adatfelvétel</a:t>
            </a:r>
            <a:endParaRPr lang="hu-HU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6034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+mn-lt"/>
              </a:rPr>
              <a:t>Vizsgált kérdéskörök</a:t>
            </a:r>
            <a:endParaRPr lang="hu-HU" dirty="0">
              <a:latin typeface="+mn-lt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1239207" y="1641481"/>
            <a:ext cx="897594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/>
              <a:t>A </a:t>
            </a:r>
            <a:r>
              <a:rPr lang="hu-HU" sz="2400" dirty="0" smtClean="0"/>
              <a:t>kérdőív </a:t>
            </a:r>
            <a:r>
              <a:rPr lang="hu-HU" sz="2400" dirty="0"/>
              <a:t>a következő kérdésköröket </a:t>
            </a:r>
            <a:r>
              <a:rPr lang="hu-HU" sz="2400" dirty="0" smtClean="0"/>
              <a:t>vizsgálta részletesen</a:t>
            </a:r>
          </a:p>
          <a:p>
            <a:r>
              <a:rPr lang="hu-HU" sz="2400" dirty="0" smtClean="0"/>
              <a:t>     </a:t>
            </a:r>
            <a:r>
              <a:rPr lang="hu-HU" sz="2400" dirty="0"/>
              <a:t>- kutatási adatok előállítása és tárolása (6-19) </a:t>
            </a:r>
          </a:p>
          <a:p>
            <a:r>
              <a:rPr lang="hu-HU" sz="2400" dirty="0"/>
              <a:t>     - kutatási adatok megosztása(20-28) </a:t>
            </a:r>
          </a:p>
          <a:p>
            <a:r>
              <a:rPr lang="hu-HU" sz="2400" dirty="0"/>
              <a:t>     - </a:t>
            </a:r>
            <a:r>
              <a:rPr lang="hu-HU" sz="2400" dirty="0" smtClean="0"/>
              <a:t>adatelérés (</a:t>
            </a:r>
            <a:r>
              <a:rPr lang="hu-HU" sz="2400" dirty="0"/>
              <a:t>29-30) </a:t>
            </a:r>
          </a:p>
          <a:p>
            <a:r>
              <a:rPr lang="hu-HU" sz="2400" dirty="0"/>
              <a:t>     - </a:t>
            </a:r>
            <a:r>
              <a:rPr lang="hu-HU" sz="2400" dirty="0" err="1"/>
              <a:t>metaadatok</a:t>
            </a:r>
            <a:r>
              <a:rPr lang="hu-HU" sz="2400" dirty="0"/>
              <a:t> (az adatokat leíró adatok)(31-35) </a:t>
            </a:r>
          </a:p>
          <a:p>
            <a:r>
              <a:rPr lang="hu-HU" sz="2400" dirty="0"/>
              <a:t>     - a kutatási adatokkal kapcsolatos jogok (36-42) </a:t>
            </a:r>
          </a:p>
          <a:p>
            <a:r>
              <a:rPr lang="hu-HU" sz="2400" dirty="0"/>
              <a:t>     - kapcsolódó humán infrastruktúra (43-45) </a:t>
            </a:r>
          </a:p>
          <a:p>
            <a:r>
              <a:rPr lang="hu-HU" sz="2400" dirty="0"/>
              <a:t>     - FAIR adatkezelési elvek a kutatói gyakorlatban (47-60)</a:t>
            </a:r>
          </a:p>
        </p:txBody>
      </p:sp>
    </p:spTree>
    <p:extLst>
      <p:ext uri="{BB962C8B-B14F-4D97-AF65-F5344CB8AC3E}">
        <p14:creationId xmlns:p14="http://schemas.microsoft.com/office/powerpoint/2010/main" val="67289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+mn-lt"/>
              </a:rPr>
              <a:t>Válaszadók tudományterület szerinti megoszlása</a:t>
            </a:r>
            <a:endParaRPr lang="hu-HU" dirty="0">
              <a:latin typeface="+mn-lt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190" y="1230692"/>
            <a:ext cx="9697626" cy="5554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48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+mn-lt"/>
              </a:rPr>
              <a:t>Adatok közzététele</a:t>
            </a:r>
            <a:endParaRPr lang="hu-HU" dirty="0">
              <a:latin typeface="+mn-lt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2412274" y="1317692"/>
            <a:ext cx="65956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Tudományterületi elvárás az </a:t>
            </a:r>
            <a:r>
              <a:rPr lang="hu-HU" sz="2400" dirty="0"/>
              <a:t>adatok közzététele </a:t>
            </a:r>
            <a:r>
              <a:rPr lang="hu-HU" sz="2400" dirty="0" smtClean="0"/>
              <a:t>(%)</a:t>
            </a:r>
            <a:endParaRPr lang="hu-HU" sz="2400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2183" y="1944349"/>
            <a:ext cx="7315834" cy="4399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14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Az ELKH kutatók igényeinek felmérése adatrepozitóriumok létrehozására"/>
</p:tagLst>
</file>

<file path=ppt/theme/theme1.xml><?xml version="1.0" encoding="utf-8"?>
<a:theme xmlns:a="http://schemas.openxmlformats.org/drawingml/2006/main" name="ARP_template_2">
  <a:themeElements>
    <a:clrScheme name="ARP colours">
      <a:dk1>
        <a:srgbClr val="3C4567"/>
      </a:dk1>
      <a:lt1>
        <a:srgbClr val="FFFFFF"/>
      </a:lt1>
      <a:dk2>
        <a:srgbClr val="44546A"/>
      </a:dk2>
      <a:lt2>
        <a:srgbClr val="E7E6E6"/>
      </a:lt2>
      <a:accent1>
        <a:srgbClr val="383A5D"/>
      </a:accent1>
      <a:accent2>
        <a:srgbClr val="5AB9CB"/>
      </a:accent2>
      <a:accent3>
        <a:srgbClr val="8BCBCD"/>
      </a:accent3>
      <a:accent4>
        <a:srgbClr val="BBBB47"/>
      </a:accent4>
      <a:accent5>
        <a:srgbClr val="DFDF53"/>
      </a:accent5>
      <a:accent6>
        <a:srgbClr val="C9F5FC"/>
      </a:accent6>
      <a:hlink>
        <a:srgbClr val="303A67"/>
      </a:hlink>
      <a:folHlink>
        <a:srgbClr val="5AB9CB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14A38343-DF9F-0E42-81C6-BE2809AA755F}" vid="{2309563A-3A7D-DF44-A651-068EF5157925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ARP_template_v2 (2)</Template>
  <TotalTime>1681</TotalTime>
  <Words>779</Words>
  <Application>Microsoft Office PowerPoint</Application>
  <PresentationFormat>Szélesvásznú</PresentationFormat>
  <Paragraphs>130</Paragraphs>
  <Slides>28</Slides>
  <Notes>28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28</vt:i4>
      </vt:variant>
    </vt:vector>
  </HeadingPairs>
  <TitlesOfParts>
    <vt:vector size="33" baseType="lpstr">
      <vt:lpstr>Arial</vt:lpstr>
      <vt:lpstr>Calibri</vt:lpstr>
      <vt:lpstr>Montserrat</vt:lpstr>
      <vt:lpstr>Times New Roman</vt:lpstr>
      <vt:lpstr>ARP_template_2</vt:lpstr>
      <vt:lpstr>Az ELKH kutatók igényeinek felmérése adatrepozitóriumok létrehozására</vt:lpstr>
      <vt:lpstr>Kiinduló helyzet és igényfelmérés</vt:lpstr>
      <vt:lpstr>Kiinduló helyzet és igényfelmérés</vt:lpstr>
      <vt:lpstr>Az elsődleges felmérések tapasztalatai</vt:lpstr>
      <vt:lpstr>Az elsődleges adatfelvételekről</vt:lpstr>
      <vt:lpstr>Online kérdőíves adatfelvétel</vt:lpstr>
      <vt:lpstr>Vizsgált kérdéskörök</vt:lpstr>
      <vt:lpstr>Válaszadók tudományterület szerinti megoszlása</vt:lpstr>
      <vt:lpstr>Adatok közzététele</vt:lpstr>
      <vt:lpstr>Adatok relevanciája</vt:lpstr>
      <vt:lpstr>Adatcsomagok - szám és méret</vt:lpstr>
      <vt:lpstr>Adatcsomagok* - fájlok száma és mérete</vt:lpstr>
      <vt:lpstr>Adatcsomagok - fájlok típusa</vt:lpstr>
      <vt:lpstr>Adatok tárolása – kutatás közben</vt:lpstr>
      <vt:lpstr>Adatok tárolása - problémák</vt:lpstr>
      <vt:lpstr>Adatok mentése – munka közben</vt:lpstr>
      <vt:lpstr>Adatok archiválása – kutatás után</vt:lpstr>
      <vt:lpstr>Adatok archiválása-problémák</vt:lpstr>
      <vt:lpstr>Adatok archiválása – kutatás lezárása után</vt:lpstr>
      <vt:lpstr>Kutatási adatok megosztása</vt:lpstr>
      <vt:lpstr>Igénybe vehető repozitóriumok ismerete</vt:lpstr>
      <vt:lpstr>Repozitóriummal szembeni elvárások (ötös skála)</vt:lpstr>
      <vt:lpstr>Interjús adatfelvételek</vt:lpstr>
      <vt:lpstr>Célcsoportok, témák</vt:lpstr>
      <vt:lpstr>Általános tapasztalatok</vt:lpstr>
      <vt:lpstr>Általános tapasztalatok</vt:lpstr>
      <vt:lpstr>Concorda használók véleménye</vt:lpstr>
      <vt:lpstr>KÖSZÖNÖM A FIGYELMET!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 ELKH kutatók igényeinek felmérése adatrepozitóriumok létrehozására</dc:title>
  <dc:creator>Meiszterics Enikő</dc:creator>
  <cp:lastModifiedBy>Nagy Zsuzsanna</cp:lastModifiedBy>
  <cp:revision>197</cp:revision>
  <dcterms:created xsi:type="dcterms:W3CDTF">2022-04-12T14:14:25Z</dcterms:created>
  <dcterms:modified xsi:type="dcterms:W3CDTF">2022-05-30T11:42:39Z</dcterms:modified>
</cp:coreProperties>
</file>