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573000" cy="7080250"/>
  <p:notesSz cx="12573000" cy="7080250"/>
  <p:custDataLst>
    <p:tags r:id="rId24"/>
  </p:custDataLst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630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448300" cy="355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7121525" y="0"/>
            <a:ext cx="5448300" cy="355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98896F-0A01-4CF2-9B9E-B9BE91D26101}" type="datetimeFigureOut">
              <a:rPr lang="hu-HU" smtClean="0"/>
              <a:t>2022. 05. 16.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4165600" y="885825"/>
            <a:ext cx="4241800" cy="23891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1257300" y="3406775"/>
            <a:ext cx="10058400" cy="27892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6724650"/>
            <a:ext cx="5448300" cy="355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7121525" y="6724650"/>
            <a:ext cx="5448300" cy="355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D53F5C-40A0-47B5-AAEA-C969DEDC844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17409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53F5C-40A0-47B5-AAEA-C969DEDC844D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475051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53F5C-40A0-47B5-AAEA-C969DEDC844D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739451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53F5C-40A0-47B5-AAEA-C969DEDC844D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101540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53F5C-40A0-47B5-AAEA-C969DEDC844D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02234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53F5C-40A0-47B5-AAEA-C969DEDC844D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595834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53F5C-40A0-47B5-AAEA-C969DEDC844D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968303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53F5C-40A0-47B5-AAEA-C969DEDC844D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455837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53F5C-40A0-47B5-AAEA-C969DEDC844D}" type="slidenum">
              <a:rPr lang="hu-HU" smtClean="0"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675946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53F5C-40A0-47B5-AAEA-C969DEDC844D}" type="slidenum">
              <a:rPr lang="hu-HU" smtClean="0"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32157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53F5C-40A0-47B5-AAEA-C969DEDC844D}" type="slidenum">
              <a:rPr lang="hu-HU" smtClean="0"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666898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53F5C-40A0-47B5-AAEA-C969DEDC844D}" type="slidenum">
              <a:rPr lang="hu-HU" smtClean="0"/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064973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53F5C-40A0-47B5-AAEA-C969DEDC844D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914585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53F5C-40A0-47B5-AAEA-C969DEDC844D}" type="slidenum">
              <a:rPr lang="hu-HU" smtClean="0"/>
              <a:t>20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770347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53F5C-40A0-47B5-AAEA-C969DEDC844D}" type="slidenum">
              <a:rPr lang="hu-HU" smtClean="0"/>
              <a:t>21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57115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53F5C-40A0-47B5-AAEA-C969DEDC844D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726919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53F5C-40A0-47B5-AAEA-C969DEDC844D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398718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53F5C-40A0-47B5-AAEA-C969DEDC844D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737816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53F5C-40A0-47B5-AAEA-C969DEDC844D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556397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53F5C-40A0-47B5-AAEA-C969DEDC844D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067389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53F5C-40A0-47B5-AAEA-C969DEDC844D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459810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53F5C-40A0-47B5-AAEA-C969DEDC844D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17366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130679" y="212800"/>
            <a:ext cx="8311641" cy="5746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85950" y="3964940"/>
            <a:ext cx="8801100" cy="17700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28650" y="1628457"/>
            <a:ext cx="5469255" cy="46729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475095" y="1628457"/>
            <a:ext cx="5469255" cy="46729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5/16/2022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5/16/2022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572999" cy="707440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5/16/2022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572999" cy="117043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179821" y="212800"/>
            <a:ext cx="2213356" cy="5746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95665" y="1921479"/>
            <a:ext cx="11845290" cy="46386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274820" y="6584632"/>
            <a:ext cx="4023360" cy="3540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28650" y="6584632"/>
            <a:ext cx="2891790" cy="3540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052560" y="6584632"/>
            <a:ext cx="2891790" cy="3540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kifu.gov.hu/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ormany.hu/download/0/cc/d0000/MDO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572999" cy="117043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99741" y="212800"/>
            <a:ext cx="757174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HBONE</a:t>
            </a:r>
            <a:r>
              <a:rPr spc="5" dirty="0"/>
              <a:t> </a:t>
            </a:r>
            <a:r>
              <a:rPr spc="-5" dirty="0"/>
              <a:t>gerinchálózati</a:t>
            </a:r>
            <a:r>
              <a:rPr spc="10" dirty="0"/>
              <a:t> </a:t>
            </a:r>
            <a:r>
              <a:rPr spc="-5" dirty="0"/>
              <a:t>fejlesztések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44067" y="1398523"/>
            <a:ext cx="10529570" cy="48399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Redundáns</a:t>
            </a:r>
            <a:r>
              <a:rPr sz="3000" b="1" u="heavy" spc="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000" b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Core</a:t>
            </a:r>
            <a:r>
              <a:rPr sz="3000" b="1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0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terve</a:t>
            </a:r>
            <a:r>
              <a:rPr sz="30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0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(2021-2022) </a:t>
            </a:r>
            <a:r>
              <a:rPr sz="30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kapcsolódó </a:t>
            </a:r>
            <a:r>
              <a:rPr sz="3000" b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fejlesztései:</a:t>
            </a:r>
            <a:endParaRPr sz="3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7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sz="2600" b="1" spc="-15" dirty="0">
                <a:latin typeface="Calibri"/>
                <a:cs typeface="Calibri"/>
              </a:rPr>
              <a:t>Dataplex</a:t>
            </a:r>
            <a:r>
              <a:rPr sz="2600" b="1" spc="15" dirty="0">
                <a:latin typeface="Calibri"/>
                <a:cs typeface="Calibri"/>
              </a:rPr>
              <a:t> </a:t>
            </a:r>
            <a:r>
              <a:rPr sz="2600" b="1" dirty="0">
                <a:latin typeface="Arial"/>
                <a:cs typeface="Arial"/>
              </a:rPr>
              <a:t>–</a:t>
            </a:r>
            <a:r>
              <a:rPr sz="2600" b="1" spc="-140" dirty="0">
                <a:latin typeface="Arial"/>
                <a:cs typeface="Arial"/>
              </a:rPr>
              <a:t> </a:t>
            </a:r>
            <a:r>
              <a:rPr sz="2600" b="1" spc="-15" dirty="0">
                <a:latin typeface="Calibri"/>
                <a:cs typeface="Calibri"/>
              </a:rPr>
              <a:t>T-Systems </a:t>
            </a:r>
            <a:r>
              <a:rPr sz="2600" b="1" spc="-5" dirty="0">
                <a:latin typeface="Calibri"/>
                <a:cs typeface="Calibri"/>
              </a:rPr>
              <a:t>Cloud</a:t>
            </a:r>
            <a:r>
              <a:rPr sz="2600" b="1" dirty="0">
                <a:latin typeface="Calibri"/>
                <a:cs typeface="Calibri"/>
              </a:rPr>
              <a:t> &amp;</a:t>
            </a:r>
            <a:r>
              <a:rPr sz="2600" b="1" spc="5" dirty="0">
                <a:latin typeface="Calibri"/>
                <a:cs typeface="Calibri"/>
              </a:rPr>
              <a:t> </a:t>
            </a:r>
            <a:r>
              <a:rPr sz="2600" b="1" spc="-15" dirty="0">
                <a:latin typeface="Calibri"/>
                <a:cs typeface="Calibri"/>
              </a:rPr>
              <a:t>Data</a:t>
            </a:r>
            <a:r>
              <a:rPr sz="2600" b="1" spc="5" dirty="0">
                <a:latin typeface="Calibri"/>
                <a:cs typeface="Calibri"/>
              </a:rPr>
              <a:t> </a:t>
            </a:r>
            <a:r>
              <a:rPr sz="2600" b="1" spc="-15" dirty="0">
                <a:latin typeface="Calibri"/>
                <a:cs typeface="Calibri"/>
              </a:rPr>
              <a:t>Center</a:t>
            </a:r>
            <a:r>
              <a:rPr sz="2600" b="1" spc="25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–</a:t>
            </a:r>
            <a:r>
              <a:rPr sz="2600" b="1" spc="15" dirty="0">
                <a:latin typeface="Calibri"/>
                <a:cs typeface="Calibri"/>
              </a:rPr>
              <a:t> </a:t>
            </a:r>
            <a:r>
              <a:rPr sz="2600" b="1" spc="-15" dirty="0">
                <a:latin typeface="Calibri"/>
                <a:cs typeface="Calibri"/>
              </a:rPr>
              <a:t>rack</a:t>
            </a:r>
            <a:r>
              <a:rPr sz="2600" b="1" dirty="0">
                <a:latin typeface="Calibri"/>
                <a:cs typeface="Calibri"/>
              </a:rPr>
              <a:t> hely</a:t>
            </a:r>
            <a:r>
              <a:rPr sz="2600" b="1" spc="5" dirty="0">
                <a:latin typeface="Calibri"/>
                <a:cs typeface="Calibri"/>
              </a:rPr>
              <a:t> </a:t>
            </a:r>
            <a:r>
              <a:rPr sz="2600" b="1" spc="-5" dirty="0">
                <a:latin typeface="Calibri"/>
                <a:cs typeface="Calibri"/>
              </a:rPr>
              <a:t>bérlés</a:t>
            </a:r>
            <a:r>
              <a:rPr sz="2600" b="1" spc="15" dirty="0">
                <a:latin typeface="Calibri"/>
                <a:cs typeface="Calibri"/>
              </a:rPr>
              <a:t> </a:t>
            </a:r>
            <a:r>
              <a:rPr sz="2600" b="1" spc="-10" dirty="0">
                <a:latin typeface="Calibri"/>
                <a:cs typeface="Calibri"/>
              </a:rPr>
              <a:t>(folyamatban)</a:t>
            </a: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sz="2600" b="1" dirty="0">
                <a:latin typeface="Calibri"/>
                <a:cs typeface="Calibri"/>
              </a:rPr>
              <a:t>Új</a:t>
            </a:r>
            <a:r>
              <a:rPr sz="2600" b="1" spc="-5" dirty="0">
                <a:latin typeface="Calibri"/>
                <a:cs typeface="Calibri"/>
              </a:rPr>
              <a:t> DWDM</a:t>
            </a:r>
            <a:r>
              <a:rPr sz="2600" b="1" spc="-20" dirty="0">
                <a:latin typeface="Calibri"/>
                <a:cs typeface="Calibri"/>
              </a:rPr>
              <a:t> </a:t>
            </a:r>
            <a:r>
              <a:rPr sz="2600" b="1" spc="-5" dirty="0">
                <a:latin typeface="Calibri"/>
                <a:cs typeface="Calibri"/>
              </a:rPr>
              <a:t>node</a:t>
            </a:r>
            <a:r>
              <a:rPr sz="2600" b="1" spc="5" dirty="0">
                <a:latin typeface="Calibri"/>
                <a:cs typeface="Calibri"/>
              </a:rPr>
              <a:t> </a:t>
            </a:r>
            <a:r>
              <a:rPr sz="2600" b="1" spc="-15" dirty="0">
                <a:latin typeface="Calibri"/>
                <a:cs typeface="Calibri"/>
              </a:rPr>
              <a:t>beszerzése</a:t>
            </a:r>
            <a:r>
              <a:rPr sz="2600" b="1" spc="30" dirty="0">
                <a:latin typeface="Calibri"/>
                <a:cs typeface="Calibri"/>
              </a:rPr>
              <a:t> </a:t>
            </a:r>
            <a:r>
              <a:rPr sz="2600" b="1" spc="-10" dirty="0">
                <a:latin typeface="Calibri"/>
                <a:cs typeface="Calibri"/>
              </a:rPr>
              <a:t>(folyamatban)</a:t>
            </a: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85"/>
              </a:spcBef>
              <a:buFont typeface="Arial"/>
              <a:buChar char="•"/>
              <a:tabLst>
                <a:tab pos="241300" algn="l"/>
              </a:tabLst>
            </a:pPr>
            <a:r>
              <a:rPr sz="2600" b="1" dirty="0">
                <a:latin typeface="Calibri"/>
                <a:cs typeface="Calibri"/>
              </a:rPr>
              <a:t>Új</a:t>
            </a:r>
            <a:r>
              <a:rPr sz="2600" b="1" spc="-5" dirty="0">
                <a:latin typeface="Calibri"/>
                <a:cs typeface="Calibri"/>
              </a:rPr>
              <a:t> </a:t>
            </a:r>
            <a:r>
              <a:rPr sz="2600" b="1" spc="-10" dirty="0">
                <a:latin typeface="Calibri"/>
                <a:cs typeface="Calibri"/>
              </a:rPr>
              <a:t>gerinc</a:t>
            </a:r>
            <a:r>
              <a:rPr sz="2600" b="1" spc="5" dirty="0">
                <a:latin typeface="Calibri"/>
                <a:cs typeface="Calibri"/>
              </a:rPr>
              <a:t> </a:t>
            </a:r>
            <a:r>
              <a:rPr sz="2600" b="1" spc="-15" dirty="0">
                <a:latin typeface="Calibri"/>
                <a:cs typeface="Calibri"/>
              </a:rPr>
              <a:t>router</a:t>
            </a:r>
            <a:r>
              <a:rPr sz="2600" b="1" spc="15" dirty="0">
                <a:latin typeface="Calibri"/>
                <a:cs typeface="Calibri"/>
              </a:rPr>
              <a:t> </a:t>
            </a:r>
            <a:r>
              <a:rPr sz="2600" b="1" spc="-5" dirty="0">
                <a:latin typeface="Calibri"/>
                <a:cs typeface="Calibri"/>
              </a:rPr>
              <a:t>(nx100GE)</a:t>
            </a:r>
            <a:r>
              <a:rPr sz="2600" b="1" spc="-20" dirty="0">
                <a:latin typeface="Calibri"/>
                <a:cs typeface="Calibri"/>
              </a:rPr>
              <a:t> </a:t>
            </a:r>
            <a:r>
              <a:rPr sz="2600" b="1" spc="-15" dirty="0">
                <a:latin typeface="Calibri"/>
                <a:cs typeface="Calibri"/>
              </a:rPr>
              <a:t>beszerzése</a:t>
            </a:r>
            <a:r>
              <a:rPr sz="2600" b="1" spc="40" dirty="0">
                <a:latin typeface="Calibri"/>
                <a:cs typeface="Calibri"/>
              </a:rPr>
              <a:t> </a:t>
            </a:r>
            <a:r>
              <a:rPr sz="2600" b="1" spc="-10" dirty="0">
                <a:latin typeface="Calibri"/>
                <a:cs typeface="Calibri"/>
              </a:rPr>
              <a:t>(folyamatban)</a:t>
            </a: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1300" algn="l"/>
              </a:tabLst>
            </a:pPr>
            <a:r>
              <a:rPr sz="2600" b="1" spc="-15" dirty="0">
                <a:latin typeface="Calibri"/>
                <a:cs typeface="Calibri"/>
              </a:rPr>
              <a:t>Dataplex</a:t>
            </a:r>
            <a:r>
              <a:rPr sz="2600" b="1" spc="15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–</a:t>
            </a:r>
            <a:r>
              <a:rPr sz="2600" b="1" spc="-5" dirty="0">
                <a:latin typeface="Calibri"/>
                <a:cs typeface="Calibri"/>
              </a:rPr>
              <a:t> Zugló</a:t>
            </a:r>
            <a:r>
              <a:rPr sz="2600" b="1" dirty="0">
                <a:latin typeface="Calibri"/>
                <a:cs typeface="Calibri"/>
              </a:rPr>
              <a:t> </a:t>
            </a:r>
            <a:r>
              <a:rPr sz="2600" b="1" spc="-5" dirty="0">
                <a:latin typeface="Calibri"/>
                <a:cs typeface="Calibri"/>
              </a:rPr>
              <a:t>Dark</a:t>
            </a:r>
            <a:r>
              <a:rPr sz="2600" b="1" spc="5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Fiber</a:t>
            </a:r>
            <a:r>
              <a:rPr sz="2600" b="1" spc="-10" dirty="0">
                <a:latin typeface="Calibri"/>
                <a:cs typeface="Calibri"/>
              </a:rPr>
              <a:t> </a:t>
            </a:r>
            <a:r>
              <a:rPr sz="2600" b="1" spc="-15" dirty="0">
                <a:latin typeface="Calibri"/>
                <a:cs typeface="Calibri"/>
              </a:rPr>
              <a:t>beszerzése</a:t>
            </a:r>
            <a:r>
              <a:rPr sz="2600" b="1" spc="20" dirty="0">
                <a:latin typeface="Calibri"/>
                <a:cs typeface="Calibri"/>
              </a:rPr>
              <a:t> </a:t>
            </a:r>
            <a:r>
              <a:rPr sz="2600" b="1" spc="-10" dirty="0">
                <a:latin typeface="Calibri"/>
                <a:cs typeface="Calibri"/>
              </a:rPr>
              <a:t>(folyamatban)</a:t>
            </a: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85"/>
              </a:spcBef>
              <a:buFont typeface="Arial"/>
              <a:buChar char="•"/>
              <a:tabLst>
                <a:tab pos="241300" algn="l"/>
              </a:tabLst>
            </a:pPr>
            <a:r>
              <a:rPr sz="2600" b="1" spc="-15" dirty="0">
                <a:latin typeface="Calibri"/>
                <a:cs typeface="Calibri"/>
              </a:rPr>
              <a:t>Dataplex</a:t>
            </a:r>
            <a:r>
              <a:rPr sz="2600" b="1" spc="10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–</a:t>
            </a:r>
            <a:r>
              <a:rPr sz="2600" b="1" spc="-10" dirty="0">
                <a:latin typeface="Calibri"/>
                <a:cs typeface="Calibri"/>
              </a:rPr>
              <a:t> </a:t>
            </a:r>
            <a:r>
              <a:rPr sz="2600" b="1" spc="-50" dirty="0">
                <a:latin typeface="Calibri"/>
                <a:cs typeface="Calibri"/>
              </a:rPr>
              <a:t>ELTE</a:t>
            </a:r>
            <a:r>
              <a:rPr sz="2600" b="1" spc="-30" dirty="0">
                <a:latin typeface="Calibri"/>
                <a:cs typeface="Calibri"/>
              </a:rPr>
              <a:t> </a:t>
            </a:r>
            <a:r>
              <a:rPr sz="2600" b="1" spc="-5" dirty="0">
                <a:latin typeface="Calibri"/>
                <a:cs typeface="Calibri"/>
              </a:rPr>
              <a:t>Dark Fiber</a:t>
            </a:r>
            <a:r>
              <a:rPr sz="2600" b="1" spc="10" dirty="0">
                <a:latin typeface="Calibri"/>
                <a:cs typeface="Calibri"/>
              </a:rPr>
              <a:t> </a:t>
            </a:r>
            <a:r>
              <a:rPr sz="2600" b="1" spc="-15" dirty="0">
                <a:latin typeface="Calibri"/>
                <a:cs typeface="Calibri"/>
              </a:rPr>
              <a:t>beszerzése</a:t>
            </a: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80"/>
              </a:spcBef>
              <a:buFont typeface="Arial"/>
              <a:buChar char="•"/>
              <a:tabLst>
                <a:tab pos="241300" algn="l"/>
              </a:tabLst>
            </a:pPr>
            <a:r>
              <a:rPr sz="2600" b="1" dirty="0">
                <a:latin typeface="Calibri"/>
                <a:cs typeface="Calibri"/>
              </a:rPr>
              <a:t>BIX</a:t>
            </a:r>
            <a:r>
              <a:rPr sz="2600" b="1" spc="-10" dirty="0">
                <a:latin typeface="Calibri"/>
                <a:cs typeface="Calibri"/>
              </a:rPr>
              <a:t> tartalék kapcsolat</a:t>
            </a:r>
            <a:r>
              <a:rPr sz="2600" b="1" spc="-5" dirty="0">
                <a:latin typeface="Calibri"/>
                <a:cs typeface="Calibri"/>
              </a:rPr>
              <a:t> </a:t>
            </a:r>
            <a:r>
              <a:rPr sz="2600" b="1" spc="-15" dirty="0">
                <a:latin typeface="Calibri"/>
                <a:cs typeface="Calibri"/>
              </a:rPr>
              <a:t>áthelyezés</a:t>
            </a: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1300" algn="l"/>
              </a:tabLst>
            </a:pPr>
            <a:r>
              <a:rPr sz="2600" b="1" spc="-5" dirty="0">
                <a:latin typeface="Calibri"/>
                <a:cs typeface="Calibri"/>
              </a:rPr>
              <a:t>Tier</a:t>
            </a:r>
            <a:r>
              <a:rPr sz="2600" b="1" spc="10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1</a:t>
            </a:r>
            <a:r>
              <a:rPr sz="2600" b="1" spc="-10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–</a:t>
            </a:r>
            <a:r>
              <a:rPr sz="2600" b="1" spc="5" dirty="0">
                <a:latin typeface="Calibri"/>
                <a:cs typeface="Calibri"/>
              </a:rPr>
              <a:t> </a:t>
            </a:r>
            <a:r>
              <a:rPr sz="2600" b="1" spc="-5" dirty="0">
                <a:latin typeface="Calibri"/>
                <a:cs typeface="Calibri"/>
              </a:rPr>
              <a:t>Arelion</a:t>
            </a:r>
            <a:r>
              <a:rPr sz="2600" b="1" spc="5" dirty="0">
                <a:latin typeface="Calibri"/>
                <a:cs typeface="Calibri"/>
              </a:rPr>
              <a:t> </a:t>
            </a:r>
            <a:r>
              <a:rPr sz="2600" b="1" spc="-45" dirty="0">
                <a:latin typeface="Calibri"/>
                <a:cs typeface="Calibri"/>
              </a:rPr>
              <a:t>(Telia</a:t>
            </a:r>
            <a:r>
              <a:rPr sz="2600" b="1" spc="15" dirty="0">
                <a:latin typeface="Calibri"/>
                <a:cs typeface="Calibri"/>
              </a:rPr>
              <a:t> </a:t>
            </a:r>
            <a:r>
              <a:rPr sz="2600" b="1" spc="-5" dirty="0">
                <a:latin typeface="Calibri"/>
                <a:cs typeface="Calibri"/>
              </a:rPr>
              <a:t>Carrier)</a:t>
            </a:r>
            <a:r>
              <a:rPr sz="2600" b="1" spc="15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/</a:t>
            </a:r>
            <a:r>
              <a:rPr sz="2600" b="1" spc="-10" dirty="0">
                <a:latin typeface="Calibri"/>
                <a:cs typeface="Calibri"/>
              </a:rPr>
              <a:t> Cogent</a:t>
            </a:r>
            <a:r>
              <a:rPr sz="2600" b="1" dirty="0">
                <a:latin typeface="Calibri"/>
                <a:cs typeface="Calibri"/>
              </a:rPr>
              <a:t> </a:t>
            </a:r>
            <a:r>
              <a:rPr sz="2600" b="1" spc="-5" dirty="0">
                <a:latin typeface="Calibri"/>
                <a:cs typeface="Calibri"/>
              </a:rPr>
              <a:t>Communications</a:t>
            </a:r>
            <a:r>
              <a:rPr sz="2600" b="1" spc="-25" dirty="0">
                <a:latin typeface="Calibri"/>
                <a:cs typeface="Calibri"/>
              </a:rPr>
              <a:t> </a:t>
            </a:r>
            <a:r>
              <a:rPr sz="2600" b="1" spc="-20" dirty="0">
                <a:latin typeface="Calibri"/>
                <a:cs typeface="Calibri"/>
              </a:rPr>
              <a:t>áthelyezés</a:t>
            </a: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85"/>
              </a:spcBef>
              <a:buFont typeface="Arial"/>
              <a:buChar char="•"/>
              <a:tabLst>
                <a:tab pos="241300" algn="l"/>
              </a:tabLst>
            </a:pPr>
            <a:r>
              <a:rPr sz="2600" b="1" spc="-10" dirty="0">
                <a:latin typeface="Calibri"/>
                <a:cs typeface="Calibri"/>
              </a:rPr>
              <a:t>GÉANT</a:t>
            </a:r>
            <a:r>
              <a:rPr sz="2600" b="1" spc="-15" dirty="0">
                <a:latin typeface="Calibri"/>
                <a:cs typeface="Calibri"/>
              </a:rPr>
              <a:t> </a:t>
            </a:r>
            <a:r>
              <a:rPr sz="2600" b="1" spc="-10" dirty="0">
                <a:latin typeface="Calibri"/>
                <a:cs typeface="Calibri"/>
              </a:rPr>
              <a:t>tartalék</a:t>
            </a:r>
            <a:r>
              <a:rPr sz="2600" b="1" dirty="0">
                <a:latin typeface="Calibri"/>
                <a:cs typeface="Calibri"/>
              </a:rPr>
              <a:t> </a:t>
            </a:r>
            <a:r>
              <a:rPr sz="2600" b="1" spc="-10" dirty="0">
                <a:latin typeface="Calibri"/>
                <a:cs typeface="Calibri"/>
              </a:rPr>
              <a:t>kapcsolat</a:t>
            </a:r>
            <a:r>
              <a:rPr sz="2600" b="1" dirty="0">
                <a:latin typeface="Calibri"/>
                <a:cs typeface="Calibri"/>
              </a:rPr>
              <a:t> </a:t>
            </a:r>
            <a:r>
              <a:rPr sz="2600" b="1" spc="-15" dirty="0">
                <a:latin typeface="Calibri"/>
                <a:cs typeface="Calibri"/>
              </a:rPr>
              <a:t>áthelyezése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39948" y="212800"/>
            <a:ext cx="729424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Diákháló</a:t>
            </a:r>
            <a:r>
              <a:rPr spc="-25" dirty="0"/>
              <a:t> </a:t>
            </a:r>
            <a:r>
              <a:rPr spc="-5" dirty="0"/>
              <a:t>fejlesztések</a:t>
            </a:r>
            <a:r>
              <a:rPr spc="-20" dirty="0"/>
              <a:t> </a:t>
            </a:r>
            <a:r>
              <a:rPr dirty="0"/>
              <a:t>–</a:t>
            </a:r>
            <a:r>
              <a:rPr spc="-10" dirty="0"/>
              <a:t> </a:t>
            </a:r>
            <a:r>
              <a:rPr dirty="0"/>
              <a:t>2021/2022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44067" y="1342135"/>
            <a:ext cx="10485755" cy="4921885"/>
          </a:xfrm>
          <a:prstGeom prst="rect">
            <a:avLst/>
          </a:prstGeom>
        </p:spPr>
        <p:txBody>
          <a:bodyPr vert="horz" wrap="square" lIns="0" tIns="135890" rIns="0" bIns="0" rtlCol="0">
            <a:spAutoFit/>
          </a:bodyPr>
          <a:lstStyle/>
          <a:p>
            <a:pPr marL="241300" marR="946150" indent="-228600">
              <a:lnSpc>
                <a:spcPct val="70000"/>
              </a:lnSpc>
              <a:spcBef>
                <a:spcPts val="1070"/>
              </a:spcBef>
              <a:buFont typeface="Arial"/>
              <a:buChar char="•"/>
              <a:tabLst>
                <a:tab pos="241300" algn="l"/>
              </a:tabLst>
            </a:pPr>
            <a:r>
              <a:rPr sz="2700" spc="-5" dirty="0">
                <a:latin typeface="Calibri"/>
                <a:cs typeface="Calibri"/>
              </a:rPr>
              <a:t>DOS </a:t>
            </a:r>
            <a:r>
              <a:rPr sz="2700" dirty="0">
                <a:latin typeface="Calibri"/>
                <a:cs typeface="Calibri"/>
              </a:rPr>
              <a:t>3 </a:t>
            </a:r>
            <a:r>
              <a:rPr sz="2700" spc="-5" dirty="0">
                <a:latin typeface="Calibri"/>
                <a:cs typeface="Calibri"/>
              </a:rPr>
              <a:t>(201 db. </a:t>
            </a:r>
            <a:r>
              <a:rPr sz="2700" spc="-10" dirty="0">
                <a:latin typeface="Calibri"/>
                <a:cs typeface="Calibri"/>
              </a:rPr>
              <a:t>végpont), </a:t>
            </a:r>
            <a:r>
              <a:rPr sz="2700" spc="-5" dirty="0">
                <a:latin typeface="Calibri"/>
                <a:cs typeface="Calibri"/>
              </a:rPr>
              <a:t>DOS </a:t>
            </a:r>
            <a:r>
              <a:rPr sz="2700" dirty="0">
                <a:latin typeface="Calibri"/>
                <a:cs typeface="Calibri"/>
              </a:rPr>
              <a:t>4 </a:t>
            </a:r>
            <a:r>
              <a:rPr sz="2700" spc="-5" dirty="0">
                <a:latin typeface="Calibri"/>
                <a:cs typeface="Calibri"/>
              </a:rPr>
              <a:t>(163 db. </a:t>
            </a:r>
            <a:r>
              <a:rPr sz="2700" spc="-10" dirty="0">
                <a:latin typeface="Calibri"/>
                <a:cs typeface="Calibri"/>
              </a:rPr>
              <a:t>végpont) ütemek, Magyar </a:t>
            </a:r>
            <a:r>
              <a:rPr sz="2700" spc="-600" dirty="0">
                <a:latin typeface="Calibri"/>
                <a:cs typeface="Calibri"/>
              </a:rPr>
              <a:t> </a:t>
            </a:r>
            <a:r>
              <a:rPr sz="2700" spc="-50" dirty="0">
                <a:latin typeface="Calibri"/>
                <a:cs typeface="Calibri"/>
              </a:rPr>
              <a:t>Telekom </a:t>
            </a:r>
            <a:r>
              <a:rPr sz="2700" spc="-25" dirty="0">
                <a:latin typeface="Calibri"/>
                <a:cs typeface="Calibri"/>
              </a:rPr>
              <a:t>réz </a:t>
            </a:r>
            <a:r>
              <a:rPr sz="2700" spc="-20" dirty="0">
                <a:latin typeface="Calibri"/>
                <a:cs typeface="Calibri"/>
              </a:rPr>
              <a:t>hálózat </a:t>
            </a:r>
            <a:r>
              <a:rPr sz="2700" spc="-10" dirty="0">
                <a:latin typeface="Calibri"/>
                <a:cs typeface="Calibri"/>
              </a:rPr>
              <a:t>kiváltás </a:t>
            </a:r>
            <a:r>
              <a:rPr sz="2700" spc="-5" dirty="0">
                <a:latin typeface="Calibri"/>
                <a:cs typeface="Calibri"/>
              </a:rPr>
              <a:t>(30 db. </a:t>
            </a:r>
            <a:r>
              <a:rPr sz="2700" spc="-10" dirty="0">
                <a:latin typeface="Calibri"/>
                <a:cs typeface="Calibri"/>
              </a:rPr>
              <a:t>végpont) </a:t>
            </a:r>
            <a:r>
              <a:rPr sz="2700" dirty="0">
                <a:latin typeface="Calibri"/>
                <a:cs typeface="Calibri"/>
              </a:rPr>
              <a:t>és </a:t>
            </a:r>
            <a:r>
              <a:rPr sz="2700" spc="-15" dirty="0">
                <a:latin typeface="Calibri"/>
                <a:cs typeface="Calibri"/>
              </a:rPr>
              <a:t>felhordó </a:t>
            </a:r>
            <a:r>
              <a:rPr sz="2700" dirty="0">
                <a:latin typeface="Calibri"/>
                <a:cs typeface="Calibri"/>
              </a:rPr>
              <a:t>I. </a:t>
            </a:r>
            <a:r>
              <a:rPr sz="2700" spc="-5" dirty="0">
                <a:latin typeface="Calibri"/>
                <a:cs typeface="Calibri"/>
              </a:rPr>
              <a:t>(18 db. </a:t>
            </a:r>
            <a:r>
              <a:rPr sz="270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végpont)</a:t>
            </a:r>
            <a:r>
              <a:rPr sz="2700" spc="-30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sávszélesség</a:t>
            </a:r>
            <a:r>
              <a:rPr sz="2700" spc="-35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fejlesztési</a:t>
            </a:r>
            <a:r>
              <a:rPr sz="2700" spc="-3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ütemek</a:t>
            </a:r>
            <a:endParaRPr sz="27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har char="•"/>
            </a:pPr>
            <a:endParaRPr sz="3450">
              <a:latin typeface="Calibri"/>
              <a:cs typeface="Calibri"/>
            </a:endParaRPr>
          </a:p>
          <a:p>
            <a:pPr marL="241300" marR="197485" indent="-228600">
              <a:lnSpc>
                <a:spcPct val="70000"/>
              </a:lnSpc>
              <a:buFont typeface="Arial"/>
              <a:buChar char="•"/>
              <a:tabLst>
                <a:tab pos="241300" algn="l"/>
              </a:tabLst>
            </a:pPr>
            <a:r>
              <a:rPr sz="2700" dirty="0">
                <a:latin typeface="Calibri"/>
                <a:cs typeface="Calibri"/>
              </a:rPr>
              <a:t>Az elmúlt </a:t>
            </a:r>
            <a:r>
              <a:rPr sz="2700" spc="-5" dirty="0">
                <a:latin typeface="Calibri"/>
                <a:cs typeface="Calibri"/>
              </a:rPr>
              <a:t>egy évben </a:t>
            </a:r>
            <a:r>
              <a:rPr sz="2700" dirty="0">
                <a:latin typeface="Calibri"/>
                <a:cs typeface="Calibri"/>
              </a:rPr>
              <a:t>412 </a:t>
            </a:r>
            <a:r>
              <a:rPr sz="2700" spc="-5" dirty="0">
                <a:latin typeface="Calibri"/>
                <a:cs typeface="Calibri"/>
              </a:rPr>
              <a:t>csoportos </a:t>
            </a:r>
            <a:r>
              <a:rPr sz="2700" spc="-15" dirty="0">
                <a:latin typeface="Calibri"/>
                <a:cs typeface="Calibri"/>
              </a:rPr>
              <a:t>sávszélesség fejlesztés </a:t>
            </a:r>
            <a:r>
              <a:rPr sz="2700" spc="-5" dirty="0">
                <a:latin typeface="Calibri"/>
                <a:cs typeface="Calibri"/>
              </a:rPr>
              <a:t>(és új </a:t>
            </a:r>
            <a:r>
              <a:rPr sz="2700" spc="-10" dirty="0">
                <a:latin typeface="Calibri"/>
                <a:cs typeface="Calibri"/>
              </a:rPr>
              <a:t>végpont </a:t>
            </a:r>
            <a:r>
              <a:rPr sz="2700" spc="-60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bekapcsolások)</a:t>
            </a:r>
            <a:r>
              <a:rPr sz="2700" spc="-45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megrendelés</a:t>
            </a:r>
            <a:endParaRPr sz="2700">
              <a:latin typeface="Calibri"/>
              <a:cs typeface="Calibri"/>
            </a:endParaRPr>
          </a:p>
          <a:p>
            <a:pPr marL="241300" indent="-228600">
              <a:lnSpc>
                <a:spcPts val="2039"/>
              </a:lnSpc>
              <a:spcBef>
                <a:spcPts val="29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i="1" spc="-10" dirty="0">
                <a:latin typeface="Calibri"/>
                <a:cs typeface="Calibri"/>
              </a:rPr>
              <a:t>elkészült</a:t>
            </a:r>
            <a:r>
              <a:rPr sz="2000" i="1" spc="-1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316</a:t>
            </a:r>
            <a:r>
              <a:rPr sz="2000" i="1" spc="-20" dirty="0">
                <a:latin typeface="Calibri"/>
                <a:cs typeface="Calibri"/>
              </a:rPr>
              <a:t> </a:t>
            </a:r>
            <a:r>
              <a:rPr sz="2000" i="1" spc="-5" dirty="0">
                <a:latin typeface="Calibri"/>
                <a:cs typeface="Calibri"/>
              </a:rPr>
              <a:t>végpont,</a:t>
            </a:r>
            <a:r>
              <a:rPr sz="2000" i="1" spc="-2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46</a:t>
            </a:r>
            <a:r>
              <a:rPr sz="2000" i="1" spc="-5" dirty="0">
                <a:latin typeface="Calibri"/>
                <a:cs typeface="Calibri"/>
              </a:rPr>
              <a:t> még</a:t>
            </a:r>
            <a:r>
              <a:rPr sz="2000" i="1" dirty="0">
                <a:latin typeface="Calibri"/>
                <a:cs typeface="Calibri"/>
              </a:rPr>
              <a:t> </a:t>
            </a:r>
            <a:r>
              <a:rPr sz="2000" i="1" spc="-5" dirty="0">
                <a:latin typeface="Calibri"/>
                <a:cs typeface="Calibri"/>
              </a:rPr>
              <a:t>folyamatban,</a:t>
            </a:r>
            <a:r>
              <a:rPr sz="2000" i="1" spc="-3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50</a:t>
            </a:r>
            <a:r>
              <a:rPr sz="2000" i="1" spc="5" dirty="0">
                <a:latin typeface="Calibri"/>
                <a:cs typeface="Calibri"/>
              </a:rPr>
              <a:t> </a:t>
            </a:r>
            <a:r>
              <a:rPr sz="2000" i="1" spc="-10" dirty="0">
                <a:latin typeface="Calibri"/>
                <a:cs typeface="Calibri"/>
              </a:rPr>
              <a:t>visszamondásra</a:t>
            </a:r>
            <a:r>
              <a:rPr sz="2000" i="1" spc="-25" dirty="0">
                <a:latin typeface="Calibri"/>
                <a:cs typeface="Calibri"/>
              </a:rPr>
              <a:t> </a:t>
            </a:r>
            <a:r>
              <a:rPr sz="2000" i="1" spc="-15" dirty="0">
                <a:latin typeface="Calibri"/>
                <a:cs typeface="Calibri"/>
              </a:rPr>
              <a:t>került</a:t>
            </a:r>
            <a:r>
              <a:rPr sz="2000" i="1" dirty="0">
                <a:latin typeface="Calibri"/>
                <a:cs typeface="Calibri"/>
              </a:rPr>
              <a:t> </a:t>
            </a:r>
            <a:r>
              <a:rPr sz="2000" i="1" spc="-25" dirty="0">
                <a:latin typeface="Calibri"/>
                <a:cs typeface="Calibri"/>
              </a:rPr>
              <a:t>(intézmény,</a:t>
            </a:r>
            <a:r>
              <a:rPr sz="2000" i="1" spc="-10" dirty="0">
                <a:latin typeface="Calibri"/>
                <a:cs typeface="Calibri"/>
              </a:rPr>
              <a:t> </a:t>
            </a:r>
            <a:r>
              <a:rPr sz="2000" i="1" spc="-15" dirty="0">
                <a:latin typeface="Calibri"/>
                <a:cs typeface="Calibri"/>
              </a:rPr>
              <a:t>szolgáltató</a:t>
            </a:r>
            <a:endParaRPr sz="2000">
              <a:latin typeface="Calibri"/>
              <a:cs typeface="Calibri"/>
            </a:endParaRPr>
          </a:p>
          <a:p>
            <a:pPr marL="241300">
              <a:lnSpc>
                <a:spcPts val="2039"/>
              </a:lnSpc>
            </a:pPr>
            <a:r>
              <a:rPr sz="2000" i="1" spc="-5" dirty="0">
                <a:latin typeface="Calibri"/>
                <a:cs typeface="Calibri"/>
              </a:rPr>
              <a:t>részéről).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450">
              <a:latin typeface="Calibri"/>
              <a:cs typeface="Calibri"/>
            </a:endParaRPr>
          </a:p>
          <a:p>
            <a:pPr marL="241300" marR="1017905" indent="-228600">
              <a:lnSpc>
                <a:spcPct val="70000"/>
              </a:lnSpc>
              <a:buChar char="•"/>
              <a:tabLst>
                <a:tab pos="241300" algn="l"/>
              </a:tabLst>
            </a:pPr>
            <a:r>
              <a:rPr sz="2700" spc="-5" dirty="0">
                <a:latin typeface="Arial"/>
                <a:cs typeface="Arial"/>
              </a:rPr>
              <a:t>Jelenleg</a:t>
            </a:r>
            <a:r>
              <a:rPr sz="2700" dirty="0">
                <a:latin typeface="Arial"/>
                <a:cs typeface="Arial"/>
              </a:rPr>
              <a:t> </a:t>
            </a:r>
            <a:r>
              <a:rPr sz="2700" spc="-5" dirty="0">
                <a:latin typeface="Arial"/>
                <a:cs typeface="Arial"/>
              </a:rPr>
              <a:t>833 </a:t>
            </a:r>
            <a:r>
              <a:rPr sz="2700" dirty="0">
                <a:latin typeface="Arial"/>
                <a:cs typeface="Arial"/>
              </a:rPr>
              <a:t>végpontot</a:t>
            </a:r>
            <a:r>
              <a:rPr sz="2700" spc="-15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szükséges</a:t>
            </a:r>
            <a:r>
              <a:rPr sz="2700" spc="-25" dirty="0">
                <a:latin typeface="Arial"/>
                <a:cs typeface="Arial"/>
              </a:rPr>
              <a:t> </a:t>
            </a:r>
            <a:r>
              <a:rPr sz="2700" spc="-5" dirty="0">
                <a:latin typeface="Arial"/>
                <a:cs typeface="Arial"/>
              </a:rPr>
              <a:t>még</a:t>
            </a:r>
            <a:r>
              <a:rPr sz="2700" spc="5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fejleszteni</a:t>
            </a:r>
            <a:r>
              <a:rPr sz="2700" spc="-30" dirty="0">
                <a:latin typeface="Arial"/>
                <a:cs typeface="Arial"/>
              </a:rPr>
              <a:t> </a:t>
            </a:r>
            <a:r>
              <a:rPr sz="2700" spc="-5" dirty="0">
                <a:latin typeface="Arial"/>
                <a:cs typeface="Arial"/>
              </a:rPr>
              <a:t>a</a:t>
            </a:r>
            <a:r>
              <a:rPr sz="2700" spc="5" dirty="0">
                <a:latin typeface="Arial"/>
                <a:cs typeface="Arial"/>
              </a:rPr>
              <a:t> </a:t>
            </a:r>
            <a:r>
              <a:rPr sz="2700" spc="-5" dirty="0">
                <a:latin typeface="Arial"/>
                <a:cs typeface="Arial"/>
              </a:rPr>
              <a:t>Digitális </a:t>
            </a:r>
            <a:r>
              <a:rPr sz="2700" spc="-735" dirty="0">
                <a:latin typeface="Arial"/>
                <a:cs typeface="Arial"/>
              </a:rPr>
              <a:t> </a:t>
            </a:r>
            <a:r>
              <a:rPr sz="2700" spc="-5" dirty="0">
                <a:latin typeface="Arial"/>
                <a:cs typeface="Arial"/>
              </a:rPr>
              <a:t>Oktatási</a:t>
            </a:r>
            <a:r>
              <a:rPr sz="2700" spc="-40" dirty="0">
                <a:latin typeface="Arial"/>
                <a:cs typeface="Arial"/>
              </a:rPr>
              <a:t> </a:t>
            </a:r>
            <a:r>
              <a:rPr sz="2700" spc="-5" dirty="0">
                <a:latin typeface="Arial"/>
                <a:cs typeface="Arial"/>
              </a:rPr>
              <a:t>Stratégia</a:t>
            </a:r>
            <a:r>
              <a:rPr sz="2700" spc="-15" dirty="0">
                <a:latin typeface="Arial"/>
                <a:cs typeface="Arial"/>
              </a:rPr>
              <a:t> </a:t>
            </a:r>
            <a:r>
              <a:rPr sz="2700" spc="-5" dirty="0">
                <a:latin typeface="Arial"/>
                <a:cs typeface="Arial"/>
              </a:rPr>
              <a:t>előirányzatához!</a:t>
            </a:r>
            <a:endParaRPr sz="2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har char="•"/>
            </a:pPr>
            <a:endParaRPr sz="3700">
              <a:latin typeface="Arial"/>
              <a:cs typeface="Arial"/>
            </a:endParaRPr>
          </a:p>
          <a:p>
            <a:pPr marL="241300" marR="5080" indent="-228600">
              <a:lnSpc>
                <a:spcPct val="70000"/>
              </a:lnSpc>
              <a:buChar char="•"/>
              <a:tabLst>
                <a:tab pos="241300" algn="l"/>
              </a:tabLst>
            </a:pPr>
            <a:r>
              <a:rPr sz="2700" spc="-5" dirty="0">
                <a:latin typeface="Arial"/>
                <a:cs typeface="Arial"/>
              </a:rPr>
              <a:t>Digitális</a:t>
            </a:r>
            <a:r>
              <a:rPr sz="2700" spc="5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Oktatási</a:t>
            </a:r>
            <a:r>
              <a:rPr sz="2700" spc="-10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Stratégia </a:t>
            </a:r>
            <a:r>
              <a:rPr sz="2700" spc="-5" dirty="0">
                <a:latin typeface="Arial"/>
                <a:cs typeface="Arial"/>
              </a:rPr>
              <a:t>megfelelések</a:t>
            </a:r>
            <a:r>
              <a:rPr sz="2700" spc="10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miatti</a:t>
            </a:r>
            <a:r>
              <a:rPr sz="2700" spc="10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további</a:t>
            </a:r>
            <a:r>
              <a:rPr sz="2700" spc="-20" dirty="0">
                <a:latin typeface="Arial"/>
                <a:cs typeface="Arial"/>
              </a:rPr>
              <a:t> </a:t>
            </a:r>
            <a:r>
              <a:rPr sz="2700" spc="-5" dirty="0">
                <a:latin typeface="Arial"/>
                <a:cs typeface="Arial"/>
              </a:rPr>
              <a:t>454</a:t>
            </a:r>
            <a:r>
              <a:rPr sz="2700" spc="10" dirty="0">
                <a:latin typeface="Arial"/>
                <a:cs typeface="Arial"/>
              </a:rPr>
              <a:t> </a:t>
            </a:r>
            <a:r>
              <a:rPr sz="2700" spc="-5" dirty="0">
                <a:latin typeface="Arial"/>
                <a:cs typeface="Arial"/>
              </a:rPr>
              <a:t>végpont </a:t>
            </a:r>
            <a:r>
              <a:rPr sz="2700" spc="-735" dirty="0">
                <a:latin typeface="Arial"/>
                <a:cs typeface="Arial"/>
              </a:rPr>
              <a:t> </a:t>
            </a:r>
            <a:r>
              <a:rPr sz="2700" spc="-5" dirty="0">
                <a:latin typeface="Arial"/>
                <a:cs typeface="Arial"/>
              </a:rPr>
              <a:t>sávszéleség</a:t>
            </a:r>
            <a:r>
              <a:rPr sz="2700" spc="-35" dirty="0">
                <a:latin typeface="Arial"/>
                <a:cs typeface="Arial"/>
              </a:rPr>
              <a:t> </a:t>
            </a:r>
            <a:r>
              <a:rPr sz="2700" spc="-5" dirty="0">
                <a:latin typeface="Arial"/>
                <a:cs typeface="Arial"/>
              </a:rPr>
              <a:t>bővítése</a:t>
            </a:r>
            <a:r>
              <a:rPr sz="2700" spc="-20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van </a:t>
            </a:r>
            <a:r>
              <a:rPr sz="2700" spc="-5" dirty="0">
                <a:latin typeface="Arial"/>
                <a:cs typeface="Arial"/>
              </a:rPr>
              <a:t>jelenleg</a:t>
            </a:r>
            <a:r>
              <a:rPr sz="2700" spc="-15" dirty="0">
                <a:latin typeface="Arial"/>
                <a:cs typeface="Arial"/>
              </a:rPr>
              <a:t> </a:t>
            </a:r>
            <a:r>
              <a:rPr sz="2700" spc="-5" dirty="0">
                <a:latin typeface="Arial"/>
                <a:cs typeface="Arial"/>
              </a:rPr>
              <a:t>folyamatban.</a:t>
            </a:r>
            <a:endParaRPr sz="2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39948" y="212800"/>
            <a:ext cx="7293609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Diákháló</a:t>
            </a:r>
            <a:r>
              <a:rPr spc="-25" dirty="0"/>
              <a:t> </a:t>
            </a:r>
            <a:r>
              <a:rPr spc="-5" dirty="0"/>
              <a:t>fejlesztések</a:t>
            </a:r>
            <a:r>
              <a:rPr spc="-20" dirty="0"/>
              <a:t> </a:t>
            </a:r>
            <a:r>
              <a:rPr dirty="0"/>
              <a:t>–</a:t>
            </a:r>
            <a:r>
              <a:rPr spc="-10" dirty="0"/>
              <a:t> </a:t>
            </a:r>
            <a:r>
              <a:rPr dirty="0"/>
              <a:t>2021/2022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44067" y="1403095"/>
            <a:ext cx="47332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spc="-15" dirty="0">
                <a:latin typeface="Calibri"/>
                <a:cs typeface="Calibri"/>
              </a:rPr>
              <a:t>Sávszélesség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bővítés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–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ütemek</a:t>
            </a:r>
            <a:endParaRPr sz="2800">
              <a:latin typeface="Calibri"/>
              <a:cs typeface="Calibri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495665" y="1921479"/>
          <a:ext cx="11845290" cy="46386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97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12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13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212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55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3920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6654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7250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491490">
                        <a:lnSpc>
                          <a:spcPts val="2125"/>
                        </a:lnSpc>
                      </a:pPr>
                      <a:r>
                        <a:rPr sz="1800" b="1" spc="20" dirty="0">
                          <a:latin typeface="Times New Roman"/>
                          <a:cs typeface="Times New Roman"/>
                        </a:rPr>
                        <a:t>2020.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10" dirty="0">
                          <a:latin typeface="Times New Roman"/>
                          <a:cs typeface="Times New Roman"/>
                        </a:rPr>
                        <a:t>szeptember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15" dirty="0">
                          <a:latin typeface="Times New Roman"/>
                          <a:cs typeface="Times New Roman"/>
                        </a:rPr>
                        <a:t>4.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837565">
                        <a:lnSpc>
                          <a:spcPts val="2125"/>
                        </a:lnSpc>
                      </a:pPr>
                      <a:r>
                        <a:rPr sz="1800" b="1" spc="20" dirty="0">
                          <a:latin typeface="Times New Roman"/>
                          <a:cs typeface="Times New Roman"/>
                        </a:rPr>
                        <a:t>2021.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5" dirty="0">
                          <a:latin typeface="Times New Roman"/>
                          <a:cs typeface="Times New Roman"/>
                        </a:rPr>
                        <a:t>április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20" dirty="0">
                          <a:latin typeface="Times New Roman"/>
                          <a:cs typeface="Times New Roman"/>
                        </a:rPr>
                        <a:t>9.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193165">
                        <a:lnSpc>
                          <a:spcPts val="2125"/>
                        </a:lnSpc>
                      </a:pPr>
                      <a:r>
                        <a:rPr sz="1800" b="1" spc="20" dirty="0">
                          <a:latin typeface="Times New Roman"/>
                          <a:cs typeface="Times New Roman"/>
                        </a:rPr>
                        <a:t>2022.</a:t>
                      </a:r>
                      <a:r>
                        <a:rPr sz="1800" b="1" spc="5" dirty="0">
                          <a:latin typeface="Times New Roman"/>
                          <a:cs typeface="Times New Roman"/>
                        </a:rPr>
                        <a:t> április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15" dirty="0">
                          <a:latin typeface="Times New Roman"/>
                          <a:cs typeface="Times New Roman"/>
                        </a:rPr>
                        <a:t>20.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5076">
                <a:tc>
                  <a:txBody>
                    <a:bodyPr/>
                    <a:lstStyle/>
                    <a:p>
                      <a:pPr marL="139700">
                        <a:lnSpc>
                          <a:spcPts val="2150"/>
                        </a:lnSpc>
                      </a:pPr>
                      <a:r>
                        <a:rPr sz="1800" b="1" spc="10" dirty="0">
                          <a:latin typeface="Times New Roman"/>
                          <a:cs typeface="Times New Roman"/>
                        </a:rPr>
                        <a:t>Sávszélesség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9700" marR="132715">
                        <a:lnSpc>
                          <a:spcPts val="2110"/>
                        </a:lnSpc>
                        <a:spcBef>
                          <a:spcPts val="50"/>
                        </a:spcBef>
                        <a:tabLst>
                          <a:tab pos="1023619" algn="l"/>
                        </a:tabLst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Is</a:t>
                      </a: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k</a:t>
                      </a:r>
                      <a:r>
                        <a:rPr sz="1800" spc="10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lai	tel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800" spc="10" dirty="0">
                          <a:latin typeface="Times New Roman"/>
                          <a:cs typeface="Times New Roman"/>
                        </a:rPr>
                        <a:t>ph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ly  </a:t>
                      </a:r>
                      <a:r>
                        <a:rPr sz="1800" spc="15" dirty="0">
                          <a:latin typeface="Times New Roman"/>
                          <a:cs typeface="Times New Roman"/>
                        </a:rPr>
                        <a:t>(végpont)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9530" algn="ctr">
                        <a:lnSpc>
                          <a:spcPts val="2100"/>
                        </a:lnSpc>
                      </a:pPr>
                      <a:r>
                        <a:rPr sz="1800" spc="15" dirty="0">
                          <a:latin typeface="Times New Roman"/>
                          <a:cs typeface="Times New Roman"/>
                        </a:rPr>
                        <a:t>Arány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2875" marR="128905">
                        <a:lnSpc>
                          <a:spcPts val="2110"/>
                        </a:lnSpc>
                        <a:spcBef>
                          <a:spcPts val="50"/>
                        </a:spcBef>
                        <a:tabLst>
                          <a:tab pos="1026794" algn="l"/>
                        </a:tabLst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Is</a:t>
                      </a: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k</a:t>
                      </a:r>
                      <a:r>
                        <a:rPr sz="1800" spc="10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lai	tel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800" spc="10" dirty="0">
                          <a:latin typeface="Times New Roman"/>
                          <a:cs typeface="Times New Roman"/>
                        </a:rPr>
                        <a:t>ph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ly  </a:t>
                      </a:r>
                      <a:r>
                        <a:rPr sz="1800" spc="15" dirty="0">
                          <a:latin typeface="Times New Roman"/>
                          <a:cs typeface="Times New Roman"/>
                        </a:rPr>
                        <a:t>(végpont)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2875">
                        <a:lnSpc>
                          <a:spcPts val="2100"/>
                        </a:lnSpc>
                      </a:pPr>
                      <a:r>
                        <a:rPr sz="1800" spc="15" dirty="0">
                          <a:latin typeface="Times New Roman"/>
                          <a:cs typeface="Times New Roman"/>
                        </a:rPr>
                        <a:t>Arány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9700" marR="132715">
                        <a:lnSpc>
                          <a:spcPts val="2110"/>
                        </a:lnSpc>
                        <a:spcBef>
                          <a:spcPts val="50"/>
                        </a:spcBef>
                        <a:tabLst>
                          <a:tab pos="1394460" algn="l"/>
                        </a:tabLst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Is</a:t>
                      </a: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k</a:t>
                      </a:r>
                      <a:r>
                        <a:rPr sz="1800" spc="10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lai	tel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800" spc="10" dirty="0">
                          <a:latin typeface="Times New Roman"/>
                          <a:cs typeface="Times New Roman"/>
                        </a:rPr>
                        <a:t>ph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ly  </a:t>
                      </a:r>
                      <a:r>
                        <a:rPr sz="1800" spc="15" dirty="0">
                          <a:latin typeface="Times New Roman"/>
                          <a:cs typeface="Times New Roman"/>
                        </a:rPr>
                        <a:t>(végpont)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9700">
                        <a:lnSpc>
                          <a:spcPts val="2100"/>
                        </a:lnSpc>
                      </a:pPr>
                      <a:r>
                        <a:rPr sz="1800" spc="15" dirty="0">
                          <a:latin typeface="Times New Roman"/>
                          <a:cs typeface="Times New Roman"/>
                        </a:rPr>
                        <a:t>Arány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149">
                <a:tc>
                  <a:txBody>
                    <a:bodyPr/>
                    <a:lstStyle/>
                    <a:p>
                      <a:pPr marL="429259">
                        <a:lnSpc>
                          <a:spcPts val="2125"/>
                        </a:lnSpc>
                      </a:pPr>
                      <a:r>
                        <a:rPr sz="1800" b="1" spc="20" dirty="0">
                          <a:latin typeface="Times New Roman"/>
                          <a:cs typeface="Times New Roman"/>
                        </a:rPr>
                        <a:t>&lt;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15" dirty="0">
                          <a:latin typeface="Times New Roman"/>
                          <a:cs typeface="Times New Roman"/>
                        </a:rPr>
                        <a:t>8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15" dirty="0">
                          <a:latin typeface="Times New Roman"/>
                          <a:cs typeface="Times New Roman"/>
                        </a:rPr>
                        <a:t>Mbps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2075"/>
                        </a:lnSpc>
                      </a:pPr>
                      <a:r>
                        <a:rPr sz="1800" spc="25" dirty="0">
                          <a:latin typeface="Times New Roman"/>
                          <a:cs typeface="Times New Roman"/>
                        </a:rPr>
                        <a:t>141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2075"/>
                        </a:lnSpc>
                      </a:pPr>
                      <a:r>
                        <a:rPr sz="1800" spc="25" dirty="0">
                          <a:latin typeface="Times New Roman"/>
                          <a:cs typeface="Times New Roman"/>
                        </a:rPr>
                        <a:t>2,3%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2075"/>
                        </a:lnSpc>
                      </a:pPr>
                      <a:r>
                        <a:rPr sz="1800" spc="25" dirty="0">
                          <a:latin typeface="Times New Roman"/>
                          <a:cs typeface="Times New Roman"/>
                        </a:rPr>
                        <a:t>106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97180" algn="r">
                        <a:lnSpc>
                          <a:spcPts val="2075"/>
                        </a:lnSpc>
                      </a:pPr>
                      <a:r>
                        <a:rPr sz="1800" spc="25" dirty="0">
                          <a:latin typeface="Times New Roman"/>
                          <a:cs typeface="Times New Roman"/>
                        </a:rPr>
                        <a:t>1,7%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2075"/>
                        </a:lnSpc>
                      </a:pPr>
                      <a:r>
                        <a:rPr sz="1800" spc="25" dirty="0">
                          <a:latin typeface="Times New Roman"/>
                          <a:cs typeface="Times New Roman"/>
                        </a:rPr>
                        <a:t>62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9425">
                        <a:lnSpc>
                          <a:spcPts val="2075"/>
                        </a:lnSpc>
                      </a:pPr>
                      <a:r>
                        <a:rPr sz="1800" spc="20" dirty="0">
                          <a:latin typeface="Times New Roman"/>
                          <a:cs typeface="Times New Roman"/>
                        </a:rPr>
                        <a:t>1,02%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260">
                <a:tc>
                  <a:txBody>
                    <a:bodyPr/>
                    <a:lstStyle/>
                    <a:p>
                      <a:pPr marL="367030">
                        <a:lnSpc>
                          <a:spcPts val="2125"/>
                        </a:lnSpc>
                      </a:pPr>
                      <a:r>
                        <a:rPr sz="1800" b="1" spc="15" dirty="0">
                          <a:latin typeface="Times New Roman"/>
                          <a:cs typeface="Times New Roman"/>
                        </a:rPr>
                        <a:t>8-10</a:t>
                      </a:r>
                      <a:r>
                        <a:rPr sz="18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15" dirty="0">
                          <a:latin typeface="Times New Roman"/>
                          <a:cs typeface="Times New Roman"/>
                        </a:rPr>
                        <a:t>Mbps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2075"/>
                        </a:lnSpc>
                      </a:pPr>
                      <a:r>
                        <a:rPr sz="1800" spc="25" dirty="0">
                          <a:latin typeface="Times New Roman"/>
                          <a:cs typeface="Times New Roman"/>
                        </a:rPr>
                        <a:t>31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2075"/>
                        </a:lnSpc>
                      </a:pPr>
                      <a:r>
                        <a:rPr sz="1800" spc="25" dirty="0">
                          <a:latin typeface="Times New Roman"/>
                          <a:cs typeface="Times New Roman"/>
                        </a:rPr>
                        <a:t>0,5%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2075"/>
                        </a:lnSpc>
                      </a:pPr>
                      <a:r>
                        <a:rPr sz="1800" spc="25" dirty="0">
                          <a:latin typeface="Times New Roman"/>
                          <a:cs typeface="Times New Roman"/>
                        </a:rPr>
                        <a:t>31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97180" algn="r">
                        <a:lnSpc>
                          <a:spcPts val="2075"/>
                        </a:lnSpc>
                      </a:pPr>
                      <a:r>
                        <a:rPr sz="1800" spc="25" dirty="0">
                          <a:latin typeface="Times New Roman"/>
                          <a:cs typeface="Times New Roman"/>
                        </a:rPr>
                        <a:t>0,5%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2075"/>
                        </a:lnSpc>
                      </a:pPr>
                      <a:r>
                        <a:rPr sz="1800" spc="25" dirty="0">
                          <a:latin typeface="Times New Roman"/>
                          <a:cs typeface="Times New Roman"/>
                        </a:rPr>
                        <a:t>26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9425">
                        <a:lnSpc>
                          <a:spcPts val="2075"/>
                        </a:lnSpc>
                      </a:pPr>
                      <a:r>
                        <a:rPr sz="1800" spc="20" dirty="0">
                          <a:latin typeface="Times New Roman"/>
                          <a:cs typeface="Times New Roman"/>
                        </a:rPr>
                        <a:t>0,43%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6483">
                <a:tc>
                  <a:txBody>
                    <a:bodyPr/>
                    <a:lstStyle/>
                    <a:p>
                      <a:pPr marL="311150">
                        <a:lnSpc>
                          <a:spcPts val="2125"/>
                        </a:lnSpc>
                      </a:pPr>
                      <a:r>
                        <a:rPr sz="1800" b="1" spc="15" dirty="0">
                          <a:latin typeface="Times New Roman"/>
                          <a:cs typeface="Times New Roman"/>
                        </a:rPr>
                        <a:t>10-50</a:t>
                      </a:r>
                      <a:r>
                        <a:rPr sz="18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15" dirty="0">
                          <a:latin typeface="Times New Roman"/>
                          <a:cs typeface="Times New Roman"/>
                        </a:rPr>
                        <a:t>Mbps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2075"/>
                        </a:lnSpc>
                      </a:pPr>
                      <a:r>
                        <a:rPr sz="1800" spc="25" dirty="0">
                          <a:latin typeface="Times New Roman"/>
                          <a:cs typeface="Times New Roman"/>
                        </a:rPr>
                        <a:t>425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2075"/>
                        </a:lnSpc>
                      </a:pPr>
                      <a:r>
                        <a:rPr sz="1800" spc="25" dirty="0">
                          <a:latin typeface="Times New Roman"/>
                          <a:cs typeface="Times New Roman"/>
                        </a:rPr>
                        <a:t>6,8%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2075"/>
                        </a:lnSpc>
                      </a:pPr>
                      <a:r>
                        <a:rPr sz="1800" spc="25" dirty="0">
                          <a:latin typeface="Times New Roman"/>
                          <a:cs typeface="Times New Roman"/>
                        </a:rPr>
                        <a:t>394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97180" algn="r">
                        <a:lnSpc>
                          <a:spcPts val="2075"/>
                        </a:lnSpc>
                      </a:pPr>
                      <a:r>
                        <a:rPr sz="1800" spc="25" dirty="0">
                          <a:latin typeface="Times New Roman"/>
                          <a:cs typeface="Times New Roman"/>
                        </a:rPr>
                        <a:t>6,4%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2075"/>
                        </a:lnSpc>
                      </a:pPr>
                      <a:r>
                        <a:rPr sz="1800" spc="25" dirty="0">
                          <a:latin typeface="Times New Roman"/>
                          <a:cs typeface="Times New Roman"/>
                        </a:rPr>
                        <a:t>265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9425">
                        <a:lnSpc>
                          <a:spcPts val="2075"/>
                        </a:lnSpc>
                      </a:pPr>
                      <a:r>
                        <a:rPr sz="1800" spc="20" dirty="0">
                          <a:latin typeface="Times New Roman"/>
                          <a:cs typeface="Times New Roman"/>
                        </a:rPr>
                        <a:t>4,36%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0113">
                <a:tc>
                  <a:txBody>
                    <a:bodyPr/>
                    <a:lstStyle/>
                    <a:p>
                      <a:pPr marL="252095">
                        <a:lnSpc>
                          <a:spcPts val="2130"/>
                        </a:lnSpc>
                      </a:pPr>
                      <a:r>
                        <a:rPr sz="1800" b="1" spc="15" dirty="0">
                          <a:latin typeface="Times New Roman"/>
                          <a:cs typeface="Times New Roman"/>
                        </a:rPr>
                        <a:t>50-100</a:t>
                      </a:r>
                      <a:r>
                        <a:rPr sz="18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15" dirty="0">
                          <a:latin typeface="Times New Roman"/>
                          <a:cs typeface="Times New Roman"/>
                        </a:rPr>
                        <a:t>Mbps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80"/>
                        </a:lnSpc>
                      </a:pPr>
                      <a:r>
                        <a:rPr sz="1800" spc="20" dirty="0">
                          <a:latin typeface="Times New Roman"/>
                          <a:cs typeface="Times New Roman"/>
                        </a:rPr>
                        <a:t>1061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2080"/>
                        </a:lnSpc>
                      </a:pPr>
                      <a:r>
                        <a:rPr sz="1800" spc="20" dirty="0">
                          <a:latin typeface="Times New Roman"/>
                          <a:cs typeface="Times New Roman"/>
                        </a:rPr>
                        <a:t>17,1%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2080"/>
                        </a:lnSpc>
                      </a:pPr>
                      <a:r>
                        <a:rPr sz="1800" spc="25" dirty="0">
                          <a:latin typeface="Times New Roman"/>
                          <a:cs typeface="Times New Roman"/>
                        </a:rPr>
                        <a:t>941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40029" algn="r">
                        <a:lnSpc>
                          <a:spcPts val="2080"/>
                        </a:lnSpc>
                      </a:pPr>
                      <a:r>
                        <a:rPr sz="1800" spc="20" dirty="0">
                          <a:latin typeface="Times New Roman"/>
                          <a:cs typeface="Times New Roman"/>
                        </a:rPr>
                        <a:t>15.3%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2080"/>
                        </a:lnSpc>
                      </a:pPr>
                      <a:r>
                        <a:rPr sz="1800" spc="25" dirty="0">
                          <a:latin typeface="Times New Roman"/>
                          <a:cs typeface="Times New Roman"/>
                        </a:rPr>
                        <a:t>663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10845" algn="r">
                        <a:lnSpc>
                          <a:spcPts val="2080"/>
                        </a:lnSpc>
                      </a:pPr>
                      <a:r>
                        <a:rPr sz="1800" spc="20" dirty="0">
                          <a:latin typeface="Times New Roman"/>
                          <a:cs typeface="Times New Roman"/>
                        </a:rPr>
                        <a:t>10.92%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15656">
                <a:tc>
                  <a:txBody>
                    <a:bodyPr/>
                    <a:lstStyle/>
                    <a:p>
                      <a:pPr marL="193040">
                        <a:lnSpc>
                          <a:spcPct val="100000"/>
                        </a:lnSpc>
                        <a:spcBef>
                          <a:spcPts val="1065"/>
                        </a:spcBef>
                      </a:pPr>
                      <a:r>
                        <a:rPr sz="1800" b="1" spc="15" dirty="0">
                          <a:latin typeface="Times New Roman"/>
                          <a:cs typeface="Times New Roman"/>
                        </a:rPr>
                        <a:t>100-500</a:t>
                      </a:r>
                      <a:r>
                        <a:rPr sz="18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15" dirty="0">
                          <a:latin typeface="Times New Roman"/>
                          <a:cs typeface="Times New Roman"/>
                        </a:rPr>
                        <a:t>Mbps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1352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sz="1800" b="1" spc="20" dirty="0">
                          <a:latin typeface="Times New Roman"/>
                          <a:cs typeface="Times New Roman"/>
                        </a:rPr>
                        <a:t>3827</a:t>
                      </a:r>
                      <a:r>
                        <a:rPr sz="18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10" dirty="0">
                          <a:latin typeface="Times New Roman"/>
                          <a:cs typeface="Times New Roman"/>
                        </a:rPr>
                        <a:t>(1000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db.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2135"/>
                        </a:lnSpc>
                      </a:pPr>
                      <a:r>
                        <a:rPr sz="1800" b="1" spc="25" dirty="0">
                          <a:latin typeface="Times New Roman"/>
                          <a:cs typeface="Times New Roman"/>
                        </a:rPr>
                        <a:t>256</a:t>
                      </a:r>
                      <a:r>
                        <a:rPr sz="18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15" dirty="0">
                          <a:latin typeface="Times New Roman"/>
                          <a:cs typeface="Times New Roman"/>
                        </a:rPr>
                        <a:t>Mbps)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2075"/>
                        </a:lnSpc>
                      </a:pPr>
                      <a:r>
                        <a:rPr sz="1800" spc="20" dirty="0">
                          <a:latin typeface="Times New Roman"/>
                          <a:cs typeface="Times New Roman"/>
                        </a:rPr>
                        <a:t>61,6%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2100"/>
                        </a:lnSpc>
                      </a:pPr>
                      <a:r>
                        <a:rPr sz="1800" b="1" spc="20" dirty="0">
                          <a:latin typeface="Times New Roman"/>
                          <a:cs typeface="Times New Roman"/>
                        </a:rPr>
                        <a:t>3852</a:t>
                      </a:r>
                      <a:r>
                        <a:rPr sz="18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10" dirty="0">
                          <a:latin typeface="Times New Roman"/>
                          <a:cs typeface="Times New Roman"/>
                        </a:rPr>
                        <a:t>(1016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db.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2135"/>
                        </a:lnSpc>
                      </a:pPr>
                      <a:r>
                        <a:rPr sz="1800" b="1" spc="25" dirty="0">
                          <a:latin typeface="Times New Roman"/>
                          <a:cs typeface="Times New Roman"/>
                        </a:rPr>
                        <a:t>256</a:t>
                      </a:r>
                      <a:r>
                        <a:rPr sz="18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15" dirty="0">
                          <a:latin typeface="Times New Roman"/>
                          <a:cs typeface="Times New Roman"/>
                        </a:rPr>
                        <a:t>Mbps)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40029" algn="r">
                        <a:lnSpc>
                          <a:spcPts val="2075"/>
                        </a:lnSpc>
                      </a:pPr>
                      <a:r>
                        <a:rPr sz="1800" spc="20" dirty="0">
                          <a:latin typeface="Times New Roman"/>
                          <a:cs typeface="Times New Roman"/>
                        </a:rPr>
                        <a:t>62,5%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sz="1800" b="1" spc="20" dirty="0">
                          <a:latin typeface="Times New Roman"/>
                          <a:cs typeface="Times New Roman"/>
                        </a:rPr>
                        <a:t>4011</a:t>
                      </a:r>
                      <a:r>
                        <a:rPr sz="18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10" dirty="0">
                          <a:latin typeface="Times New Roman"/>
                          <a:cs typeface="Times New Roman"/>
                        </a:rPr>
                        <a:t>(986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db.</a:t>
                      </a:r>
                      <a:r>
                        <a:rPr sz="1800" b="1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15" dirty="0">
                          <a:latin typeface="Times New Roman"/>
                          <a:cs typeface="Times New Roman"/>
                        </a:rPr>
                        <a:t>256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ts val="2135"/>
                        </a:lnSpc>
                      </a:pPr>
                      <a:r>
                        <a:rPr sz="1800" b="1" spc="15" dirty="0">
                          <a:latin typeface="Times New Roman"/>
                          <a:cs typeface="Times New Roman"/>
                        </a:rPr>
                        <a:t>Mbps)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10845" algn="r">
                        <a:lnSpc>
                          <a:spcPts val="2075"/>
                        </a:lnSpc>
                      </a:pPr>
                      <a:r>
                        <a:rPr sz="1800" spc="20" dirty="0">
                          <a:latin typeface="Times New Roman"/>
                          <a:cs typeface="Times New Roman"/>
                        </a:rPr>
                        <a:t>66,03%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28076">
                <a:tc>
                  <a:txBody>
                    <a:bodyPr/>
                    <a:lstStyle/>
                    <a:p>
                      <a:pPr marL="342265">
                        <a:lnSpc>
                          <a:spcPct val="100000"/>
                        </a:lnSpc>
                        <a:spcBef>
                          <a:spcPts val="1115"/>
                        </a:spcBef>
                      </a:pPr>
                      <a:r>
                        <a:rPr sz="1800" b="1" spc="15" dirty="0">
                          <a:latin typeface="Times New Roman"/>
                          <a:cs typeface="Times New Roman"/>
                        </a:rPr>
                        <a:t>&gt;500</a:t>
                      </a:r>
                      <a:r>
                        <a:rPr sz="18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15" dirty="0">
                          <a:latin typeface="Times New Roman"/>
                          <a:cs typeface="Times New Roman"/>
                        </a:rPr>
                        <a:t>Mbps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14160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ts val="2125"/>
                        </a:lnSpc>
                      </a:pPr>
                      <a:r>
                        <a:rPr sz="1800" b="1" spc="25" dirty="0">
                          <a:latin typeface="Times New Roman"/>
                          <a:cs typeface="Times New Roman"/>
                        </a:rPr>
                        <a:t>730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15" dirty="0">
                          <a:latin typeface="Times New Roman"/>
                          <a:cs typeface="Times New Roman"/>
                        </a:rPr>
                        <a:t>(287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db.</a:t>
                      </a:r>
                      <a:r>
                        <a:rPr sz="18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15" dirty="0">
                          <a:latin typeface="Times New Roman"/>
                          <a:cs typeface="Times New Roman"/>
                        </a:rPr>
                        <a:t>GE)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2075"/>
                        </a:lnSpc>
                      </a:pPr>
                      <a:r>
                        <a:rPr sz="1800" spc="20" dirty="0">
                          <a:latin typeface="Times New Roman"/>
                          <a:cs typeface="Times New Roman"/>
                        </a:rPr>
                        <a:t>11,7%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25"/>
                        </a:lnSpc>
                      </a:pPr>
                      <a:r>
                        <a:rPr sz="1800" b="1" spc="25" dirty="0">
                          <a:latin typeface="Times New Roman"/>
                          <a:cs typeface="Times New Roman"/>
                        </a:rPr>
                        <a:t>840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15" dirty="0">
                          <a:latin typeface="Times New Roman"/>
                          <a:cs typeface="Times New Roman"/>
                        </a:rPr>
                        <a:t>(375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db.</a:t>
                      </a:r>
                      <a:r>
                        <a:rPr sz="18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15" dirty="0">
                          <a:latin typeface="Times New Roman"/>
                          <a:cs typeface="Times New Roman"/>
                        </a:rPr>
                        <a:t>GE)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40029" algn="r">
                        <a:lnSpc>
                          <a:spcPts val="2075"/>
                        </a:lnSpc>
                      </a:pPr>
                      <a:r>
                        <a:rPr sz="1800" spc="20" dirty="0">
                          <a:latin typeface="Times New Roman"/>
                          <a:cs typeface="Times New Roman"/>
                        </a:rPr>
                        <a:t>13,6%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sz="1800" b="1" spc="20" dirty="0">
                          <a:latin typeface="Times New Roman"/>
                          <a:cs typeface="Times New Roman"/>
                        </a:rPr>
                        <a:t>1047</a:t>
                      </a:r>
                      <a:r>
                        <a:rPr sz="1800" b="1" spc="10" dirty="0">
                          <a:latin typeface="Times New Roman"/>
                          <a:cs typeface="Times New Roman"/>
                        </a:rPr>
                        <a:t> (578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db.</a:t>
                      </a:r>
                      <a:r>
                        <a:rPr sz="1800" b="1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15" dirty="0">
                          <a:latin typeface="Times New Roman"/>
                          <a:cs typeface="Times New Roman"/>
                        </a:rPr>
                        <a:t>GE,</a:t>
                      </a:r>
                      <a:r>
                        <a:rPr sz="18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15" dirty="0">
                          <a:latin typeface="Times New Roman"/>
                          <a:cs typeface="Times New Roman"/>
                        </a:rPr>
                        <a:t>1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2135"/>
                        </a:lnSpc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db. </a:t>
                      </a:r>
                      <a:r>
                        <a:rPr sz="1800" b="1" spc="20" dirty="0">
                          <a:latin typeface="Times New Roman"/>
                          <a:cs typeface="Times New Roman"/>
                        </a:rPr>
                        <a:t>10</a:t>
                      </a:r>
                      <a:r>
                        <a:rPr sz="1800" b="1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15" dirty="0">
                          <a:latin typeface="Times New Roman"/>
                          <a:cs typeface="Times New Roman"/>
                        </a:rPr>
                        <a:t>GE)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10845" algn="r">
                        <a:lnSpc>
                          <a:spcPts val="2075"/>
                        </a:lnSpc>
                      </a:pPr>
                      <a:r>
                        <a:rPr sz="1800" spc="20" dirty="0">
                          <a:latin typeface="Times New Roman"/>
                          <a:cs typeface="Times New Roman"/>
                        </a:rPr>
                        <a:t>17,24%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0217">
                <a:tc>
                  <a:txBody>
                    <a:bodyPr/>
                    <a:lstStyle/>
                    <a:p>
                      <a:pPr marL="410845">
                        <a:lnSpc>
                          <a:spcPts val="2130"/>
                        </a:lnSpc>
                      </a:pPr>
                      <a:r>
                        <a:rPr sz="1800" b="1" spc="10" dirty="0">
                          <a:latin typeface="Times New Roman"/>
                          <a:cs typeface="Times New Roman"/>
                        </a:rPr>
                        <a:t>Összesen: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0"/>
                        </a:lnSpc>
                      </a:pPr>
                      <a:r>
                        <a:rPr sz="1800" b="1" spc="20" dirty="0">
                          <a:latin typeface="Times New Roman"/>
                          <a:cs typeface="Times New Roman"/>
                        </a:rPr>
                        <a:t>6215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2080"/>
                        </a:lnSpc>
                      </a:pPr>
                      <a:r>
                        <a:rPr sz="1800" spc="30" dirty="0">
                          <a:latin typeface="Times New Roman"/>
                          <a:cs typeface="Times New Roman"/>
                        </a:rPr>
                        <a:t>100%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2130"/>
                        </a:lnSpc>
                      </a:pPr>
                      <a:r>
                        <a:rPr sz="1800" b="1" spc="20" dirty="0">
                          <a:latin typeface="Times New Roman"/>
                          <a:cs typeface="Times New Roman"/>
                        </a:rPr>
                        <a:t>6164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2890" algn="r">
                        <a:lnSpc>
                          <a:spcPts val="2080"/>
                        </a:lnSpc>
                      </a:pPr>
                      <a:r>
                        <a:rPr sz="1800" spc="30" dirty="0">
                          <a:latin typeface="Times New Roman"/>
                          <a:cs typeface="Times New Roman"/>
                        </a:rPr>
                        <a:t>100%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2130"/>
                        </a:lnSpc>
                      </a:pPr>
                      <a:r>
                        <a:rPr sz="1800" b="1" spc="20" dirty="0">
                          <a:latin typeface="Times New Roman"/>
                          <a:cs typeface="Times New Roman"/>
                        </a:rPr>
                        <a:t>6074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0540">
                        <a:lnSpc>
                          <a:spcPts val="2080"/>
                        </a:lnSpc>
                      </a:pPr>
                      <a:r>
                        <a:rPr sz="1800" spc="30" dirty="0">
                          <a:latin typeface="Times New Roman"/>
                          <a:cs typeface="Times New Roman"/>
                        </a:rPr>
                        <a:t>100%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63848" y="212800"/>
            <a:ext cx="584454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FFFFFF"/>
                </a:solidFill>
                <a:latin typeface="Arial"/>
                <a:cs typeface="Arial"/>
              </a:rPr>
              <a:t>Kitekintés</a:t>
            </a:r>
            <a:r>
              <a:rPr sz="36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36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FFFFFF"/>
                </a:solidFill>
                <a:latin typeface="Arial"/>
                <a:cs typeface="Arial"/>
              </a:rPr>
              <a:t>2020/2021</a:t>
            </a:r>
            <a:r>
              <a:rPr sz="36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FFFFFF"/>
                </a:solidFill>
                <a:latin typeface="Arial"/>
                <a:cs typeface="Arial"/>
              </a:rPr>
              <a:t>terv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654677" y="1430527"/>
            <a:ext cx="418147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Arial"/>
                <a:cs typeface="Arial"/>
              </a:rPr>
              <a:t>Redundáns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Core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terve</a:t>
            </a:r>
            <a:r>
              <a:rPr sz="2000" b="1" spc="-1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(2020/2021)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67474" y="2290571"/>
            <a:ext cx="8685670" cy="44958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40048" y="212800"/>
            <a:ext cx="569277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Kitekintés</a:t>
            </a:r>
            <a:r>
              <a:rPr spc="-40" dirty="0"/>
              <a:t> </a:t>
            </a:r>
            <a:r>
              <a:rPr dirty="0"/>
              <a:t>–</a:t>
            </a:r>
            <a:r>
              <a:rPr spc="-30" dirty="0"/>
              <a:t> </a:t>
            </a:r>
            <a:r>
              <a:rPr spc="-5" dirty="0"/>
              <a:t>előkészületek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44067" y="1354327"/>
            <a:ext cx="10620375" cy="46704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241300" algn="l"/>
              </a:tabLst>
            </a:pPr>
            <a:r>
              <a:rPr sz="3200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Előkészületek: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Char char="•"/>
            </a:pPr>
            <a:endParaRPr sz="3750">
              <a:latin typeface="Calibri"/>
              <a:cs typeface="Calibri"/>
            </a:endParaRPr>
          </a:p>
          <a:p>
            <a:pPr marL="698500" marR="183515" lvl="1" indent="-228600">
              <a:lnSpc>
                <a:spcPts val="2310"/>
              </a:lnSpc>
              <a:buChar char="•"/>
              <a:tabLst>
                <a:tab pos="699135" algn="l"/>
              </a:tabLst>
            </a:pPr>
            <a:r>
              <a:rPr sz="2400" spc="-5" dirty="0">
                <a:latin typeface="Arial"/>
                <a:cs typeface="Arial"/>
              </a:rPr>
              <a:t>2021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őszén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megtörtént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két</a:t>
            </a:r>
            <a:r>
              <a:rPr sz="2400" spc="-5" dirty="0">
                <a:latin typeface="Arial"/>
                <a:cs typeface="Arial"/>
              </a:rPr>
              <a:t> 100G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szolgáltatás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15" dirty="0">
                <a:latin typeface="Arial"/>
                <a:cs typeface="Arial"/>
              </a:rPr>
              <a:t>(VH-Veszprém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és </a:t>
            </a:r>
            <a:r>
              <a:rPr sz="2400" spc="-5" dirty="0">
                <a:latin typeface="Arial"/>
                <a:cs typeface="Arial"/>
              </a:rPr>
              <a:t>VH- 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Szeged)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útvonalának</a:t>
            </a:r>
            <a:r>
              <a:rPr sz="2400" spc="4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módosítása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annak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érdekében,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hogy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csökkenjenek </a:t>
            </a:r>
            <a:r>
              <a:rPr sz="2400" spc="-6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közös </a:t>
            </a:r>
            <a:r>
              <a:rPr sz="2400" spc="-10" dirty="0">
                <a:latin typeface="Arial"/>
                <a:cs typeface="Arial"/>
              </a:rPr>
              <a:t>hibalehetőségek;</a:t>
            </a:r>
            <a:endParaRPr sz="24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2700">
              <a:latin typeface="Arial"/>
              <a:cs typeface="Arial"/>
            </a:endParaRPr>
          </a:p>
          <a:p>
            <a:pPr marL="698500" lvl="1" indent="-229235">
              <a:lnSpc>
                <a:spcPts val="2595"/>
              </a:lnSpc>
              <a:buChar char="•"/>
              <a:tabLst>
                <a:tab pos="699135" algn="l"/>
              </a:tabLst>
            </a:pPr>
            <a:r>
              <a:rPr sz="2400" dirty="0">
                <a:latin typeface="Arial"/>
                <a:cs typeface="Arial"/>
              </a:rPr>
              <a:t>megtörtént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néhány,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100G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szolgáltatások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által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feleslegessé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vált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10Gbit/s</a:t>
            </a:r>
            <a:endParaRPr sz="2400">
              <a:latin typeface="Arial"/>
              <a:cs typeface="Arial"/>
            </a:endParaRPr>
          </a:p>
          <a:p>
            <a:pPr marL="698500">
              <a:lnSpc>
                <a:spcPts val="2595"/>
              </a:lnSpc>
            </a:pPr>
            <a:r>
              <a:rPr sz="2400" spc="-5" dirty="0">
                <a:latin typeface="Arial"/>
                <a:cs typeface="Arial"/>
              </a:rPr>
              <a:t>áramkör lebontása;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200">
              <a:latin typeface="Arial"/>
              <a:cs typeface="Arial"/>
            </a:endParaRPr>
          </a:p>
          <a:p>
            <a:pPr marL="698500" marR="102870" lvl="1" indent="-228600">
              <a:lnSpc>
                <a:spcPct val="79700"/>
              </a:lnSpc>
              <a:buChar char="•"/>
              <a:tabLst>
                <a:tab pos="699135" algn="l"/>
              </a:tabLst>
            </a:pPr>
            <a:r>
              <a:rPr sz="2400" dirty="0">
                <a:latin typeface="Arial"/>
                <a:cs typeface="Arial"/>
              </a:rPr>
              <a:t>Az </a:t>
            </a:r>
            <a:r>
              <a:rPr sz="2400" spc="-5" dirty="0">
                <a:latin typeface="Arial"/>
                <a:cs typeface="Arial"/>
              </a:rPr>
              <a:t>új,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100Gbit/s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kapacitású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összeköttetések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egyrészt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feleslegessé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tettek </a:t>
            </a:r>
            <a:r>
              <a:rPr sz="2400" spc="-6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néhány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kisebb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adatsebességű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WDM </a:t>
            </a:r>
            <a:r>
              <a:rPr sz="2400" spc="-5" dirty="0">
                <a:latin typeface="Arial"/>
                <a:cs typeface="Arial"/>
              </a:rPr>
              <a:t>szolgáltatást,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másrészt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indokolttá </a:t>
            </a:r>
            <a:r>
              <a:rPr sz="2400" dirty="0">
                <a:latin typeface="Arial"/>
                <a:cs typeface="Arial"/>
              </a:rPr>
              <a:t> tették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az</a:t>
            </a:r>
            <a:r>
              <a:rPr sz="2400" dirty="0">
                <a:latin typeface="Arial"/>
                <a:cs typeface="Arial"/>
              </a:rPr>
              <a:t> IP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gerinchálózat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egyéb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összeköttetéseinek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átstrukturálását, 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bővítését;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Kitekintés</a:t>
            </a:r>
            <a:r>
              <a:rPr spc="-35" dirty="0"/>
              <a:t> </a:t>
            </a:r>
            <a:r>
              <a:rPr dirty="0"/>
              <a:t>–</a:t>
            </a:r>
            <a:r>
              <a:rPr spc="-25" dirty="0"/>
              <a:t> </a:t>
            </a:r>
            <a:r>
              <a:rPr dirty="0"/>
              <a:t>pontosabb</a:t>
            </a:r>
            <a:r>
              <a:rPr spc="-30" dirty="0"/>
              <a:t> </a:t>
            </a:r>
            <a:r>
              <a:rPr dirty="0"/>
              <a:t>terv</a:t>
            </a:r>
            <a:r>
              <a:rPr spc="-15" dirty="0"/>
              <a:t> </a:t>
            </a:r>
            <a:r>
              <a:rPr dirty="0"/>
              <a:t>2021/2022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205732" y="1430527"/>
            <a:ext cx="507873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Arial"/>
                <a:cs typeface="Arial"/>
              </a:rPr>
              <a:t>Gerinchálózati</a:t>
            </a:r>
            <a:r>
              <a:rPr sz="2000" b="1" spc="-6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bővítési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tervek</a:t>
            </a:r>
            <a:r>
              <a:rPr sz="2000" b="1" spc="-5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(2021-2022)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86862" y="1943657"/>
            <a:ext cx="7184591" cy="465941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dirty="0"/>
              <a:t>Kitekintés</a:t>
            </a: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69948" y="1263395"/>
            <a:ext cx="8833104" cy="562813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dirty="0"/>
              <a:t>Kitekintés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363214" y="1397609"/>
            <a:ext cx="6781800" cy="70231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3175" algn="ctr">
              <a:lnSpc>
                <a:spcPct val="100000"/>
              </a:lnSpc>
              <a:spcBef>
                <a:spcPts val="360"/>
              </a:spcBef>
            </a:pPr>
            <a:r>
              <a:rPr sz="2000" b="1" dirty="0">
                <a:latin typeface="Arial"/>
                <a:cs typeface="Arial"/>
              </a:rPr>
              <a:t>Gerinchálózati</a:t>
            </a:r>
            <a:r>
              <a:rPr sz="2000" b="1" spc="-6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bővítési</a:t>
            </a:r>
            <a:r>
              <a:rPr sz="2000" b="1" spc="-1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tervek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(2021-2022)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65"/>
              </a:spcBef>
            </a:pPr>
            <a:r>
              <a:rPr sz="2000" dirty="0">
                <a:latin typeface="Arial"/>
                <a:cs typeface="Arial"/>
              </a:rPr>
              <a:t>Martonvásár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WDM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csomópont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esetleges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kiesésének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hatása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32900" y="2263627"/>
            <a:ext cx="6794710" cy="437986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dirty="0"/>
              <a:t>Kitekintés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738498" y="1397609"/>
            <a:ext cx="6009640" cy="70231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5715" algn="ctr">
              <a:lnSpc>
                <a:spcPct val="100000"/>
              </a:lnSpc>
              <a:spcBef>
                <a:spcPts val="360"/>
              </a:spcBef>
            </a:pPr>
            <a:r>
              <a:rPr sz="2000" b="1" dirty="0">
                <a:latin typeface="Arial"/>
                <a:cs typeface="Arial"/>
              </a:rPr>
              <a:t>Gerinchálózati</a:t>
            </a:r>
            <a:r>
              <a:rPr sz="2000" b="1" spc="-6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bővítési</a:t>
            </a:r>
            <a:r>
              <a:rPr sz="2000" b="1" spc="-1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tervek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(2021-2022)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65"/>
              </a:spcBef>
            </a:pPr>
            <a:r>
              <a:rPr sz="2000" dirty="0">
                <a:latin typeface="Arial"/>
                <a:cs typeface="Arial"/>
              </a:rPr>
              <a:t>Zugló </a:t>
            </a:r>
            <a:r>
              <a:rPr sz="2000" spc="5" dirty="0">
                <a:latin typeface="Arial"/>
                <a:cs typeface="Arial"/>
              </a:rPr>
              <a:t>WDM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csomópont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esetleges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kiesésének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hatása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42895" y="2264063"/>
            <a:ext cx="6755189" cy="439722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64429" y="212800"/>
            <a:ext cx="264477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Összegezés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44067" y="1369567"/>
            <a:ext cx="10248900" cy="3398520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241300" marR="5080" indent="-228600">
              <a:lnSpc>
                <a:spcPts val="2690"/>
              </a:lnSpc>
              <a:spcBef>
                <a:spcPts val="74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solidFill>
                  <a:srgbClr val="4471C4"/>
                </a:solidFill>
                <a:latin typeface="Calibri"/>
                <a:cs typeface="Calibri"/>
              </a:rPr>
              <a:t>A</a:t>
            </a:r>
            <a:r>
              <a:rPr sz="2800" spc="20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4471C4"/>
                </a:solidFill>
                <a:latin typeface="Calibri"/>
                <a:cs typeface="Calibri"/>
              </a:rPr>
              <a:t>gerinchálózat</a:t>
            </a:r>
            <a:r>
              <a:rPr sz="2800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4471C4"/>
                </a:solidFill>
                <a:latin typeface="Calibri"/>
                <a:cs typeface="Calibri"/>
              </a:rPr>
              <a:t>a</a:t>
            </a:r>
            <a:r>
              <a:rPr sz="2800" spc="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4471C4"/>
                </a:solidFill>
                <a:latin typeface="Calibri"/>
                <a:cs typeface="Calibri"/>
              </a:rPr>
              <a:t>KIFÜ</a:t>
            </a:r>
            <a:r>
              <a:rPr sz="2800" spc="10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4471C4"/>
                </a:solidFill>
                <a:latin typeface="Calibri"/>
                <a:cs typeface="Calibri"/>
              </a:rPr>
              <a:t>szolgáltatásainak</a:t>
            </a:r>
            <a:r>
              <a:rPr sz="2800" spc="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4471C4"/>
                </a:solidFill>
                <a:latin typeface="Calibri"/>
                <a:cs typeface="Calibri"/>
              </a:rPr>
              <a:t>alapja,</a:t>
            </a:r>
            <a:r>
              <a:rPr sz="2800" spc="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4471C4"/>
                </a:solidFill>
                <a:latin typeface="Calibri"/>
                <a:cs typeface="Calibri"/>
              </a:rPr>
              <a:t>folyamatos</a:t>
            </a:r>
            <a:r>
              <a:rPr sz="2800" spc="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4471C4"/>
                </a:solidFill>
                <a:latin typeface="Calibri"/>
                <a:cs typeface="Calibri"/>
              </a:rPr>
              <a:t>fejlesztése </a:t>
            </a:r>
            <a:r>
              <a:rPr sz="2800" spc="-620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471C4"/>
                </a:solidFill>
                <a:latin typeface="Calibri"/>
                <a:cs typeface="Calibri"/>
              </a:rPr>
              <a:t>elengedhetetlen!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har char="•"/>
            </a:pPr>
            <a:endParaRPr sz="4150">
              <a:latin typeface="Calibri"/>
              <a:cs typeface="Calibri"/>
            </a:endParaRPr>
          </a:p>
          <a:p>
            <a:pPr marL="241300" marR="208279" indent="-228600">
              <a:lnSpc>
                <a:spcPts val="2690"/>
              </a:lnSpc>
              <a:buFont typeface="Arial"/>
              <a:buChar char="•"/>
              <a:tabLst>
                <a:tab pos="241300" algn="l"/>
              </a:tabLst>
            </a:pPr>
            <a:r>
              <a:rPr sz="2800" spc="-15" dirty="0">
                <a:latin typeface="Calibri"/>
                <a:cs typeface="Calibri"/>
              </a:rPr>
              <a:t>Fejlesztési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források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(GINOP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3.4.6,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i="1" spc="-15" dirty="0">
                <a:latin typeface="Calibri"/>
                <a:cs typeface="Calibri"/>
              </a:rPr>
              <a:t>Helyreállítási</a:t>
            </a:r>
            <a:r>
              <a:rPr sz="2800" i="1" spc="35" dirty="0">
                <a:latin typeface="Calibri"/>
                <a:cs typeface="Calibri"/>
              </a:rPr>
              <a:t> </a:t>
            </a:r>
            <a:r>
              <a:rPr sz="2800" i="1" spc="-5" dirty="0">
                <a:latin typeface="Calibri"/>
                <a:cs typeface="Calibri"/>
              </a:rPr>
              <a:t>és</a:t>
            </a:r>
            <a:r>
              <a:rPr sz="2800" i="1" spc="10" dirty="0">
                <a:latin typeface="Calibri"/>
                <a:cs typeface="Calibri"/>
              </a:rPr>
              <a:t> </a:t>
            </a:r>
            <a:r>
              <a:rPr sz="2800" i="1" spc="-10" dirty="0">
                <a:latin typeface="Calibri"/>
                <a:cs typeface="Calibri"/>
              </a:rPr>
              <a:t>Ellenállóképességi </a:t>
            </a:r>
            <a:r>
              <a:rPr sz="2800" i="1" spc="-620" dirty="0">
                <a:latin typeface="Calibri"/>
                <a:cs typeface="Calibri"/>
              </a:rPr>
              <a:t> </a:t>
            </a:r>
            <a:r>
              <a:rPr sz="2800" i="1" spc="-30" dirty="0">
                <a:latin typeface="Calibri"/>
                <a:cs typeface="Calibri"/>
              </a:rPr>
              <a:t>Eszköz</a:t>
            </a:r>
            <a:r>
              <a:rPr sz="2800" i="1" spc="-5" dirty="0">
                <a:latin typeface="Calibri"/>
                <a:cs typeface="Calibri"/>
              </a:rPr>
              <a:t> (RRF)</a:t>
            </a:r>
            <a:r>
              <a:rPr sz="2800" i="1" spc="2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források)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új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irányt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és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fejlesztést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biztosítanak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KIFÜ 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gerinchálózat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számára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is.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Char char="•"/>
            </a:pPr>
            <a:endParaRPr sz="33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solidFill>
                  <a:srgbClr val="4471C4"/>
                </a:solidFill>
                <a:latin typeface="Calibri"/>
                <a:cs typeface="Calibri"/>
              </a:rPr>
              <a:t>12</a:t>
            </a:r>
            <a:r>
              <a:rPr sz="2800" spc="20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4471C4"/>
                </a:solidFill>
                <a:latin typeface="Calibri"/>
                <a:cs typeface="Calibri"/>
              </a:rPr>
              <a:t>éve</a:t>
            </a:r>
            <a:r>
              <a:rPr sz="2800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4471C4"/>
                </a:solidFill>
                <a:latin typeface="Calibri"/>
                <a:cs typeface="Calibri"/>
              </a:rPr>
              <a:t>üzemelő</a:t>
            </a:r>
            <a:r>
              <a:rPr sz="2800" spc="-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471C4"/>
                </a:solidFill>
                <a:latin typeface="Calibri"/>
                <a:cs typeface="Calibri"/>
              </a:rPr>
              <a:t>DWDM</a:t>
            </a:r>
            <a:r>
              <a:rPr sz="2800" spc="2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4471C4"/>
                </a:solidFill>
                <a:latin typeface="Calibri"/>
                <a:cs typeface="Calibri"/>
              </a:rPr>
              <a:t>rendszer</a:t>
            </a:r>
            <a:r>
              <a:rPr sz="2800" spc="20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471C4"/>
                </a:solidFill>
                <a:latin typeface="Calibri"/>
                <a:cs typeface="Calibri"/>
              </a:rPr>
              <a:t>megújítása</a:t>
            </a:r>
            <a:r>
              <a:rPr sz="2800" spc="2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4471C4"/>
                </a:solidFill>
                <a:latin typeface="Calibri"/>
                <a:cs typeface="Calibri"/>
              </a:rPr>
              <a:t>szükségessé</a:t>
            </a:r>
            <a:r>
              <a:rPr sz="2800" spc="20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471C4"/>
                </a:solidFill>
                <a:latin typeface="Calibri"/>
                <a:cs typeface="Calibri"/>
              </a:rPr>
              <a:t>vált!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572999" cy="707440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81857" y="2034031"/>
            <a:ext cx="7919720" cy="1300480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 marR="5080">
              <a:lnSpc>
                <a:spcPts val="4750"/>
              </a:lnSpc>
              <a:spcBef>
                <a:spcPts val="705"/>
              </a:spcBef>
            </a:pPr>
            <a:r>
              <a:rPr sz="4400" dirty="0"/>
              <a:t>A</a:t>
            </a:r>
            <a:r>
              <a:rPr sz="4400" spc="-10" dirty="0"/>
              <a:t> </a:t>
            </a:r>
            <a:r>
              <a:rPr sz="4400" dirty="0"/>
              <a:t>HBONE</a:t>
            </a:r>
            <a:r>
              <a:rPr sz="4400" spc="-25" dirty="0"/>
              <a:t> </a:t>
            </a:r>
            <a:r>
              <a:rPr sz="4400" spc="-5" dirty="0"/>
              <a:t>2021.</a:t>
            </a:r>
            <a:r>
              <a:rPr sz="4400" spc="-10" dirty="0"/>
              <a:t> </a:t>
            </a:r>
            <a:r>
              <a:rPr sz="4400" dirty="0"/>
              <a:t>évi</a:t>
            </a:r>
            <a:r>
              <a:rPr sz="4400" spc="-10" dirty="0"/>
              <a:t> </a:t>
            </a:r>
            <a:r>
              <a:rPr sz="4400" dirty="0"/>
              <a:t>fejlesztési </a:t>
            </a:r>
            <a:r>
              <a:rPr sz="4400" spc="-1210" dirty="0"/>
              <a:t> </a:t>
            </a:r>
            <a:r>
              <a:rPr sz="4400" dirty="0"/>
              <a:t>eredményei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181857" y="3977131"/>
            <a:ext cx="5622925" cy="15970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Networkshop</a:t>
            </a:r>
            <a:r>
              <a:rPr sz="32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2022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32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Debrecen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4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Farkas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István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181857" y="6390233"/>
            <a:ext cx="181991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2022.</a:t>
            </a:r>
            <a:r>
              <a:rPr sz="20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április</a:t>
            </a: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20.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572999" cy="707440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172460" y="3101720"/>
            <a:ext cx="6141720" cy="103314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5165"/>
              </a:lnSpc>
              <a:spcBef>
                <a:spcPts val="105"/>
              </a:spcBef>
            </a:pPr>
            <a:r>
              <a:rPr sz="4400" b="1" spc="-5" dirty="0">
                <a:solidFill>
                  <a:srgbClr val="FFFFFF"/>
                </a:solidFill>
                <a:latin typeface="Arial"/>
                <a:cs typeface="Arial"/>
              </a:rPr>
              <a:t>Köszönöm</a:t>
            </a:r>
            <a:r>
              <a:rPr sz="44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40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44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400" b="1" dirty="0">
                <a:solidFill>
                  <a:srgbClr val="FFFFFF"/>
                </a:solidFill>
                <a:latin typeface="Arial"/>
                <a:cs typeface="Arial"/>
              </a:rPr>
              <a:t>figyelmet!</a:t>
            </a:r>
            <a:endParaRPr sz="4400">
              <a:latin typeface="Arial"/>
              <a:cs typeface="Arial"/>
            </a:endParaRPr>
          </a:p>
          <a:p>
            <a:pPr marL="12700">
              <a:lnSpc>
                <a:spcPts val="2765"/>
              </a:lnSpc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  <a:hlinkClick r:id="rId4"/>
              </a:rPr>
              <a:t>www.kifu.gov.hu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172205" y="5182869"/>
            <a:ext cx="19754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Farkas</a:t>
            </a:r>
            <a:r>
              <a:rPr sz="24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István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172205" y="6390233"/>
            <a:ext cx="182054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2022.</a:t>
            </a:r>
            <a:r>
              <a:rPr sz="20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április</a:t>
            </a: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20.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25617" y="212800"/>
            <a:ext cx="1923414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T</a:t>
            </a:r>
            <a:r>
              <a:rPr dirty="0"/>
              <a:t>artalom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44067" y="2004770"/>
            <a:ext cx="8174990" cy="3058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1300" algn="l"/>
              </a:tabLst>
            </a:pPr>
            <a:r>
              <a:rPr sz="3600" spc="-10" dirty="0">
                <a:latin typeface="Calibri"/>
                <a:cs typeface="Calibri"/>
              </a:rPr>
              <a:t>Gerinchálózati</a:t>
            </a:r>
            <a:r>
              <a:rPr sz="3600" spc="-55" dirty="0">
                <a:latin typeface="Calibri"/>
                <a:cs typeface="Calibri"/>
              </a:rPr>
              <a:t> </a:t>
            </a:r>
            <a:r>
              <a:rPr sz="3600" spc="-20" dirty="0">
                <a:latin typeface="Calibri"/>
                <a:cs typeface="Calibri"/>
              </a:rPr>
              <a:t>fejlesztések</a:t>
            </a:r>
            <a:endParaRPr sz="3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445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sz="3600" spc="-5" dirty="0">
                <a:latin typeface="Calibri"/>
                <a:cs typeface="Calibri"/>
              </a:rPr>
              <a:t>Diákháló</a:t>
            </a:r>
            <a:r>
              <a:rPr sz="3600" spc="-25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(Sulinet)</a:t>
            </a:r>
            <a:r>
              <a:rPr sz="3600" spc="-45" dirty="0">
                <a:latin typeface="Calibri"/>
                <a:cs typeface="Calibri"/>
              </a:rPr>
              <a:t> </a:t>
            </a:r>
            <a:r>
              <a:rPr sz="3600" spc="-20" dirty="0">
                <a:latin typeface="Calibri"/>
                <a:cs typeface="Calibri"/>
              </a:rPr>
              <a:t>sávszélesség</a:t>
            </a:r>
            <a:r>
              <a:rPr sz="3600" spc="20" dirty="0">
                <a:latin typeface="Calibri"/>
                <a:cs typeface="Calibri"/>
              </a:rPr>
              <a:t> </a:t>
            </a:r>
            <a:r>
              <a:rPr sz="3600" spc="-20" dirty="0">
                <a:latin typeface="Calibri"/>
                <a:cs typeface="Calibri"/>
              </a:rPr>
              <a:t>fejlesztések</a:t>
            </a:r>
            <a:endParaRPr sz="3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"/>
              <a:buChar char="•"/>
            </a:pPr>
            <a:endParaRPr sz="445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sz="3600" spc="-15" dirty="0">
                <a:latin typeface="Calibri"/>
                <a:cs typeface="Calibri"/>
              </a:rPr>
              <a:t>Kitekintés</a:t>
            </a:r>
            <a:endParaRPr sz="36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971666" y="4468152"/>
            <a:ext cx="2481326" cy="24473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10965" y="212800"/>
            <a:ext cx="475107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HBONE</a:t>
            </a:r>
            <a:r>
              <a:rPr spc="-40" dirty="0"/>
              <a:t> </a:t>
            </a:r>
            <a:r>
              <a:rPr spc="-5" dirty="0"/>
              <a:t>gerinchálózat</a:t>
            </a: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69948" y="1263395"/>
            <a:ext cx="8833104" cy="56281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99741" y="212800"/>
            <a:ext cx="757174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HBONE</a:t>
            </a:r>
            <a:r>
              <a:rPr spc="5" dirty="0"/>
              <a:t> </a:t>
            </a:r>
            <a:r>
              <a:rPr spc="-5" dirty="0"/>
              <a:t>gerinchálózati</a:t>
            </a:r>
            <a:r>
              <a:rPr spc="10" dirty="0"/>
              <a:t> </a:t>
            </a:r>
            <a:r>
              <a:rPr spc="-5" dirty="0"/>
              <a:t>fejlesztések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44067" y="1384807"/>
            <a:ext cx="10620375" cy="4912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Font typeface="Arial"/>
              <a:buChar char="•"/>
              <a:tabLst>
                <a:tab pos="241300" algn="l"/>
              </a:tabLst>
            </a:pPr>
            <a:r>
              <a:rPr sz="3600" u="heavy" spc="-2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Magyarország</a:t>
            </a:r>
            <a:r>
              <a:rPr sz="3600" u="heavy" spc="-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3600" u="heavy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Digitális </a:t>
            </a:r>
            <a:r>
              <a:rPr sz="3600" u="heavy" spc="-2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Oktatási</a:t>
            </a:r>
            <a:r>
              <a:rPr sz="3600" u="heavy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3600" u="heavy" spc="-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Stratégiája</a:t>
            </a:r>
            <a:r>
              <a:rPr sz="3600" u="heavy" spc="-2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3600" u="heavy" spc="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(DOS)</a:t>
            </a:r>
            <a:r>
              <a:rPr sz="3600" spc="-30" dirty="0">
                <a:solidFill>
                  <a:srgbClr val="0462C1"/>
                </a:solidFill>
                <a:latin typeface="Calibri"/>
                <a:cs typeface="Calibri"/>
                <a:hlinkClick r:id="rId3"/>
              </a:rPr>
              <a:t> </a:t>
            </a:r>
            <a:r>
              <a:rPr sz="3600" dirty="0">
                <a:latin typeface="Calibri"/>
                <a:cs typeface="Calibri"/>
              </a:rPr>
              <a:t>–</a:t>
            </a:r>
            <a:r>
              <a:rPr sz="3600" spc="-20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2016</a:t>
            </a:r>
            <a:endParaRPr sz="3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"/>
              <a:buChar char="•"/>
            </a:pPr>
            <a:endParaRPr sz="445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sz="3600" dirty="0">
                <a:latin typeface="Calibri"/>
                <a:cs typeface="Calibri"/>
              </a:rPr>
              <a:t>A </a:t>
            </a:r>
            <a:r>
              <a:rPr sz="3600" spc="-10" dirty="0">
                <a:latin typeface="Calibri"/>
                <a:cs typeface="Calibri"/>
              </a:rPr>
              <a:t>digitális</a:t>
            </a:r>
            <a:r>
              <a:rPr sz="3600" spc="-5" dirty="0">
                <a:latin typeface="Calibri"/>
                <a:cs typeface="Calibri"/>
              </a:rPr>
              <a:t> </a:t>
            </a:r>
            <a:r>
              <a:rPr sz="3600" spc="-20" dirty="0">
                <a:latin typeface="Calibri"/>
                <a:cs typeface="Calibri"/>
              </a:rPr>
              <a:t>infrastruktúra</a:t>
            </a:r>
            <a:r>
              <a:rPr sz="3600" spc="-45" dirty="0">
                <a:latin typeface="Calibri"/>
                <a:cs typeface="Calibri"/>
              </a:rPr>
              <a:t> </a:t>
            </a:r>
            <a:r>
              <a:rPr sz="3600" spc="-20" dirty="0">
                <a:latin typeface="Calibri"/>
                <a:cs typeface="Calibri"/>
              </a:rPr>
              <a:t>fejlesztése</a:t>
            </a:r>
            <a:endParaRPr sz="3600">
              <a:latin typeface="Calibri"/>
              <a:cs typeface="Calibri"/>
            </a:endParaRPr>
          </a:p>
          <a:p>
            <a:pPr marL="12700" marR="70485">
              <a:lnSpc>
                <a:spcPct val="90000"/>
              </a:lnSpc>
              <a:spcBef>
                <a:spcPts val="1045"/>
              </a:spcBef>
            </a:pPr>
            <a:r>
              <a:rPr sz="3000" i="1" spc="-5" dirty="0">
                <a:latin typeface="Calibri"/>
                <a:cs typeface="Calibri"/>
              </a:rPr>
              <a:t>Legyen </a:t>
            </a:r>
            <a:r>
              <a:rPr sz="3000" i="1" spc="-10" dirty="0">
                <a:latin typeface="Calibri"/>
                <a:cs typeface="Calibri"/>
              </a:rPr>
              <a:t>elérhető </a:t>
            </a:r>
            <a:r>
              <a:rPr sz="3000" i="1" spc="-5" dirty="0">
                <a:latin typeface="Calibri"/>
                <a:cs typeface="Calibri"/>
              </a:rPr>
              <a:t>legalább </a:t>
            </a:r>
            <a:r>
              <a:rPr sz="3000" i="1" dirty="0">
                <a:latin typeface="Calibri"/>
                <a:cs typeface="Calibri"/>
              </a:rPr>
              <a:t>100 Mbps </a:t>
            </a:r>
            <a:r>
              <a:rPr sz="3000" i="1" spc="-5" dirty="0">
                <a:latin typeface="Calibri"/>
                <a:cs typeface="Calibri"/>
              </a:rPr>
              <a:t>az </a:t>
            </a:r>
            <a:r>
              <a:rPr sz="3000" i="1" dirty="0">
                <a:latin typeface="Calibri"/>
                <a:cs typeface="Calibri"/>
              </a:rPr>
              <a:t>500 </a:t>
            </a:r>
            <a:r>
              <a:rPr sz="3000" i="1" spc="-20" dirty="0">
                <a:latin typeface="Calibri"/>
                <a:cs typeface="Calibri"/>
              </a:rPr>
              <a:t>fő </a:t>
            </a:r>
            <a:r>
              <a:rPr sz="3000" i="1" spc="-10" dirty="0">
                <a:latin typeface="Calibri"/>
                <a:cs typeface="Calibri"/>
              </a:rPr>
              <a:t>alatti </a:t>
            </a:r>
            <a:r>
              <a:rPr sz="3000" i="1" dirty="0">
                <a:latin typeface="Calibri"/>
                <a:cs typeface="Calibri"/>
              </a:rPr>
              <a:t>és legalább 1 </a:t>
            </a:r>
            <a:r>
              <a:rPr sz="3000" i="1" spc="5" dirty="0">
                <a:latin typeface="Calibri"/>
                <a:cs typeface="Calibri"/>
              </a:rPr>
              <a:t> </a:t>
            </a:r>
            <a:r>
              <a:rPr sz="3000" i="1" dirty="0">
                <a:latin typeface="Calibri"/>
                <a:cs typeface="Calibri"/>
              </a:rPr>
              <a:t>Gbps </a:t>
            </a:r>
            <a:r>
              <a:rPr sz="3000" i="1" spc="-15" dirty="0">
                <a:latin typeface="Calibri"/>
                <a:cs typeface="Calibri"/>
              </a:rPr>
              <a:t>sávszélesség </a:t>
            </a:r>
            <a:r>
              <a:rPr sz="3000" i="1" spc="-5" dirty="0">
                <a:latin typeface="Calibri"/>
                <a:cs typeface="Calibri"/>
              </a:rPr>
              <a:t>az </a:t>
            </a:r>
            <a:r>
              <a:rPr sz="3000" i="1" dirty="0">
                <a:latin typeface="Calibri"/>
                <a:cs typeface="Calibri"/>
              </a:rPr>
              <a:t>500 </a:t>
            </a:r>
            <a:r>
              <a:rPr sz="3000" i="1" spc="-20" dirty="0">
                <a:latin typeface="Calibri"/>
                <a:cs typeface="Calibri"/>
              </a:rPr>
              <a:t>fő feletti </a:t>
            </a:r>
            <a:r>
              <a:rPr sz="3000" i="1" dirty="0">
                <a:latin typeface="Calibri"/>
                <a:cs typeface="Calibri"/>
              </a:rPr>
              <a:t>gyermek-, </a:t>
            </a:r>
            <a:r>
              <a:rPr sz="3000" i="1" spc="-10" dirty="0">
                <a:latin typeface="Calibri"/>
                <a:cs typeface="Calibri"/>
              </a:rPr>
              <a:t>illetve tanulói </a:t>
            </a:r>
            <a:r>
              <a:rPr sz="3000" i="1" spc="-15" dirty="0">
                <a:latin typeface="Calibri"/>
                <a:cs typeface="Calibri"/>
              </a:rPr>
              <a:t>létszámú </a:t>
            </a:r>
            <a:r>
              <a:rPr sz="3000" i="1" spc="-665" dirty="0">
                <a:latin typeface="Calibri"/>
                <a:cs typeface="Calibri"/>
              </a:rPr>
              <a:t> </a:t>
            </a:r>
            <a:r>
              <a:rPr sz="3000" i="1" spc="-30" dirty="0">
                <a:latin typeface="Calibri"/>
                <a:cs typeface="Calibri"/>
              </a:rPr>
              <a:t>közoktatási</a:t>
            </a:r>
            <a:r>
              <a:rPr sz="3000" i="1" spc="-40" dirty="0">
                <a:latin typeface="Calibri"/>
                <a:cs typeface="Calibri"/>
              </a:rPr>
              <a:t> </a:t>
            </a:r>
            <a:r>
              <a:rPr sz="3000" i="1" spc="-15" dirty="0">
                <a:latin typeface="Calibri"/>
                <a:cs typeface="Calibri"/>
              </a:rPr>
              <a:t>intézményekben.</a:t>
            </a:r>
            <a:endParaRPr sz="3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3000">
              <a:latin typeface="Calibri"/>
              <a:cs typeface="Calibri"/>
            </a:endParaRPr>
          </a:p>
          <a:p>
            <a:pPr marL="241300" marR="574675" indent="-228600">
              <a:lnSpc>
                <a:spcPts val="3890"/>
              </a:lnSpc>
              <a:spcBef>
                <a:spcPts val="2240"/>
              </a:spcBef>
              <a:buFont typeface="Arial"/>
              <a:buChar char="•"/>
              <a:tabLst>
                <a:tab pos="241300" algn="l"/>
              </a:tabLst>
            </a:pPr>
            <a:r>
              <a:rPr sz="3600" spc="-15" dirty="0">
                <a:latin typeface="Calibri"/>
                <a:cs typeface="Calibri"/>
              </a:rPr>
              <a:t>Gazdaságfejlesztési </a:t>
            </a:r>
            <a:r>
              <a:rPr sz="3600" dirty="0">
                <a:latin typeface="Calibri"/>
                <a:cs typeface="Calibri"/>
              </a:rPr>
              <a:t>és </a:t>
            </a:r>
            <a:r>
              <a:rPr sz="3600" spc="-10" dirty="0">
                <a:latin typeface="Calibri"/>
                <a:cs typeface="Calibri"/>
              </a:rPr>
              <a:t>Innovációs </a:t>
            </a:r>
            <a:r>
              <a:rPr sz="3600" spc="-15" dirty="0">
                <a:latin typeface="Calibri"/>
                <a:cs typeface="Calibri"/>
              </a:rPr>
              <a:t>Operatív </a:t>
            </a:r>
            <a:r>
              <a:rPr sz="3600" spc="-25" dirty="0">
                <a:latin typeface="Calibri"/>
                <a:cs typeface="Calibri"/>
              </a:rPr>
              <a:t>Program </a:t>
            </a:r>
            <a:r>
              <a:rPr sz="3600" spc="-20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(GINOP)</a:t>
            </a:r>
            <a:r>
              <a:rPr sz="3600" dirty="0">
                <a:latin typeface="Calibri"/>
                <a:cs typeface="Calibri"/>
              </a:rPr>
              <a:t> 3.4.6</a:t>
            </a:r>
            <a:r>
              <a:rPr sz="3600" spc="-5" dirty="0">
                <a:latin typeface="Calibri"/>
                <a:cs typeface="Calibri"/>
              </a:rPr>
              <a:t> </a:t>
            </a:r>
            <a:r>
              <a:rPr sz="3600" spc="-15" dirty="0">
                <a:latin typeface="Calibri"/>
                <a:cs typeface="Calibri"/>
              </a:rPr>
              <a:t>projekt</a:t>
            </a:r>
            <a:r>
              <a:rPr sz="3600" spc="-1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–</a:t>
            </a:r>
            <a:r>
              <a:rPr sz="3600" spc="-10" dirty="0">
                <a:latin typeface="Calibri"/>
                <a:cs typeface="Calibri"/>
              </a:rPr>
              <a:t> </a:t>
            </a:r>
            <a:r>
              <a:rPr sz="3600" spc="-20" dirty="0">
                <a:latin typeface="Calibri"/>
                <a:cs typeface="Calibri"/>
              </a:rPr>
              <a:t>bruttó</a:t>
            </a:r>
            <a:r>
              <a:rPr sz="3600" spc="-4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12</a:t>
            </a:r>
            <a:r>
              <a:rPr sz="3600" spc="-5" dirty="0">
                <a:latin typeface="Calibri"/>
                <a:cs typeface="Calibri"/>
              </a:rPr>
              <a:t> </a:t>
            </a:r>
            <a:r>
              <a:rPr sz="3600" spc="-15" dirty="0">
                <a:latin typeface="Calibri"/>
                <a:cs typeface="Calibri"/>
              </a:rPr>
              <a:t>Mrd</a:t>
            </a:r>
            <a:r>
              <a:rPr sz="3600" spc="-25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Ft (+</a:t>
            </a:r>
            <a:r>
              <a:rPr sz="3600" spc="-1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1</a:t>
            </a:r>
            <a:r>
              <a:rPr sz="3600" spc="-10" dirty="0">
                <a:latin typeface="Calibri"/>
                <a:cs typeface="Calibri"/>
              </a:rPr>
              <a:t> </a:t>
            </a:r>
            <a:r>
              <a:rPr sz="3600" spc="-15" dirty="0">
                <a:latin typeface="Calibri"/>
                <a:cs typeface="Calibri"/>
              </a:rPr>
              <a:t>Mrd</a:t>
            </a:r>
            <a:r>
              <a:rPr sz="3600" spc="-35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Ft)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572999" cy="117043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99741" y="212800"/>
            <a:ext cx="757174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HBONE</a:t>
            </a:r>
            <a:r>
              <a:rPr spc="5" dirty="0"/>
              <a:t> </a:t>
            </a:r>
            <a:r>
              <a:rPr spc="-5" dirty="0"/>
              <a:t>gerinchálózati</a:t>
            </a:r>
            <a:r>
              <a:rPr spc="10" dirty="0"/>
              <a:t> </a:t>
            </a:r>
            <a:r>
              <a:rPr spc="-5" dirty="0"/>
              <a:t>fejlesztések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44067" y="1393951"/>
            <a:ext cx="4129404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Kapcsolódó</a:t>
            </a:r>
            <a:r>
              <a:rPr sz="3200" b="1" u="heavy" spc="-6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200" b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fejlesztések: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44067" y="2480817"/>
            <a:ext cx="49460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latin typeface="Calibri"/>
                <a:cs typeface="Calibri"/>
              </a:rPr>
              <a:t>Budapest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Internet</a:t>
            </a:r>
            <a:r>
              <a:rPr sz="2800" b="1" spc="40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Exchange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(BIX)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431026" y="2393340"/>
            <a:ext cx="3274695" cy="1052830"/>
          </a:xfrm>
          <a:prstGeom prst="rect">
            <a:avLst/>
          </a:prstGeom>
        </p:spPr>
        <p:txBody>
          <a:bodyPr vert="horz" wrap="square" lIns="0" tIns="996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85"/>
              </a:spcBef>
            </a:pPr>
            <a:r>
              <a:rPr sz="2800" b="1" spc="-5" dirty="0">
                <a:latin typeface="Calibri"/>
                <a:cs typeface="Calibri"/>
              </a:rPr>
              <a:t>– </a:t>
            </a:r>
            <a:r>
              <a:rPr sz="2800" b="1" spc="-10" dirty="0">
                <a:latin typeface="Calibri"/>
                <a:cs typeface="Calibri"/>
              </a:rPr>
              <a:t>100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Gbps</a:t>
            </a:r>
            <a:r>
              <a:rPr sz="2800" b="1" spc="-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elsődleges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sz="2800" b="1" spc="-5" dirty="0">
                <a:latin typeface="Arial"/>
                <a:cs typeface="Arial"/>
              </a:rPr>
              <a:t>–</a:t>
            </a:r>
            <a:r>
              <a:rPr sz="2800" b="1" spc="-145" dirty="0">
                <a:latin typeface="Arial"/>
                <a:cs typeface="Arial"/>
              </a:rPr>
              <a:t> </a:t>
            </a:r>
            <a:r>
              <a:rPr sz="2800" b="1" spc="-5" dirty="0">
                <a:latin typeface="Calibri"/>
                <a:cs typeface="Calibri"/>
              </a:rPr>
              <a:t>20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Gbps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tartalék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44067" y="3978123"/>
            <a:ext cx="10502900" cy="223202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sz="2800" b="1" spc="-5" dirty="0">
                <a:latin typeface="Calibri"/>
                <a:cs typeface="Calibri"/>
              </a:rPr>
              <a:t>6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db.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NCS</a:t>
            </a:r>
            <a:r>
              <a:rPr sz="2800" b="1" spc="3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5501</a:t>
            </a:r>
            <a:r>
              <a:rPr sz="2800" b="1" spc="3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(40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ports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of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1GE/10GE,</a:t>
            </a:r>
            <a:r>
              <a:rPr sz="2800" b="1" spc="5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4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ports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of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40GE/100GE)</a:t>
            </a:r>
            <a:endParaRPr sz="2800">
              <a:latin typeface="Calibri"/>
              <a:cs typeface="Calibri"/>
            </a:endParaRPr>
          </a:p>
          <a:p>
            <a:pPr marL="698500" marR="5080" indent="-228600">
              <a:lnSpc>
                <a:spcPts val="2590"/>
              </a:lnSpc>
              <a:spcBef>
                <a:spcPts val="570"/>
              </a:spcBef>
              <a:buFont typeface="Arial"/>
              <a:buChar char="•"/>
              <a:tabLst>
                <a:tab pos="699135" algn="l"/>
              </a:tabLst>
            </a:pPr>
            <a:r>
              <a:rPr sz="2400" b="1" dirty="0">
                <a:latin typeface="Calibri"/>
                <a:cs typeface="Calibri"/>
              </a:rPr>
              <a:t>2</a:t>
            </a:r>
            <a:r>
              <a:rPr sz="2400" b="1" spc="-5" dirty="0">
                <a:latin typeface="Calibri"/>
                <a:cs typeface="Calibri"/>
              </a:rPr>
              <a:t> db.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Wigner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DC,</a:t>
            </a:r>
            <a:r>
              <a:rPr sz="2400" b="1" spc="1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Csillagászati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és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Földtudományi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Kutatóközpont,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Zalaegerszeg, </a:t>
            </a:r>
            <a:r>
              <a:rPr sz="2400" b="1" spc="-525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Oktatási</a:t>
            </a:r>
            <a:r>
              <a:rPr sz="2400" b="1" spc="20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Hivatal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– </a:t>
            </a:r>
            <a:r>
              <a:rPr sz="2400" b="1" spc="-20" dirty="0">
                <a:latin typeface="Calibri"/>
                <a:cs typeface="Calibri"/>
              </a:rPr>
              <a:t>Győr</a:t>
            </a:r>
            <a:r>
              <a:rPr sz="2400" b="1" spc="-10" dirty="0">
                <a:latin typeface="Calibri"/>
                <a:cs typeface="Calibri"/>
              </a:rPr>
              <a:t> (100GE),</a:t>
            </a:r>
            <a:r>
              <a:rPr sz="2400" b="1" spc="1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SZIE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– </a:t>
            </a:r>
            <a:r>
              <a:rPr sz="2400" b="1" spc="-5" dirty="0">
                <a:latin typeface="Calibri"/>
                <a:cs typeface="Calibri"/>
              </a:rPr>
              <a:t>Gödöllő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689"/>
              </a:spcBef>
            </a:pPr>
            <a:r>
              <a:rPr sz="2800" b="1" spc="-45" dirty="0">
                <a:latin typeface="Calibri"/>
                <a:cs typeface="Calibri"/>
              </a:rPr>
              <a:t>SZTAKI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2x100GE</a:t>
            </a:r>
            <a:r>
              <a:rPr sz="2800" b="1" spc="4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kapcsolat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99741" y="212800"/>
            <a:ext cx="757174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FFFFFF"/>
                </a:solidFill>
                <a:latin typeface="Arial"/>
                <a:cs typeface="Arial"/>
              </a:rPr>
              <a:t>HBONE</a:t>
            </a:r>
            <a:r>
              <a:rPr sz="36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FFFFFF"/>
                </a:solidFill>
                <a:latin typeface="Arial"/>
                <a:cs typeface="Arial"/>
              </a:rPr>
              <a:t>gerinchálózati</a:t>
            </a:r>
            <a:r>
              <a:rPr sz="36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FFFFFF"/>
                </a:solidFill>
                <a:latin typeface="Arial"/>
                <a:cs typeface="Arial"/>
              </a:rPr>
              <a:t>fejlesztések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58517" y="1430527"/>
            <a:ext cx="32023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Arial"/>
                <a:cs typeface="Arial"/>
              </a:rPr>
              <a:t>Wigner</a:t>
            </a:r>
            <a:r>
              <a:rPr sz="2000" b="1" spc="-5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DC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KIFÜ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gépterem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50309" y="1903181"/>
            <a:ext cx="9171955" cy="461176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99741" y="212800"/>
            <a:ext cx="757174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FFFFFF"/>
                </a:solidFill>
                <a:latin typeface="Arial"/>
                <a:cs typeface="Arial"/>
              </a:rPr>
              <a:t>HBONE</a:t>
            </a:r>
            <a:r>
              <a:rPr sz="36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FFFFFF"/>
                </a:solidFill>
                <a:latin typeface="Arial"/>
                <a:cs typeface="Arial"/>
              </a:rPr>
              <a:t>gerinchálózati</a:t>
            </a:r>
            <a:r>
              <a:rPr sz="36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FFFFFF"/>
                </a:solidFill>
                <a:latin typeface="Arial"/>
                <a:cs typeface="Arial"/>
              </a:rPr>
              <a:t>fejlesztések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58517" y="1421383"/>
            <a:ext cx="3500754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latin typeface="Calibri"/>
                <a:cs typeface="Calibri"/>
              </a:rPr>
              <a:t>Wigner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DC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KIFÜ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gépterem</a:t>
            </a:r>
            <a:r>
              <a:rPr sz="2000" b="1" spc="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(2021)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65376" y="1737358"/>
            <a:ext cx="8179308" cy="530199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99741" y="212800"/>
            <a:ext cx="757174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FFFFFF"/>
                </a:solidFill>
                <a:latin typeface="Arial"/>
                <a:cs typeface="Arial"/>
              </a:rPr>
              <a:t>HBONE</a:t>
            </a:r>
            <a:r>
              <a:rPr sz="36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FFFFFF"/>
                </a:solidFill>
                <a:latin typeface="Arial"/>
                <a:cs typeface="Arial"/>
              </a:rPr>
              <a:t>gerinchálózati</a:t>
            </a:r>
            <a:r>
              <a:rPr sz="36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FFFFFF"/>
                </a:solidFill>
                <a:latin typeface="Arial"/>
                <a:cs typeface="Arial"/>
              </a:rPr>
              <a:t>fejlesztések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913757" y="1430527"/>
            <a:ext cx="419544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Arial"/>
                <a:cs typeface="Arial"/>
              </a:rPr>
              <a:t>Redundáns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Core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terve</a:t>
            </a:r>
            <a:r>
              <a:rPr sz="2000" b="1" spc="-1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(2021-2022)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46091" y="2222625"/>
            <a:ext cx="8366737" cy="403016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A HBONE 2021. évi fejlesztési  eredményei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</TotalTime>
  <Words>727</Words>
  <Application>Microsoft Office PowerPoint</Application>
  <PresentationFormat>Egyéni</PresentationFormat>
  <Paragraphs>172</Paragraphs>
  <Slides>21</Slides>
  <Notes>21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21</vt:i4>
      </vt:variant>
    </vt:vector>
  </HeadingPairs>
  <TitlesOfParts>
    <vt:vector size="25" baseType="lpstr">
      <vt:lpstr>Arial</vt:lpstr>
      <vt:lpstr>Calibri</vt:lpstr>
      <vt:lpstr>Times New Roman</vt:lpstr>
      <vt:lpstr>Office Theme</vt:lpstr>
      <vt:lpstr>PowerPoint-bemutató</vt:lpstr>
      <vt:lpstr>A HBONE 2021. évi fejlesztési  eredményei</vt:lpstr>
      <vt:lpstr>Tartalom</vt:lpstr>
      <vt:lpstr>HBONE gerinchálózat</vt:lpstr>
      <vt:lpstr>HBONE gerinchálózati fejlesztések</vt:lpstr>
      <vt:lpstr>HBONE gerinchálózati fejlesztések</vt:lpstr>
      <vt:lpstr>PowerPoint-bemutató</vt:lpstr>
      <vt:lpstr>PowerPoint-bemutató</vt:lpstr>
      <vt:lpstr>PowerPoint-bemutató</vt:lpstr>
      <vt:lpstr>HBONE gerinchálózati fejlesztések</vt:lpstr>
      <vt:lpstr>Diákháló fejlesztések – 2021/2022</vt:lpstr>
      <vt:lpstr>Diákháló fejlesztések – 2021/2022</vt:lpstr>
      <vt:lpstr>PowerPoint-bemutató</vt:lpstr>
      <vt:lpstr>Kitekintés – előkészületek</vt:lpstr>
      <vt:lpstr>Kitekintés – pontosabb terv 2021/2022</vt:lpstr>
      <vt:lpstr>Kitekintés</vt:lpstr>
      <vt:lpstr>Kitekintés</vt:lpstr>
      <vt:lpstr>Kitekintés</vt:lpstr>
      <vt:lpstr>Összegezés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HBONE 2021. évi fejlesztési  eredményei</dc:title>
  <dc:creator>farkas.istvan.eloado@oszk.hu</dc:creator>
  <cp:keywords>előadás; bemutató; ppt; nem EU-s; prezentáció; sablonok; melléklet; sablon</cp:keywords>
  <cp:lastModifiedBy>Nagy Zsuzsanna</cp:lastModifiedBy>
  <cp:revision>3</cp:revision>
  <dcterms:created xsi:type="dcterms:W3CDTF">2022-05-16T11:41:11Z</dcterms:created>
  <dcterms:modified xsi:type="dcterms:W3CDTF">2022-05-16T11:48:54Z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2022-05-09T00:00:00Z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2022-05-16T00:00:00Z</vt:filetime>
  </property>
</Properties>
</file>