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sldIdLst>
    <p:sldId id="256" r:id="rId2"/>
    <p:sldId id="263" r:id="rId3"/>
    <p:sldId id="264" r:id="rId4"/>
    <p:sldId id="265" r:id="rId5"/>
    <p:sldId id="290" r:id="rId6"/>
    <p:sldId id="289" r:id="rId7"/>
    <p:sldId id="266" r:id="rId8"/>
    <p:sldId id="267" r:id="rId9"/>
    <p:sldId id="268" r:id="rId10"/>
    <p:sldId id="269" r:id="rId11"/>
    <p:sldId id="288" r:id="rId12"/>
    <p:sldId id="29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</p:sldIdLst>
  <p:sldSz cx="12192000" cy="6858000"/>
  <p:notesSz cx="6858000" cy="9144000"/>
  <p:custDataLst>
    <p:tags r:id="rId30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3DEAB-6373-41CB-B4E3-056ED4E00F03}" type="datetimeFigureOut">
              <a:rPr lang="hu-HU" smtClean="0"/>
              <a:pPr/>
              <a:t>2021. 04. 29.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EEE35-C29E-4DA4-B9CF-565F2C44051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1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6806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177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1459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922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0840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859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388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1647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017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0329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837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206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9891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6112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269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9233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796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5983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166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910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878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282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560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0674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863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913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E35-C29E-4DA4-B9CF-565F2C44051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61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2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hu-HU" dirty="0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1445" y="6548694"/>
            <a:ext cx="4822804" cy="365125"/>
          </a:xfrm>
        </p:spPr>
        <p:txBody>
          <a:bodyPr/>
          <a:lstStyle/>
          <a:p>
            <a:r>
              <a:rPr lang="hu-HU" dirty="0" smtClean="0"/>
              <a:t>Digitális Bölcsészet Tanszék</a:t>
            </a:r>
          </a:p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3ED5-7B28-45F9-98E5-A2A288977C61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2" name="Picture 2" descr="https://elte-dh.hu/wp-content/uploads/2020/12/eltebronz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5" y="6459795"/>
            <a:ext cx="1475851" cy="3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" y="0"/>
            <a:ext cx="12188847" cy="1791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https://elte-dh.hu/wp-content/uploads/2020/12/eltebronz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5" y="628444"/>
            <a:ext cx="2560242" cy="5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34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398324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2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BFA03ED5-7B28-45F9-98E5-A2A288977C61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1445" y="6548694"/>
            <a:ext cx="4822804" cy="365125"/>
          </a:xfrm>
        </p:spPr>
        <p:txBody>
          <a:bodyPr/>
          <a:lstStyle/>
          <a:p>
            <a:r>
              <a:rPr lang="hu-HU" dirty="0" smtClean="0"/>
              <a:t>Digitális Bölcsészet Tanszék</a:t>
            </a:r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1098550" y="1147763"/>
            <a:ext cx="10371138" cy="4530725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12" name="Picture 2" descr="https://elte-dh.hu/wp-content/uploads/2020/12/eltebronz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5" y="6459795"/>
            <a:ext cx="1475851" cy="3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40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DCDE75-89FD-47D4-96B5-7D53BD2E92D4}" type="datetimeFigureOut">
              <a:rPr lang="hu-HU" smtClean="0"/>
              <a:pPr/>
              <a:t>2021. 04. 29.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A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675"/>
            <a:ext cx="12188847" cy="1791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-3153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32537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3777366"/>
            <a:ext cx="10058400" cy="20647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1445" y="6459794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baseline="0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hu-HU" smtClean="0"/>
              <a:t>Digitális Bölcsészet Tanszék 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5" y="645979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BFA03ED5-7B28-45F9-98E5-A2A288977C61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2" name="Picture 2" descr="https://elte-dh.hu/wp-content/uploads/2020/12/eltebronzos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5" y="6422301"/>
            <a:ext cx="1637463" cy="37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/>
          <p:cNvSpPr/>
          <p:nvPr userDrawn="1"/>
        </p:nvSpPr>
        <p:spPr>
          <a:xfrm>
            <a:off x="22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2" descr="https://elte-dh.hu/wp-content/uploads/2020/12/eltebronzos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1" y="689391"/>
            <a:ext cx="1637463" cy="37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9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tedata.elte-dh.hu/wiki/Main_Pa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ce.elte.h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atk.elte.hu/kutatokozpontok/prozopografiai" TargetMode="External"/><Relationship Id="rId4" Type="http://schemas.openxmlformats.org/officeDocument/2006/relationships/hyperlink" Target="http://tudasaramlas.btk.elte.hu/h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2880" y="2495005"/>
            <a:ext cx="10058400" cy="1711236"/>
          </a:xfrm>
        </p:spPr>
        <p:txBody>
          <a:bodyPr/>
          <a:lstStyle/>
          <a:p>
            <a:r>
              <a:rPr lang="hu-HU" sz="4400" b="1" dirty="0" err="1" smtClean="0">
                <a:latin typeface="Times New Roman" pitchFamily="18" charset="0"/>
                <a:cs typeface="Times New Roman" pitchFamily="18" charset="0"/>
              </a:rPr>
              <a:t>Prozopográfiai</a:t>
            </a:r>
            <a:r>
              <a:rPr lang="hu-HU" sz="4400" b="1" dirty="0" smtClean="0">
                <a:latin typeface="Times New Roman" pitchFamily="18" charset="0"/>
                <a:cs typeface="Times New Roman" pitchFamily="18" charset="0"/>
              </a:rPr>
              <a:t> adatbázis-fejlesztés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1257" y="5564777"/>
            <a:ext cx="11759343" cy="595546"/>
          </a:xfrm>
        </p:spPr>
        <p:txBody>
          <a:bodyPr>
            <a:normAutofit/>
          </a:bodyPr>
          <a:lstStyle/>
          <a:p>
            <a:pPr algn="r"/>
            <a:r>
              <a:rPr lang="hu-HU" sz="1800" cap="none" smtClean="0">
                <a:latin typeface="Times New Roman" pitchFamily="18" charset="0"/>
                <a:cs typeface="Times New Roman" pitchFamily="18" charset="0"/>
              </a:rPr>
              <a:t>Sebestyén Ádám, ELTE BTK Digitális Bölcsészet Tanszék, NETWORKSHOP, 2021. április 6-9.</a:t>
            </a:r>
          </a:p>
          <a:p>
            <a:pPr algn="r"/>
            <a:endParaRPr lang="hu-HU" dirty="0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681445" y="6548694"/>
            <a:ext cx="4822804" cy="365125"/>
          </a:xfrm>
        </p:spPr>
        <p:txBody>
          <a:bodyPr/>
          <a:lstStyle/>
          <a:p>
            <a:r>
              <a:rPr lang="hu-HU" dirty="0" smtClean="0"/>
              <a:t>Digitális Bölcsészet Tanszék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70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704" y="5747657"/>
            <a:ext cx="9540377" cy="458213"/>
          </a:xfrm>
        </p:spPr>
        <p:txBody>
          <a:bodyPr>
            <a:normAutofit/>
          </a:bodyPr>
          <a:lstStyle/>
          <a:p>
            <a:pPr algn="l"/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Minta-biográfia egy HECE-szócikkben</a:t>
            </a:r>
            <a:endParaRPr lang="hu-H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712" y="2090056"/>
            <a:ext cx="9517305" cy="364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Ádám\Downloads\properti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925" y="2021110"/>
            <a:ext cx="8203475" cy="4046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2813" y="2044700"/>
            <a:ext cx="9061874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559" y="2246296"/>
            <a:ext cx="11783153" cy="35449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972855"/>
            <a:ext cx="10121900" cy="417087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32349" y="5676900"/>
            <a:ext cx="4269151" cy="506512"/>
          </a:xfrm>
        </p:spPr>
        <p:txBody>
          <a:bodyPr>
            <a:normAutofit/>
          </a:bodyPr>
          <a:lstStyle/>
          <a:p>
            <a:pPr algn="l"/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Bizonytalan adatok bevitele</a:t>
            </a:r>
            <a:endParaRPr lang="hu-H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661" y="1971576"/>
            <a:ext cx="7411639" cy="20162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671" y="4259188"/>
            <a:ext cx="7455329" cy="193243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549" y="1930400"/>
            <a:ext cx="10911251" cy="520700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smtClean="0">
                <a:latin typeface="Times New Roman" pitchFamily="18" charset="0"/>
                <a:cs typeface="Times New Roman" pitchFamily="18" charset="0"/>
              </a:rPr>
              <a:t>Kapcsolati viszonyok az adatbázisban</a:t>
            </a:r>
            <a:endParaRPr lang="hu-H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2665885"/>
            <a:ext cx="11494357" cy="35825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661" y="1883334"/>
            <a:ext cx="9494439" cy="43961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9778999" y="5547196"/>
            <a:ext cx="218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latin typeface="Times New Roman" pitchFamily="18" charset="0"/>
                <a:cs typeface="Times New Roman" pitchFamily="18" charset="0"/>
              </a:rPr>
              <a:t>Részlet Jacobus Piso (Q143) levelezéséből</a:t>
            </a:r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1" y="2044700"/>
            <a:ext cx="9488849" cy="4136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9758760" y="5229696"/>
            <a:ext cx="2268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mtClean="0">
                <a:latin typeface="Times New Roman" pitchFamily="18" charset="0"/>
                <a:cs typeface="Times New Roman" pitchFamily="18" charset="0"/>
              </a:rPr>
              <a:t>Részlet Jacobus Piso (Q143) ismeretségi köréből</a:t>
            </a:r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5660" y="1981200"/>
            <a:ext cx="11329259" cy="629444"/>
          </a:xfrm>
        </p:spPr>
        <p:txBody>
          <a:bodyPr>
            <a:normAutofit/>
          </a:bodyPr>
          <a:lstStyle/>
          <a:p>
            <a:pPr algn="l"/>
            <a:r>
              <a:rPr lang="hu-HU" sz="3600" smtClean="0">
                <a:latin typeface="Times New Roman" pitchFamily="18" charset="0"/>
                <a:cs typeface="Times New Roman" pitchFamily="18" charset="0"/>
              </a:rPr>
              <a:t>SPARQL-keresés</a:t>
            </a:r>
            <a:endParaRPr lang="hu-H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060" y="2877840"/>
            <a:ext cx="11381379" cy="30963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4035" y="1925999"/>
            <a:ext cx="11521280" cy="621258"/>
          </a:xfrm>
        </p:spPr>
        <p:txBody>
          <a:bodyPr>
            <a:normAutofit/>
          </a:bodyPr>
          <a:lstStyle/>
          <a:p>
            <a:pPr algn="l"/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Az ELTEdata-szolgáltatás</a:t>
            </a:r>
            <a:endParaRPr lang="hu-H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2069" y="2899954"/>
            <a:ext cx="11691257" cy="323958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- prozopográfiai, bibliográfiai és más történeti témájú kutatások anyagainak szemantikus adathálózatba rendezése és közzététele</a:t>
            </a:r>
          </a:p>
          <a:p>
            <a:pPr algn="just"/>
            <a:endParaRPr lang="hu-HU" sz="20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- Wikibase-szoftveren alapuló adatbázis</a:t>
            </a:r>
          </a:p>
          <a:p>
            <a:pPr algn="just"/>
            <a:endParaRPr lang="hu-HU" sz="20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- hasonló szemantikus prozopográfiák : APIS, FactGrid</a:t>
            </a:r>
          </a:p>
          <a:p>
            <a:pPr algn="just"/>
            <a:endParaRPr lang="hu-HU" sz="20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- nem csak prozopográfiai adatok (történeti bibliográfia, Tudásáramlás)</a:t>
            </a:r>
          </a:p>
          <a:p>
            <a:pPr algn="just"/>
            <a:endParaRPr lang="hu-HU" sz="20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smtClean="0">
                <a:latin typeface="Times New Roman" pitchFamily="18" charset="0"/>
                <a:cs typeface="Times New Roman" pitchFamily="18" charset="0"/>
                <a:hlinkClick r:id="rId3"/>
              </a:rPr>
              <a:t>http://eltedata.elte-dh.hu/wiki/Main_Page</a:t>
            </a:r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060" y="3755009"/>
            <a:ext cx="8897540" cy="25354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661" y="2120900"/>
            <a:ext cx="8948339" cy="13481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9144000" y="5562600"/>
            <a:ext cx="288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mtClean="0">
                <a:latin typeface="Times New Roman" pitchFamily="18" charset="0"/>
                <a:cs typeface="Times New Roman" pitchFamily="18" charset="0"/>
              </a:rPr>
              <a:t>Lekérdezés vizualizálása földrajzi koordinátákkal</a:t>
            </a:r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382" y="1964941"/>
            <a:ext cx="7613318" cy="378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355600" y="5805264"/>
            <a:ext cx="1044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latin typeface="Times New Roman" pitchFamily="18" charset="0"/>
                <a:cs typeface="Times New Roman" pitchFamily="18" charset="0"/>
              </a:rPr>
              <a:t>Akik a lipcsei egyetemen tanultak (HECEdata)</a:t>
            </a:r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960922"/>
            <a:ext cx="8333862" cy="384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297260" y="5881588"/>
            <a:ext cx="780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latin typeface="Times New Roman" pitchFamily="18" charset="0"/>
                <a:cs typeface="Times New Roman" pitchFamily="18" charset="0"/>
              </a:rPr>
              <a:t>A wittenbergi egyetem hallgatói (HECEdata)</a:t>
            </a:r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149" y="1979340"/>
            <a:ext cx="4002451" cy="576064"/>
          </a:xfrm>
        </p:spPr>
        <p:txBody>
          <a:bodyPr>
            <a:normAutofit/>
          </a:bodyPr>
          <a:lstStyle/>
          <a:p>
            <a:pPr algn="l"/>
            <a:r>
              <a:rPr lang="hu-HU" sz="3600" smtClean="0">
                <a:latin typeface="Times New Roman" pitchFamily="18" charset="0"/>
                <a:cs typeface="Times New Roman" pitchFamily="18" charset="0"/>
              </a:rPr>
              <a:t>Bibliográfiai adatok</a:t>
            </a:r>
            <a:endParaRPr lang="hu-H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5660" y="3948460"/>
            <a:ext cx="4820840" cy="2232248"/>
          </a:xfrm>
        </p:spPr>
        <p:txBody>
          <a:bodyPr>
            <a:normAutofit/>
          </a:bodyPr>
          <a:lstStyle/>
          <a:p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Bibliográfiai formátumok:</a:t>
            </a:r>
          </a:p>
          <a:p>
            <a:pPr>
              <a:buNone/>
            </a:pPr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              monográfia</a:t>
            </a:r>
          </a:p>
          <a:p>
            <a:pPr>
              <a:buNone/>
            </a:pPr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                szövegkiadás</a:t>
            </a:r>
          </a:p>
          <a:p>
            <a:pPr>
              <a:buNone/>
            </a:pPr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                  tanulmánykötetben megjelent írás</a:t>
            </a:r>
          </a:p>
          <a:p>
            <a:pPr>
              <a:buNone/>
            </a:pPr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                    folyóiratban megjelent írás</a:t>
            </a:r>
          </a:p>
          <a:p>
            <a:endParaRPr lang="hu-HU" sz="200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215" y="2070100"/>
            <a:ext cx="7582219" cy="267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049" y="1917700"/>
            <a:ext cx="10784251" cy="520700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smtClean="0">
                <a:latin typeface="Times New Roman" pitchFamily="18" charset="0"/>
                <a:cs typeface="Times New Roman" pitchFamily="18" charset="0"/>
              </a:rPr>
              <a:t>„Szövegközi hivatkozások”</a:t>
            </a:r>
            <a:endParaRPr lang="hu-H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71" y="2551596"/>
            <a:ext cx="10655729" cy="34693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304371" y="5982940"/>
            <a:ext cx="11233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smtClean="0">
                <a:latin typeface="Times New Roman" pitchFamily="18" charset="0"/>
                <a:cs typeface="Times New Roman" pitchFamily="18" charset="0"/>
              </a:rPr>
              <a:t>Szenci Molnár Albert (Q84) 1597-es heidelbergi egyetemjárása</a:t>
            </a:r>
            <a:endParaRPr lang="hu-H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20200" y="5778500"/>
            <a:ext cx="2819400" cy="409228"/>
          </a:xfrm>
        </p:spPr>
        <p:txBody>
          <a:bodyPr>
            <a:normAutofit/>
          </a:bodyPr>
          <a:lstStyle/>
          <a:p>
            <a:pPr algn="r"/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Bibliográfiai hierarchia</a:t>
            </a:r>
            <a:endParaRPr lang="hu-H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Ádám\Downloads\Untitled Diagra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260" y="1968500"/>
            <a:ext cx="8982715" cy="430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Ádám\Downloads\networsho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784" y="1931669"/>
            <a:ext cx="9603315" cy="425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9403" y="2492896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smtClean="0">
                <a:latin typeface="Times New Roman" pitchFamily="18" charset="0"/>
                <a:cs typeface="Times New Roman" pitchFamily="18" charset="0"/>
              </a:rPr>
              <a:t>Köszönöm a figyelmet!</a:t>
            </a:r>
            <a:endParaRPr lang="hu-H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4034" y="1920240"/>
            <a:ext cx="11329259" cy="470264"/>
          </a:xfrm>
        </p:spPr>
        <p:txBody>
          <a:bodyPr>
            <a:normAutofit fontScale="90000"/>
          </a:bodyPr>
          <a:lstStyle/>
          <a:p>
            <a:pPr algn="l"/>
            <a:r>
              <a:rPr lang="hu-HU" sz="3200" smtClean="0">
                <a:latin typeface="Times New Roman" pitchFamily="18" charset="0"/>
                <a:cs typeface="Times New Roman" pitchFamily="18" charset="0"/>
              </a:rPr>
              <a:t>Az ELTEdata kezdőlapja</a:t>
            </a:r>
            <a:endParaRPr lang="hu-H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6" y="2560319"/>
            <a:ext cx="11928095" cy="369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30" y="2009783"/>
            <a:ext cx="7626796" cy="418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70" y="1980691"/>
            <a:ext cx="6458330" cy="429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zövegdoboz 10"/>
          <p:cNvSpPr txBox="1"/>
          <p:nvPr/>
        </p:nvSpPr>
        <p:spPr>
          <a:xfrm>
            <a:off x="6731000" y="5854700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latin typeface="Times New Roman" pitchFamily="18" charset="0"/>
                <a:cs typeface="Times New Roman" pitchFamily="18" charset="0"/>
              </a:rPr>
              <a:t>Új elem létrehozása</a:t>
            </a:r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22" y="1930400"/>
            <a:ext cx="5749278" cy="429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5994400" y="5803900"/>
            <a:ext cx="594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latin typeface="Times New Roman" pitchFamily="18" charset="0"/>
                <a:cs typeface="Times New Roman" pitchFamily="18" charset="0"/>
              </a:rPr>
              <a:t>Új tulajdonság létrehozása, adattípusok</a:t>
            </a:r>
            <a:endParaRPr lang="hu-H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972" y="1912937"/>
            <a:ext cx="11739291" cy="647383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Változó </a:t>
            </a:r>
            <a:r>
              <a:rPr lang="hu-HU" sz="3600" dirty="0" err="1" smtClean="0">
                <a:latin typeface="Times New Roman" pitchFamily="18" charset="0"/>
                <a:cs typeface="Times New Roman" pitchFamily="18" charset="0"/>
              </a:rPr>
              <a:t>prozopográfia-fogalmak</a:t>
            </a:r>
            <a:endParaRPr lang="hu-H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8606" y="2873829"/>
            <a:ext cx="11251394" cy="33702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→ életrajzi gyűjtemény</a:t>
            </a:r>
          </a:p>
          <a:p>
            <a:endParaRPr lang="hu-H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     →  tematikus életrajzi adattár</a:t>
            </a:r>
          </a:p>
          <a:p>
            <a:endParaRPr lang="hu-H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             → egy jól körülható csoport közös vonásinak feltárása adattárak alapján</a:t>
            </a:r>
          </a:p>
          <a:p>
            <a:pPr>
              <a:buNone/>
            </a:pPr>
            <a:endParaRPr lang="hu-HU" sz="200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„Prosopography is the investigation of the common background characteristics of a group of actors in history by means of a collective study of their lives.”</a:t>
            </a:r>
          </a:p>
          <a:p>
            <a:pPr algn="r">
              <a:buNone/>
            </a:pPr>
            <a:r>
              <a:rPr lang="hu-HU" sz="1800" smtClean="0">
                <a:latin typeface="Times New Roman" pitchFamily="18" charset="0"/>
                <a:cs typeface="Times New Roman" pitchFamily="18" charset="0"/>
              </a:rPr>
              <a:t>(Lawrence </a:t>
            </a:r>
            <a:r>
              <a:rPr lang="hu-HU" sz="1800" cap="small" smtClean="0">
                <a:latin typeface="Times New Roman" pitchFamily="18" charset="0"/>
                <a:cs typeface="Times New Roman" pitchFamily="18" charset="0"/>
              </a:rPr>
              <a:t>Stone</a:t>
            </a:r>
            <a:r>
              <a:rPr lang="hu-HU" sz="18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i="1" smtClean="0">
                <a:latin typeface="Times New Roman" pitchFamily="18" charset="0"/>
                <a:cs typeface="Times New Roman" pitchFamily="18" charset="0"/>
              </a:rPr>
              <a:t>Prosopography</a:t>
            </a:r>
            <a:r>
              <a:rPr lang="hu-HU" sz="1800" smtClean="0">
                <a:latin typeface="Times New Roman" pitchFamily="18" charset="0"/>
                <a:cs typeface="Times New Roman" pitchFamily="18" charset="0"/>
              </a:rPr>
              <a:t>, In: </a:t>
            </a:r>
            <a:r>
              <a:rPr lang="hu-HU" sz="1800" i="1" smtClean="0">
                <a:latin typeface="Times New Roman" pitchFamily="18" charset="0"/>
                <a:cs typeface="Times New Roman" pitchFamily="18" charset="0"/>
              </a:rPr>
              <a:t>Daedelus</a:t>
            </a:r>
            <a:r>
              <a:rPr lang="hu-HU" sz="1800" smtClean="0">
                <a:latin typeface="Times New Roman" pitchFamily="18" charset="0"/>
                <a:cs typeface="Times New Roman" pitchFamily="18" charset="0"/>
              </a:rPr>
              <a:t>, 1971, 46-79.)</a:t>
            </a:r>
          </a:p>
          <a:p>
            <a:pPr algn="r"/>
            <a:endParaRPr lang="hu-HU" sz="180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668" y="1829118"/>
            <a:ext cx="11813098" cy="626699"/>
          </a:xfrm>
        </p:spPr>
        <p:txBody>
          <a:bodyPr>
            <a:normAutofit/>
          </a:bodyPr>
          <a:lstStyle/>
          <a:p>
            <a:pPr algn="l"/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ELTEdata-projektek</a:t>
            </a:r>
            <a:endParaRPr lang="hu-H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1" y="2651760"/>
            <a:ext cx="11839302" cy="3631474"/>
          </a:xfrm>
        </p:spPr>
        <p:txBody>
          <a:bodyPr>
            <a:noAutofit/>
          </a:bodyPr>
          <a:lstStyle/>
          <a:p>
            <a:r>
              <a:rPr lang="hu-HU" sz="1600" b="1" smtClean="0">
                <a:latin typeface="Times New Roman" pitchFamily="18" charset="0"/>
                <a:cs typeface="Times New Roman" pitchFamily="18" charset="0"/>
              </a:rPr>
              <a:t>HECEdata</a:t>
            </a:r>
          </a:p>
          <a:p>
            <a:pPr>
              <a:buNone/>
            </a:pPr>
            <a:r>
              <a:rPr lang="hu-HU" sz="1600" smtClean="0">
                <a:latin typeface="Times New Roman" pitchFamily="18" charset="0"/>
                <a:cs typeface="Times New Roman" pitchFamily="18" charset="0"/>
              </a:rPr>
              <a:t> ELTE Humanizmus Kelet-Közép-Európában Kutatócsoport (HECE); 1420 és 1620 között Magyarországon élt humanista szerzők életpályáját és szövegeit vizsgálja: </a:t>
            </a:r>
            <a:r>
              <a:rPr lang="hu-HU" sz="1600" smtClean="0">
                <a:latin typeface="Times New Roman" pitchFamily="18" charset="0"/>
                <a:cs typeface="Times New Roman" pitchFamily="18" charset="0"/>
                <a:hlinkClick r:id="rId3"/>
              </a:rPr>
              <a:t>https://hece.elte.hu/</a:t>
            </a:r>
            <a:r>
              <a:rPr lang="hu-HU" sz="1600" smtClean="0">
                <a:latin typeface="Times New Roman" pitchFamily="18" charset="0"/>
                <a:cs typeface="Times New Roman" pitchFamily="18" charset="0"/>
              </a:rPr>
              <a:t> ; biográfiai rész feldolgozva (komplex életrajzi adatok) jelenleg a bibliográfiai adatok bevitele zajlik </a:t>
            </a:r>
          </a:p>
          <a:p>
            <a:pPr>
              <a:buNone/>
            </a:pPr>
            <a:r>
              <a:rPr lang="hu-HU" sz="1600" b="1" smtClean="0">
                <a:latin typeface="Times New Roman" pitchFamily="18" charset="0"/>
                <a:cs typeface="Times New Roman" pitchFamily="18" charset="0"/>
              </a:rPr>
              <a:t>Tudásáramlás</a:t>
            </a:r>
          </a:p>
          <a:p>
            <a:pPr>
              <a:buNone/>
            </a:pPr>
            <a:r>
              <a:rPr lang="hu-HU" sz="1600" cap="small" smtClean="0">
                <a:latin typeface="Times New Roman" pitchFamily="18" charset="0"/>
                <a:cs typeface="Times New Roman" pitchFamily="18" charset="0"/>
              </a:rPr>
              <a:t>Kurucz</a:t>
            </a:r>
            <a:r>
              <a:rPr lang="hu-HU" sz="1600" smtClean="0">
                <a:latin typeface="Times New Roman" pitchFamily="18" charset="0"/>
                <a:cs typeface="Times New Roman" pitchFamily="18" charset="0"/>
              </a:rPr>
              <a:t> György, </a:t>
            </a:r>
            <a:r>
              <a:rPr lang="hu-HU" sz="1600" i="1" smtClean="0">
                <a:latin typeface="Times New Roman" pitchFamily="18" charset="0"/>
                <a:cs typeface="Times New Roman" pitchFamily="18" charset="0"/>
              </a:rPr>
              <a:t>Technológiai utazás a modern kor hajnalán. Válogatás Gerics Pál és Lehrmann József georgikoni professzorok nyugat-európai jelentéseiből és naplóiból (1820-1825)</a:t>
            </a:r>
            <a:r>
              <a:rPr lang="hu-HU" sz="1600" smtClean="0">
                <a:latin typeface="Times New Roman" pitchFamily="18" charset="0"/>
                <a:cs typeface="Times New Roman" pitchFamily="18" charset="0"/>
              </a:rPr>
              <a:t>, Budapest, 2020.  </a:t>
            </a:r>
            <a:r>
              <a:rPr lang="hu-HU" sz="1600" smtClean="0">
                <a:latin typeface="Times New Roman" pitchFamily="18" charset="0"/>
                <a:cs typeface="Times New Roman" pitchFamily="18" charset="0"/>
                <a:hlinkClick r:id="rId4"/>
              </a:rPr>
              <a:t>http://tudasaramlas.btk.elte.hu/hu/</a:t>
            </a:r>
            <a:r>
              <a:rPr lang="hu-HU" sz="1600" smtClean="0">
                <a:latin typeface="Times New Roman" pitchFamily="18" charset="0"/>
                <a:cs typeface="Times New Roman" pitchFamily="18" charset="0"/>
              </a:rPr>
              <a:t> ; alapvető biográfiai adatok a kötetben szereplő személyekről, illetve földrajzi nevek </a:t>
            </a:r>
          </a:p>
          <a:p>
            <a:pPr>
              <a:buNone/>
            </a:pPr>
            <a:r>
              <a:rPr lang="hu-HU" sz="1600" b="1" smtClean="0">
                <a:latin typeface="Times New Roman" pitchFamily="18" charset="0"/>
                <a:cs typeface="Times New Roman" pitchFamily="18" charset="0"/>
              </a:rPr>
              <a:t>ELITEdata</a:t>
            </a:r>
          </a:p>
          <a:p>
            <a:pPr>
              <a:buNone/>
            </a:pPr>
            <a:r>
              <a:rPr lang="hu-HU" sz="1600" smtClean="0">
                <a:latin typeface="Times New Roman" pitchFamily="18" charset="0"/>
                <a:cs typeface="Times New Roman" pitchFamily="18" charset="0"/>
              </a:rPr>
              <a:t>19. század végi és két háború közötti egyetemi tanárok életpályája: </a:t>
            </a:r>
            <a:r>
              <a:rPr lang="hu-HU" sz="1600" smtClean="0">
                <a:latin typeface="Times New Roman" pitchFamily="18" charset="0"/>
                <a:cs typeface="Times New Roman" pitchFamily="18" charset="0"/>
                <a:hlinkClick r:id="rId5"/>
              </a:rPr>
              <a:t>https://tatk.elte.hu/kutatokozpontok/prozopografiai</a:t>
            </a:r>
            <a:r>
              <a:rPr lang="hu-HU" sz="1600" smtClean="0">
                <a:latin typeface="Times New Roman" pitchFamily="18" charset="0"/>
                <a:cs typeface="Times New Roman" pitchFamily="18" charset="0"/>
              </a:rPr>
              <a:t> ; alapvető biográfiai adatok, egyelőre még nem teljes</a:t>
            </a:r>
            <a:endParaRPr lang="hu-H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49886" y="5695405"/>
            <a:ext cx="4641669" cy="522515"/>
          </a:xfrm>
        </p:spPr>
        <p:txBody>
          <a:bodyPr>
            <a:normAutofit/>
          </a:bodyPr>
          <a:lstStyle/>
          <a:p>
            <a:pPr algn="r"/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Minta-szócikk a HECE-lexikonban</a:t>
            </a:r>
            <a:endParaRPr lang="hu-H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" y="1933302"/>
            <a:ext cx="6988628" cy="433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rozopográfiai adatbázis-fejlesztés"/>
</p:tagLst>
</file>

<file path=ppt/theme/theme1.xml><?xml version="1.0" encoding="utf-8"?>
<a:theme xmlns:a="http://schemas.openxmlformats.org/drawingml/2006/main" name="Retrospektív">
  <a:themeElements>
    <a:clrScheme name="7. egyéni sém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84735B"/>
      </a:accent1>
      <a:accent2>
        <a:srgbClr val="25221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onstantia–Franklin Gothic Book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5" id="{1E4135B1-D001-4C63-B3CA-934EF26A4285}" vid="{B69FAD01-F8B7-46FF-8C38-83D2A39685E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362</Words>
  <Application>Microsoft Office PowerPoint</Application>
  <PresentationFormat>Szélesvásznú</PresentationFormat>
  <Paragraphs>80</Paragraphs>
  <Slides>27</Slides>
  <Notes>27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3" baseType="lpstr">
      <vt:lpstr>Calibri</vt:lpstr>
      <vt:lpstr>Century Schoolbook</vt:lpstr>
      <vt:lpstr>Constantia</vt:lpstr>
      <vt:lpstr>Franklin Gothic Book</vt:lpstr>
      <vt:lpstr>Times New Roman</vt:lpstr>
      <vt:lpstr>Retrospektív</vt:lpstr>
      <vt:lpstr>Prozopográfiai adatbázis-fejlesztés </vt:lpstr>
      <vt:lpstr>Az ELTEdata-szolgáltatás</vt:lpstr>
      <vt:lpstr>Az ELTEdata kezdőlapja</vt:lpstr>
      <vt:lpstr>PowerPoint-bemutató</vt:lpstr>
      <vt:lpstr>PowerPoint-bemutató</vt:lpstr>
      <vt:lpstr>PowerPoint-bemutató</vt:lpstr>
      <vt:lpstr>Változó prozopográfia-fogalmak</vt:lpstr>
      <vt:lpstr>ELTEdata-projektek</vt:lpstr>
      <vt:lpstr>Minta-szócikk a HECE-lexikonban</vt:lpstr>
      <vt:lpstr>Minta-biográfia egy HECE-szócikkben</vt:lpstr>
      <vt:lpstr>PowerPoint-bemutató</vt:lpstr>
      <vt:lpstr>PowerPoint-bemutató</vt:lpstr>
      <vt:lpstr>PowerPoint-bemutató</vt:lpstr>
      <vt:lpstr>PowerPoint-bemutató</vt:lpstr>
      <vt:lpstr>Bizonytalan adatok bevitele</vt:lpstr>
      <vt:lpstr>Kapcsolati viszonyok az adatbázisban</vt:lpstr>
      <vt:lpstr>PowerPoint-bemutató</vt:lpstr>
      <vt:lpstr>PowerPoint-bemutató</vt:lpstr>
      <vt:lpstr>SPARQL-keresés</vt:lpstr>
      <vt:lpstr>PowerPoint-bemutató</vt:lpstr>
      <vt:lpstr>PowerPoint-bemutató</vt:lpstr>
      <vt:lpstr>PowerPoint-bemutató</vt:lpstr>
      <vt:lpstr>Bibliográfiai adatok</vt:lpstr>
      <vt:lpstr>„Szövegközi hivatkozások”</vt:lpstr>
      <vt:lpstr>Bibliográfiai hierarchia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Prozopográfiai adatbázis-fejlesztés</dc:title>
  <dc:creator>Sebestyén Ádám</dc:creator>
  <cp:lastModifiedBy>Nagy Zsuzsanna</cp:lastModifiedBy>
  <cp:revision>48</cp:revision>
  <dcterms:created xsi:type="dcterms:W3CDTF">2021-04-04T11:17:36Z</dcterms:created>
  <dcterms:modified xsi:type="dcterms:W3CDTF">2021-04-29T11:56:16Z</dcterms:modified>
</cp:coreProperties>
</file>