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3800" cy="5670550"/>
  <p:notesSz cx="10083800" cy="5670550"/>
  <p:custDataLst>
    <p:tags r:id="rId16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66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06FF9-2068-4B0E-A12B-4060BE5876B5}" type="datetimeFigureOut">
              <a:rPr lang="hu-HU" smtClean="0"/>
              <a:t>2021. 05. 28.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709613"/>
            <a:ext cx="3400425" cy="1912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008063" y="2728913"/>
            <a:ext cx="8067675" cy="2233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5386388"/>
            <a:ext cx="4370388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711825" y="5386388"/>
            <a:ext cx="4370388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5B45A-4B5D-4FC9-A79F-1DF61E1040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900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422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451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310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525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24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16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09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63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0655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172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0550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580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B45A-4B5D-4FC9-A79F-1DF61E10405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5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1757870"/>
            <a:ext cx="8571230" cy="119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3175508"/>
            <a:ext cx="7058660" cy="1417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‹#›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‹#›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‹#›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‹#›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10080625" cy="5670550"/>
          </a:xfrm>
          <a:custGeom>
            <a:avLst/>
            <a:gdLst/>
            <a:ahLst/>
            <a:cxnLst/>
            <a:rect l="l" t="t" r="r" b="b"/>
            <a:pathLst>
              <a:path w="10080625" h="5670550">
                <a:moveTo>
                  <a:pt x="10080002" y="0"/>
                </a:moveTo>
                <a:lnTo>
                  <a:pt x="0" y="0"/>
                </a:lnTo>
                <a:lnTo>
                  <a:pt x="0" y="5670003"/>
                </a:lnTo>
                <a:lnTo>
                  <a:pt x="10080002" y="5670003"/>
                </a:lnTo>
                <a:lnTo>
                  <a:pt x="10080002" y="0"/>
                </a:lnTo>
                <a:close/>
              </a:path>
            </a:pathLst>
          </a:custGeom>
          <a:solidFill>
            <a:srgbClr val="0C0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58102" y="545054"/>
            <a:ext cx="365125" cy="518159"/>
          </a:xfrm>
          <a:custGeom>
            <a:avLst/>
            <a:gdLst/>
            <a:ahLst/>
            <a:cxnLst/>
            <a:rect l="l" t="t" r="r" b="b"/>
            <a:pathLst>
              <a:path w="365125" h="518159">
                <a:moveTo>
                  <a:pt x="365061" y="263512"/>
                </a:moveTo>
                <a:lnTo>
                  <a:pt x="329780" y="263512"/>
                </a:lnTo>
                <a:lnTo>
                  <a:pt x="329780" y="517677"/>
                </a:lnTo>
                <a:lnTo>
                  <a:pt x="365061" y="517677"/>
                </a:lnTo>
                <a:lnTo>
                  <a:pt x="365061" y="263512"/>
                </a:lnTo>
                <a:close/>
              </a:path>
              <a:path w="365125" h="518159">
                <a:moveTo>
                  <a:pt x="365061" y="0"/>
                </a:moveTo>
                <a:lnTo>
                  <a:pt x="329780" y="0"/>
                </a:lnTo>
                <a:lnTo>
                  <a:pt x="329780" y="229095"/>
                </a:lnTo>
                <a:lnTo>
                  <a:pt x="35280" y="229095"/>
                </a:lnTo>
                <a:lnTo>
                  <a:pt x="35280" y="495"/>
                </a:lnTo>
                <a:lnTo>
                  <a:pt x="0" y="495"/>
                </a:lnTo>
                <a:lnTo>
                  <a:pt x="0" y="229095"/>
                </a:lnTo>
                <a:lnTo>
                  <a:pt x="0" y="263385"/>
                </a:lnTo>
                <a:lnTo>
                  <a:pt x="0" y="517385"/>
                </a:lnTo>
                <a:lnTo>
                  <a:pt x="35280" y="517385"/>
                </a:lnTo>
                <a:lnTo>
                  <a:pt x="35280" y="263385"/>
                </a:lnTo>
                <a:lnTo>
                  <a:pt x="365061" y="263385"/>
                </a:lnTo>
                <a:lnTo>
                  <a:pt x="365061" y="229679"/>
                </a:lnTo>
                <a:lnTo>
                  <a:pt x="365061" y="229095"/>
                </a:lnTo>
                <a:lnTo>
                  <a:pt x="365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061034" y="547213"/>
            <a:ext cx="377190" cy="523240"/>
          </a:xfrm>
          <a:custGeom>
            <a:avLst/>
            <a:gdLst/>
            <a:ahLst/>
            <a:cxnLst/>
            <a:rect l="l" t="t" r="r" b="b"/>
            <a:pathLst>
              <a:path w="377190" h="523240">
                <a:moveTo>
                  <a:pt x="376567" y="0"/>
                </a:moveTo>
                <a:lnTo>
                  <a:pt x="341287" y="0"/>
                </a:lnTo>
                <a:lnTo>
                  <a:pt x="341287" y="338035"/>
                </a:lnTo>
                <a:lnTo>
                  <a:pt x="338902" y="372567"/>
                </a:lnTo>
                <a:lnTo>
                  <a:pt x="319416" y="429209"/>
                </a:lnTo>
                <a:lnTo>
                  <a:pt x="279836" y="469330"/>
                </a:lnTo>
                <a:lnTo>
                  <a:pt x="223677" y="489558"/>
                </a:lnTo>
                <a:lnTo>
                  <a:pt x="189725" y="492112"/>
                </a:lnTo>
                <a:lnTo>
                  <a:pt x="155186" y="489541"/>
                </a:lnTo>
                <a:lnTo>
                  <a:pt x="97990" y="468875"/>
                </a:lnTo>
                <a:lnTo>
                  <a:pt x="58067" y="427944"/>
                </a:lnTo>
                <a:lnTo>
                  <a:pt x="37835" y="370121"/>
                </a:lnTo>
                <a:lnTo>
                  <a:pt x="35280" y="334797"/>
                </a:lnTo>
                <a:lnTo>
                  <a:pt x="35280" y="0"/>
                </a:lnTo>
                <a:lnTo>
                  <a:pt x="0" y="0"/>
                </a:lnTo>
                <a:lnTo>
                  <a:pt x="0" y="332638"/>
                </a:lnTo>
                <a:lnTo>
                  <a:pt x="2942" y="375024"/>
                </a:lnTo>
                <a:lnTo>
                  <a:pt x="11926" y="412553"/>
                </a:lnTo>
                <a:lnTo>
                  <a:pt x="48971" y="473036"/>
                </a:lnTo>
                <a:lnTo>
                  <a:pt x="107913" y="510476"/>
                </a:lnTo>
                <a:lnTo>
                  <a:pt x="185762" y="523074"/>
                </a:lnTo>
                <a:lnTo>
                  <a:pt x="227895" y="520065"/>
                </a:lnTo>
                <a:lnTo>
                  <a:pt x="265504" y="510881"/>
                </a:lnTo>
                <a:lnTo>
                  <a:pt x="325805" y="473036"/>
                </a:lnTo>
                <a:lnTo>
                  <a:pt x="364012" y="413497"/>
                </a:lnTo>
                <a:lnTo>
                  <a:pt x="373445" y="376087"/>
                </a:lnTo>
                <a:lnTo>
                  <a:pt x="376567" y="333717"/>
                </a:lnTo>
                <a:lnTo>
                  <a:pt x="3765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574394" y="543962"/>
            <a:ext cx="367665" cy="518795"/>
          </a:xfrm>
          <a:custGeom>
            <a:avLst/>
            <a:gdLst/>
            <a:ahLst/>
            <a:cxnLst/>
            <a:rect l="l" t="t" r="r" b="b"/>
            <a:pathLst>
              <a:path w="367665" h="518794">
                <a:moveTo>
                  <a:pt x="367207" y="0"/>
                </a:moveTo>
                <a:lnTo>
                  <a:pt x="333006" y="0"/>
                </a:lnTo>
                <a:lnTo>
                  <a:pt x="333006" y="336969"/>
                </a:lnTo>
                <a:lnTo>
                  <a:pt x="333209" y="366202"/>
                </a:lnTo>
                <a:lnTo>
                  <a:pt x="333816" y="396144"/>
                </a:lnTo>
                <a:lnTo>
                  <a:pt x="334828" y="426830"/>
                </a:lnTo>
                <a:lnTo>
                  <a:pt x="336245" y="458292"/>
                </a:lnTo>
                <a:lnTo>
                  <a:pt x="334086" y="458292"/>
                </a:lnTo>
                <a:lnTo>
                  <a:pt x="35280" y="0"/>
                </a:lnTo>
                <a:lnTo>
                  <a:pt x="0" y="0"/>
                </a:lnTo>
                <a:lnTo>
                  <a:pt x="0" y="517690"/>
                </a:lnTo>
                <a:lnTo>
                  <a:pt x="34201" y="517690"/>
                </a:lnTo>
                <a:lnTo>
                  <a:pt x="34201" y="182879"/>
                </a:lnTo>
                <a:lnTo>
                  <a:pt x="33440" y="131137"/>
                </a:lnTo>
                <a:lnTo>
                  <a:pt x="30251" y="59410"/>
                </a:lnTo>
                <a:lnTo>
                  <a:pt x="33489" y="59410"/>
                </a:lnTo>
                <a:lnTo>
                  <a:pt x="331927" y="518769"/>
                </a:lnTo>
                <a:lnTo>
                  <a:pt x="367207" y="518769"/>
                </a:lnTo>
                <a:lnTo>
                  <a:pt x="367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054644" y="538565"/>
            <a:ext cx="383540" cy="532130"/>
          </a:xfrm>
          <a:custGeom>
            <a:avLst/>
            <a:gdLst/>
            <a:ahLst/>
            <a:cxnLst/>
            <a:rect l="l" t="t" r="r" b="b"/>
            <a:pathLst>
              <a:path w="383540" h="532130">
                <a:moveTo>
                  <a:pt x="239750" y="0"/>
                </a:moveTo>
                <a:lnTo>
                  <a:pt x="171310" y="8058"/>
                </a:lnTo>
                <a:lnTo>
                  <a:pt x="112318" y="32042"/>
                </a:lnTo>
                <a:lnTo>
                  <a:pt x="64528" y="71015"/>
                </a:lnTo>
                <a:lnTo>
                  <a:pt x="29159" y="124561"/>
                </a:lnTo>
                <a:lnTo>
                  <a:pt x="7154" y="189993"/>
                </a:lnTo>
                <a:lnTo>
                  <a:pt x="0" y="265684"/>
                </a:lnTo>
                <a:lnTo>
                  <a:pt x="3712" y="326016"/>
                </a:lnTo>
                <a:lnTo>
                  <a:pt x="14849" y="378990"/>
                </a:lnTo>
                <a:lnTo>
                  <a:pt x="33411" y="424539"/>
                </a:lnTo>
                <a:lnTo>
                  <a:pt x="59397" y="462597"/>
                </a:lnTo>
                <a:lnTo>
                  <a:pt x="92176" y="492686"/>
                </a:lnTo>
                <a:lnTo>
                  <a:pt x="131533" y="514305"/>
                </a:lnTo>
                <a:lnTo>
                  <a:pt x="177301" y="527352"/>
                </a:lnTo>
                <a:lnTo>
                  <a:pt x="229311" y="531723"/>
                </a:lnTo>
                <a:lnTo>
                  <a:pt x="266251" y="530143"/>
                </a:lnTo>
                <a:lnTo>
                  <a:pt x="300997" y="525559"/>
                </a:lnTo>
                <a:lnTo>
                  <a:pt x="333651" y="518205"/>
                </a:lnTo>
                <a:lnTo>
                  <a:pt x="364312" y="508317"/>
                </a:lnTo>
                <a:lnTo>
                  <a:pt x="364312" y="459359"/>
                </a:lnTo>
                <a:lnTo>
                  <a:pt x="239750" y="459359"/>
                </a:lnTo>
                <a:lnTo>
                  <a:pt x="205235" y="456366"/>
                </a:lnTo>
                <a:lnTo>
                  <a:pt x="148483" y="432023"/>
                </a:lnTo>
                <a:lnTo>
                  <a:pt x="109596" y="383606"/>
                </a:lnTo>
                <a:lnTo>
                  <a:pt x="89653" y="311788"/>
                </a:lnTo>
                <a:lnTo>
                  <a:pt x="87109" y="266763"/>
                </a:lnTo>
                <a:lnTo>
                  <a:pt x="89670" y="223790"/>
                </a:lnTo>
                <a:lnTo>
                  <a:pt x="97329" y="185675"/>
                </a:lnTo>
                <a:lnTo>
                  <a:pt x="127800" y="124561"/>
                </a:lnTo>
                <a:lnTo>
                  <a:pt x="175945" y="85232"/>
                </a:lnTo>
                <a:lnTo>
                  <a:pt x="239750" y="72364"/>
                </a:lnTo>
                <a:lnTo>
                  <a:pt x="366129" y="72364"/>
                </a:lnTo>
                <a:lnTo>
                  <a:pt x="383031" y="33121"/>
                </a:lnTo>
                <a:lnTo>
                  <a:pt x="349557" y="18532"/>
                </a:lnTo>
                <a:lnTo>
                  <a:pt x="314496" y="8193"/>
                </a:lnTo>
                <a:lnTo>
                  <a:pt x="277883" y="2037"/>
                </a:lnTo>
                <a:lnTo>
                  <a:pt x="239750" y="0"/>
                </a:lnTo>
                <a:close/>
              </a:path>
              <a:path w="383540" h="532130">
                <a:moveTo>
                  <a:pt x="364312" y="435965"/>
                </a:moveTo>
                <a:lnTo>
                  <a:pt x="317027" y="449629"/>
                </a:lnTo>
                <a:lnTo>
                  <a:pt x="271567" y="457739"/>
                </a:lnTo>
                <a:lnTo>
                  <a:pt x="239750" y="459359"/>
                </a:lnTo>
                <a:lnTo>
                  <a:pt x="364312" y="459359"/>
                </a:lnTo>
                <a:lnTo>
                  <a:pt x="364312" y="435965"/>
                </a:lnTo>
                <a:close/>
              </a:path>
              <a:path w="383540" h="532130">
                <a:moveTo>
                  <a:pt x="366129" y="72364"/>
                </a:moveTo>
                <a:lnTo>
                  <a:pt x="239750" y="72364"/>
                </a:lnTo>
                <a:lnTo>
                  <a:pt x="255151" y="72966"/>
                </a:lnTo>
                <a:lnTo>
                  <a:pt x="270081" y="74749"/>
                </a:lnTo>
                <a:lnTo>
                  <a:pt x="312799" y="86160"/>
                </a:lnTo>
                <a:lnTo>
                  <a:pt x="352793" y="103327"/>
                </a:lnTo>
                <a:lnTo>
                  <a:pt x="366129" y="72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527681" y="545549"/>
            <a:ext cx="285750" cy="516890"/>
          </a:xfrm>
          <a:custGeom>
            <a:avLst/>
            <a:gdLst/>
            <a:ahLst/>
            <a:cxnLst/>
            <a:rect l="l" t="t" r="r" b="b"/>
            <a:pathLst>
              <a:path w="285750" h="516890">
                <a:moveTo>
                  <a:pt x="285483" y="0"/>
                </a:moveTo>
                <a:lnTo>
                  <a:pt x="0" y="0"/>
                </a:lnTo>
                <a:lnTo>
                  <a:pt x="0" y="71120"/>
                </a:lnTo>
                <a:lnTo>
                  <a:pt x="0" y="210820"/>
                </a:lnTo>
                <a:lnTo>
                  <a:pt x="0" y="281940"/>
                </a:lnTo>
                <a:lnTo>
                  <a:pt x="0" y="444500"/>
                </a:lnTo>
                <a:lnTo>
                  <a:pt x="0" y="516890"/>
                </a:lnTo>
                <a:lnTo>
                  <a:pt x="285483" y="516890"/>
                </a:lnTo>
                <a:lnTo>
                  <a:pt x="285483" y="444500"/>
                </a:lnTo>
                <a:lnTo>
                  <a:pt x="82080" y="444500"/>
                </a:lnTo>
                <a:lnTo>
                  <a:pt x="82080" y="281940"/>
                </a:lnTo>
                <a:lnTo>
                  <a:pt x="271792" y="281940"/>
                </a:lnTo>
                <a:lnTo>
                  <a:pt x="271792" y="210820"/>
                </a:lnTo>
                <a:lnTo>
                  <a:pt x="82080" y="210820"/>
                </a:lnTo>
                <a:lnTo>
                  <a:pt x="82080" y="71120"/>
                </a:lnTo>
                <a:lnTo>
                  <a:pt x="285483" y="71120"/>
                </a:lnTo>
                <a:lnTo>
                  <a:pt x="2854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21877" y="545054"/>
            <a:ext cx="377190" cy="518159"/>
          </a:xfrm>
          <a:custGeom>
            <a:avLst/>
            <a:gdLst/>
            <a:ahLst/>
            <a:cxnLst/>
            <a:rect l="l" t="t" r="r" b="b"/>
            <a:pathLst>
              <a:path w="377190" h="518159">
                <a:moveTo>
                  <a:pt x="142201" y="0"/>
                </a:moveTo>
                <a:lnTo>
                  <a:pt x="0" y="0"/>
                </a:lnTo>
                <a:lnTo>
                  <a:pt x="0" y="517677"/>
                </a:lnTo>
                <a:lnTo>
                  <a:pt x="83159" y="517677"/>
                </a:lnTo>
                <a:lnTo>
                  <a:pt x="83159" y="309232"/>
                </a:lnTo>
                <a:lnTo>
                  <a:pt x="248246" y="309232"/>
                </a:lnTo>
                <a:lnTo>
                  <a:pt x="234365" y="286918"/>
                </a:lnTo>
                <a:lnTo>
                  <a:pt x="277419" y="263358"/>
                </a:lnTo>
                <a:lnTo>
                  <a:pt x="299668" y="241198"/>
                </a:lnTo>
                <a:lnTo>
                  <a:pt x="83159" y="241198"/>
                </a:lnTo>
                <a:lnTo>
                  <a:pt x="83159" y="72351"/>
                </a:lnTo>
                <a:lnTo>
                  <a:pt x="314619" y="72351"/>
                </a:lnTo>
                <a:lnTo>
                  <a:pt x="306731" y="58427"/>
                </a:lnTo>
                <a:lnTo>
                  <a:pt x="286207" y="37071"/>
                </a:lnTo>
                <a:lnTo>
                  <a:pt x="259807" y="20954"/>
                </a:lnTo>
                <a:lnTo>
                  <a:pt x="227029" y="9358"/>
                </a:lnTo>
                <a:lnTo>
                  <a:pt x="187839" y="2350"/>
                </a:lnTo>
                <a:lnTo>
                  <a:pt x="142201" y="0"/>
                </a:lnTo>
                <a:close/>
              </a:path>
              <a:path w="377190" h="518159">
                <a:moveTo>
                  <a:pt x="248246" y="309232"/>
                </a:moveTo>
                <a:lnTo>
                  <a:pt x="162001" y="309232"/>
                </a:lnTo>
                <a:lnTo>
                  <a:pt x="282244" y="515518"/>
                </a:lnTo>
                <a:lnTo>
                  <a:pt x="376567" y="515518"/>
                </a:lnTo>
                <a:lnTo>
                  <a:pt x="248246" y="309232"/>
                </a:lnTo>
                <a:close/>
              </a:path>
              <a:path w="377190" h="518159">
                <a:moveTo>
                  <a:pt x="314619" y="72351"/>
                </a:moveTo>
                <a:lnTo>
                  <a:pt x="137883" y="72351"/>
                </a:lnTo>
                <a:lnTo>
                  <a:pt x="164208" y="73510"/>
                </a:lnTo>
                <a:lnTo>
                  <a:pt x="187023" y="77033"/>
                </a:lnTo>
                <a:lnTo>
                  <a:pt x="234407" y="102339"/>
                </a:lnTo>
                <a:lnTo>
                  <a:pt x="250202" y="154076"/>
                </a:lnTo>
                <a:lnTo>
                  <a:pt x="248633" y="174276"/>
                </a:lnTo>
                <a:lnTo>
                  <a:pt x="224281" y="218871"/>
                </a:lnTo>
                <a:lnTo>
                  <a:pt x="189992" y="235707"/>
                </a:lnTo>
                <a:lnTo>
                  <a:pt x="140042" y="241198"/>
                </a:lnTo>
                <a:lnTo>
                  <a:pt x="299668" y="241198"/>
                </a:lnTo>
                <a:lnTo>
                  <a:pt x="308255" y="232644"/>
                </a:lnTo>
                <a:lnTo>
                  <a:pt x="326807" y="194778"/>
                </a:lnTo>
                <a:lnTo>
                  <a:pt x="333006" y="149758"/>
                </a:lnTo>
                <a:lnTo>
                  <a:pt x="330098" y="114636"/>
                </a:lnTo>
                <a:lnTo>
                  <a:pt x="321351" y="84237"/>
                </a:lnTo>
                <a:lnTo>
                  <a:pt x="314619" y="72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317164" y="546134"/>
            <a:ext cx="380365" cy="516890"/>
          </a:xfrm>
          <a:custGeom>
            <a:avLst/>
            <a:gdLst/>
            <a:ahLst/>
            <a:cxnLst/>
            <a:rect l="l" t="t" r="r" b="b"/>
            <a:pathLst>
              <a:path w="380365" h="516890">
                <a:moveTo>
                  <a:pt x="379793" y="0"/>
                </a:moveTo>
                <a:lnTo>
                  <a:pt x="0" y="0"/>
                </a:lnTo>
                <a:lnTo>
                  <a:pt x="0" y="72351"/>
                </a:lnTo>
                <a:lnTo>
                  <a:pt x="148310" y="72351"/>
                </a:lnTo>
                <a:lnTo>
                  <a:pt x="148310" y="516597"/>
                </a:lnTo>
                <a:lnTo>
                  <a:pt x="231470" y="516597"/>
                </a:lnTo>
                <a:lnTo>
                  <a:pt x="231470" y="72351"/>
                </a:lnTo>
                <a:lnTo>
                  <a:pt x="379793" y="72351"/>
                </a:lnTo>
                <a:lnTo>
                  <a:pt x="379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319356" y="239772"/>
            <a:ext cx="1089660" cy="1116965"/>
          </a:xfrm>
          <a:custGeom>
            <a:avLst/>
            <a:gdLst/>
            <a:ahLst/>
            <a:cxnLst/>
            <a:rect l="l" t="t" r="r" b="b"/>
            <a:pathLst>
              <a:path w="1089660" h="1116965">
                <a:moveTo>
                  <a:pt x="544677" y="0"/>
                </a:moveTo>
                <a:lnTo>
                  <a:pt x="497146" y="2146"/>
                </a:lnTo>
                <a:lnTo>
                  <a:pt x="450123" y="8533"/>
                </a:lnTo>
                <a:lnTo>
                  <a:pt x="403879" y="19080"/>
                </a:lnTo>
                <a:lnTo>
                  <a:pt x="358684" y="33706"/>
                </a:lnTo>
                <a:lnTo>
                  <a:pt x="314811" y="52333"/>
                </a:lnTo>
                <a:lnTo>
                  <a:pt x="272529" y="74879"/>
                </a:lnTo>
                <a:lnTo>
                  <a:pt x="232329" y="101123"/>
                </a:lnTo>
                <a:lnTo>
                  <a:pt x="194660" y="130758"/>
                </a:lnTo>
                <a:lnTo>
                  <a:pt x="159712" y="163572"/>
                </a:lnTo>
                <a:lnTo>
                  <a:pt x="127674" y="199357"/>
                </a:lnTo>
                <a:lnTo>
                  <a:pt x="98736" y="237900"/>
                </a:lnTo>
                <a:lnTo>
                  <a:pt x="73088" y="278993"/>
                </a:lnTo>
                <a:lnTo>
                  <a:pt x="51045" y="322388"/>
                </a:lnTo>
                <a:lnTo>
                  <a:pt x="32854" y="367422"/>
                </a:lnTo>
                <a:lnTo>
                  <a:pt x="18584" y="413816"/>
                </a:lnTo>
                <a:lnTo>
                  <a:pt x="8306" y="461290"/>
                </a:lnTo>
                <a:lnTo>
                  <a:pt x="2088" y="509563"/>
                </a:lnTo>
                <a:lnTo>
                  <a:pt x="0" y="558355"/>
                </a:lnTo>
                <a:lnTo>
                  <a:pt x="2088" y="607121"/>
                </a:lnTo>
                <a:lnTo>
                  <a:pt x="8306" y="655328"/>
                </a:lnTo>
                <a:lnTo>
                  <a:pt x="18584" y="702716"/>
                </a:lnTo>
                <a:lnTo>
                  <a:pt x="32854" y="749024"/>
                </a:lnTo>
                <a:lnTo>
                  <a:pt x="51045" y="793993"/>
                </a:lnTo>
                <a:lnTo>
                  <a:pt x="73088" y="837361"/>
                </a:lnTo>
                <a:lnTo>
                  <a:pt x="98736" y="878604"/>
                </a:lnTo>
                <a:lnTo>
                  <a:pt x="127674" y="917248"/>
                </a:lnTo>
                <a:lnTo>
                  <a:pt x="159712" y="953093"/>
                </a:lnTo>
                <a:lnTo>
                  <a:pt x="194660" y="985939"/>
                </a:lnTo>
                <a:lnTo>
                  <a:pt x="232329" y="1015585"/>
                </a:lnTo>
                <a:lnTo>
                  <a:pt x="272529" y="1041831"/>
                </a:lnTo>
                <a:lnTo>
                  <a:pt x="314811" y="1064382"/>
                </a:lnTo>
                <a:lnTo>
                  <a:pt x="358684" y="1083009"/>
                </a:lnTo>
                <a:lnTo>
                  <a:pt x="403879" y="1097635"/>
                </a:lnTo>
                <a:lnTo>
                  <a:pt x="450123" y="1108180"/>
                </a:lnTo>
                <a:lnTo>
                  <a:pt x="497146" y="1114565"/>
                </a:lnTo>
                <a:lnTo>
                  <a:pt x="544677" y="1116711"/>
                </a:lnTo>
                <a:lnTo>
                  <a:pt x="592341" y="1114565"/>
                </a:lnTo>
                <a:lnTo>
                  <a:pt x="639404" y="1108180"/>
                </a:lnTo>
                <a:lnTo>
                  <a:pt x="685625" y="1097635"/>
                </a:lnTo>
                <a:lnTo>
                  <a:pt x="730764" y="1083009"/>
                </a:lnTo>
                <a:lnTo>
                  <a:pt x="774582" y="1064382"/>
                </a:lnTo>
                <a:lnTo>
                  <a:pt x="816838" y="1041831"/>
                </a:lnTo>
                <a:lnTo>
                  <a:pt x="857038" y="1015585"/>
                </a:lnTo>
                <a:lnTo>
                  <a:pt x="894707" y="985939"/>
                </a:lnTo>
                <a:lnTo>
                  <a:pt x="929655" y="953093"/>
                </a:lnTo>
                <a:lnTo>
                  <a:pt x="961693" y="917248"/>
                </a:lnTo>
                <a:lnTo>
                  <a:pt x="990631" y="878604"/>
                </a:lnTo>
                <a:lnTo>
                  <a:pt x="1016279" y="837361"/>
                </a:lnTo>
                <a:lnTo>
                  <a:pt x="1038318" y="793993"/>
                </a:lnTo>
                <a:lnTo>
                  <a:pt x="1056507" y="749024"/>
                </a:lnTo>
                <a:lnTo>
                  <a:pt x="1070778" y="702716"/>
                </a:lnTo>
                <a:lnTo>
                  <a:pt x="1081058" y="655328"/>
                </a:lnTo>
                <a:lnTo>
                  <a:pt x="1087278" y="607121"/>
                </a:lnTo>
                <a:lnTo>
                  <a:pt x="1089367" y="558355"/>
                </a:lnTo>
                <a:lnTo>
                  <a:pt x="1087278" y="509563"/>
                </a:lnTo>
                <a:lnTo>
                  <a:pt x="1081058" y="461290"/>
                </a:lnTo>
                <a:lnTo>
                  <a:pt x="1070778" y="413816"/>
                </a:lnTo>
                <a:lnTo>
                  <a:pt x="1056507" y="367422"/>
                </a:lnTo>
                <a:lnTo>
                  <a:pt x="1038318" y="322388"/>
                </a:lnTo>
                <a:lnTo>
                  <a:pt x="1016279" y="278993"/>
                </a:lnTo>
                <a:lnTo>
                  <a:pt x="990631" y="237900"/>
                </a:lnTo>
                <a:lnTo>
                  <a:pt x="961693" y="199357"/>
                </a:lnTo>
                <a:lnTo>
                  <a:pt x="929655" y="163572"/>
                </a:lnTo>
                <a:lnTo>
                  <a:pt x="894707" y="130758"/>
                </a:lnTo>
                <a:lnTo>
                  <a:pt x="857038" y="101123"/>
                </a:lnTo>
                <a:lnTo>
                  <a:pt x="816838" y="74879"/>
                </a:lnTo>
                <a:lnTo>
                  <a:pt x="774582" y="52333"/>
                </a:lnTo>
                <a:lnTo>
                  <a:pt x="730764" y="33706"/>
                </a:lnTo>
                <a:lnTo>
                  <a:pt x="685625" y="19080"/>
                </a:lnTo>
                <a:lnTo>
                  <a:pt x="639404" y="8533"/>
                </a:lnTo>
                <a:lnTo>
                  <a:pt x="592341" y="2146"/>
                </a:lnTo>
                <a:lnTo>
                  <a:pt x="544677" y="0"/>
                </a:lnTo>
                <a:close/>
              </a:path>
            </a:pathLst>
          </a:custGeom>
          <a:solidFill>
            <a:srgbClr val="1EA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590082" y="502573"/>
            <a:ext cx="548005" cy="630555"/>
          </a:xfrm>
          <a:custGeom>
            <a:avLst/>
            <a:gdLst/>
            <a:ahLst/>
            <a:cxnLst/>
            <a:rect l="l" t="t" r="r" b="b"/>
            <a:pathLst>
              <a:path w="548004" h="630555">
                <a:moveTo>
                  <a:pt x="276123" y="0"/>
                </a:moveTo>
                <a:lnTo>
                  <a:pt x="270001" y="0"/>
                </a:lnTo>
                <a:lnTo>
                  <a:pt x="238874" y="14393"/>
                </a:lnTo>
                <a:lnTo>
                  <a:pt x="216222" y="24564"/>
                </a:lnTo>
                <a:lnTo>
                  <a:pt x="170281" y="43561"/>
                </a:lnTo>
                <a:lnTo>
                  <a:pt x="102420" y="65336"/>
                </a:lnTo>
                <a:lnTo>
                  <a:pt x="24551" y="79738"/>
                </a:lnTo>
                <a:lnTo>
                  <a:pt x="0" y="81711"/>
                </a:lnTo>
                <a:lnTo>
                  <a:pt x="0" y="87109"/>
                </a:lnTo>
                <a:lnTo>
                  <a:pt x="5437" y="118329"/>
                </a:lnTo>
                <a:lnTo>
                  <a:pt x="10572" y="149752"/>
                </a:lnTo>
                <a:lnTo>
                  <a:pt x="15641" y="181174"/>
                </a:lnTo>
                <a:lnTo>
                  <a:pt x="20878" y="212394"/>
                </a:lnTo>
                <a:lnTo>
                  <a:pt x="30114" y="260360"/>
                </a:lnTo>
                <a:lnTo>
                  <a:pt x="40768" y="308021"/>
                </a:lnTo>
                <a:lnTo>
                  <a:pt x="53177" y="355207"/>
                </a:lnTo>
                <a:lnTo>
                  <a:pt x="67678" y="401751"/>
                </a:lnTo>
                <a:lnTo>
                  <a:pt x="88215" y="451832"/>
                </a:lnTo>
                <a:lnTo>
                  <a:pt x="114372" y="496741"/>
                </a:lnTo>
                <a:lnTo>
                  <a:pt x="145889" y="536709"/>
                </a:lnTo>
                <a:lnTo>
                  <a:pt x="182506" y="571967"/>
                </a:lnTo>
                <a:lnTo>
                  <a:pt x="223964" y="602744"/>
                </a:lnTo>
                <a:lnTo>
                  <a:pt x="270001" y="629272"/>
                </a:lnTo>
                <a:lnTo>
                  <a:pt x="270713" y="630351"/>
                </a:lnTo>
                <a:lnTo>
                  <a:pt x="273951" y="630351"/>
                </a:lnTo>
                <a:lnTo>
                  <a:pt x="276123" y="629272"/>
                </a:lnTo>
                <a:lnTo>
                  <a:pt x="338664" y="591653"/>
                </a:lnTo>
                <a:lnTo>
                  <a:pt x="394195" y="544309"/>
                </a:lnTo>
                <a:lnTo>
                  <a:pt x="423907" y="509709"/>
                </a:lnTo>
                <a:lnTo>
                  <a:pt x="448286" y="471595"/>
                </a:lnTo>
                <a:lnTo>
                  <a:pt x="468209" y="430509"/>
                </a:lnTo>
                <a:lnTo>
                  <a:pt x="484555" y="386994"/>
                </a:lnTo>
                <a:lnTo>
                  <a:pt x="496863" y="346839"/>
                </a:lnTo>
                <a:lnTo>
                  <a:pt x="507415" y="306312"/>
                </a:lnTo>
                <a:lnTo>
                  <a:pt x="516349" y="265445"/>
                </a:lnTo>
                <a:lnTo>
                  <a:pt x="523798" y="224269"/>
                </a:lnTo>
                <a:lnTo>
                  <a:pt x="529879" y="190796"/>
                </a:lnTo>
                <a:lnTo>
                  <a:pt x="535722" y="157319"/>
                </a:lnTo>
                <a:lnTo>
                  <a:pt x="541363" y="123840"/>
                </a:lnTo>
                <a:lnTo>
                  <a:pt x="546836" y="90360"/>
                </a:lnTo>
                <a:lnTo>
                  <a:pt x="547916" y="83870"/>
                </a:lnTo>
                <a:lnTo>
                  <a:pt x="545757" y="81711"/>
                </a:lnTo>
                <a:lnTo>
                  <a:pt x="540715" y="81711"/>
                </a:lnTo>
                <a:lnTo>
                  <a:pt x="538556" y="80632"/>
                </a:lnTo>
                <a:lnTo>
                  <a:pt x="534238" y="80632"/>
                </a:lnTo>
                <a:lnTo>
                  <a:pt x="498551" y="76044"/>
                </a:lnTo>
                <a:lnTo>
                  <a:pt x="416627" y="57822"/>
                </a:lnTo>
                <a:lnTo>
                  <a:pt x="371603" y="42565"/>
                </a:lnTo>
                <a:lnTo>
                  <a:pt x="327525" y="24472"/>
                </a:lnTo>
                <a:lnTo>
                  <a:pt x="2761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8004" y="687612"/>
            <a:ext cx="170992" cy="22103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‹#›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10080625" cy="640080"/>
          </a:xfrm>
          <a:custGeom>
            <a:avLst/>
            <a:gdLst/>
            <a:ahLst/>
            <a:cxnLst/>
            <a:rect l="l" t="t" r="r" b="b"/>
            <a:pathLst>
              <a:path w="10080625" h="640080">
                <a:moveTo>
                  <a:pt x="10080002" y="0"/>
                </a:moveTo>
                <a:lnTo>
                  <a:pt x="0" y="0"/>
                </a:lnTo>
                <a:lnTo>
                  <a:pt x="0" y="640080"/>
                </a:lnTo>
                <a:lnTo>
                  <a:pt x="5039995" y="640080"/>
                </a:lnTo>
                <a:lnTo>
                  <a:pt x="10080002" y="640080"/>
                </a:lnTo>
                <a:lnTo>
                  <a:pt x="10080002" y="0"/>
                </a:lnTo>
                <a:close/>
              </a:path>
            </a:pathLst>
          </a:custGeom>
          <a:solidFill>
            <a:srgbClr val="0C0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029208"/>
            <a:ext cx="10080625" cy="640080"/>
          </a:xfrm>
          <a:custGeom>
            <a:avLst/>
            <a:gdLst/>
            <a:ahLst/>
            <a:cxnLst/>
            <a:rect l="l" t="t" r="r" b="b"/>
            <a:pathLst>
              <a:path w="10080625" h="640079">
                <a:moveTo>
                  <a:pt x="10080002" y="0"/>
                </a:moveTo>
                <a:lnTo>
                  <a:pt x="0" y="0"/>
                </a:lnTo>
                <a:lnTo>
                  <a:pt x="0" y="640080"/>
                </a:lnTo>
                <a:lnTo>
                  <a:pt x="5039995" y="640080"/>
                </a:lnTo>
                <a:lnTo>
                  <a:pt x="10080002" y="640080"/>
                </a:lnTo>
                <a:lnTo>
                  <a:pt x="10080002" y="0"/>
                </a:lnTo>
                <a:close/>
              </a:path>
            </a:pathLst>
          </a:custGeom>
          <a:solidFill>
            <a:srgbClr val="0C0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21040" y="5118845"/>
            <a:ext cx="1645920" cy="4132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45864" y="33028"/>
            <a:ext cx="2192070" cy="528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304226"/>
            <a:ext cx="9075420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10254" y="5210718"/>
            <a:ext cx="2580004" cy="232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5273611"/>
            <a:ext cx="2319274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537" y="5104152"/>
            <a:ext cx="1161415" cy="44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‹#›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.h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rt@cert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lleitschuh.org/zoom_vulnerability_poc/zoompwn_ifram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655" y="2452226"/>
            <a:ext cx="7175500" cy="110680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4190"/>
              </a:lnSpc>
              <a:spcBef>
                <a:spcPts val="330"/>
              </a:spcBef>
            </a:pPr>
            <a:r>
              <a:rPr sz="3600" spc="260" dirty="0">
                <a:solidFill>
                  <a:srgbClr val="FFFFFF"/>
                </a:solidFill>
                <a:latin typeface="Gill Sans MT"/>
                <a:cs typeface="Gill Sans MT"/>
              </a:rPr>
              <a:t>On-line</a:t>
            </a:r>
            <a:r>
              <a:rPr sz="3600" spc="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600" spc="475" dirty="0">
                <a:solidFill>
                  <a:srgbClr val="FFFFFF"/>
                </a:solidFill>
                <a:latin typeface="Gill Sans MT"/>
                <a:cs typeface="Gill Sans MT"/>
              </a:rPr>
              <a:t>meeting</a:t>
            </a:r>
            <a:r>
              <a:rPr sz="3600" spc="11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600" spc="490" dirty="0">
                <a:solidFill>
                  <a:srgbClr val="FFFFFF"/>
                </a:solidFill>
                <a:latin typeface="Gill Sans MT"/>
                <a:cs typeface="Gill Sans MT"/>
              </a:rPr>
              <a:t>és</a:t>
            </a:r>
            <a:r>
              <a:rPr sz="3600" spc="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600" spc="360" dirty="0">
                <a:solidFill>
                  <a:srgbClr val="FFFFFF"/>
                </a:solidFill>
                <a:latin typeface="Gill Sans MT"/>
                <a:cs typeface="Gill Sans MT"/>
              </a:rPr>
              <a:t>konferencia </a:t>
            </a:r>
            <a:r>
              <a:rPr sz="3600" spc="-9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600" spc="340" dirty="0">
                <a:solidFill>
                  <a:srgbClr val="FFFFFF"/>
                </a:solidFill>
                <a:latin typeface="Gill Sans MT"/>
                <a:cs typeface="Gill Sans MT"/>
              </a:rPr>
              <a:t>eszközök</a:t>
            </a:r>
            <a:r>
              <a:rPr sz="3600" spc="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600" spc="465" dirty="0">
                <a:solidFill>
                  <a:srgbClr val="FFFFFF"/>
                </a:solidFill>
                <a:latin typeface="Gill Sans MT"/>
                <a:cs typeface="Gill Sans MT"/>
              </a:rPr>
              <a:t>adatbiztonsága</a:t>
            </a:r>
            <a:endParaRPr sz="36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655" y="4034786"/>
            <a:ext cx="58261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175" dirty="0">
                <a:solidFill>
                  <a:srgbClr val="FFFFFF"/>
                </a:solidFill>
                <a:latin typeface="Gill Sans MT"/>
                <a:cs typeface="Gill Sans MT"/>
              </a:rPr>
              <a:t>Networkshop</a:t>
            </a:r>
            <a:r>
              <a:rPr sz="2200" spc="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200" spc="290" dirty="0">
                <a:solidFill>
                  <a:srgbClr val="FFFFFF"/>
                </a:solidFill>
                <a:latin typeface="Gill Sans MT"/>
                <a:cs typeface="Gill Sans MT"/>
              </a:rPr>
              <a:t>2021</a:t>
            </a:r>
            <a:r>
              <a:rPr sz="2200" spc="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200" dirty="0">
                <a:solidFill>
                  <a:srgbClr val="FFFFFF"/>
                </a:solidFill>
                <a:latin typeface="Gill Sans MT"/>
                <a:cs typeface="Gill Sans MT"/>
              </a:rPr>
              <a:t>–</a:t>
            </a:r>
            <a:r>
              <a:rPr sz="2200" spc="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200" spc="165" dirty="0">
                <a:solidFill>
                  <a:srgbClr val="FFFFFF"/>
                </a:solidFill>
                <a:latin typeface="Gill Sans MT"/>
                <a:cs typeface="Gill Sans MT"/>
              </a:rPr>
              <a:t>On-line,</a:t>
            </a:r>
            <a:r>
              <a:rPr sz="2200" spc="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200" spc="265" dirty="0">
                <a:solidFill>
                  <a:srgbClr val="FFFFFF"/>
                </a:solidFill>
                <a:latin typeface="Gill Sans MT"/>
                <a:cs typeface="Gill Sans MT"/>
              </a:rPr>
              <a:t>2021.04.08.</a:t>
            </a:r>
            <a:endParaRPr sz="2200">
              <a:latin typeface="Gill Sans MT"/>
              <a:cs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457" y="33028"/>
            <a:ext cx="60420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0" dirty="0"/>
              <a:t>Zoom</a:t>
            </a:r>
            <a:r>
              <a:rPr spc="95" dirty="0"/>
              <a:t> </a:t>
            </a:r>
            <a:r>
              <a:rPr spc="325" dirty="0"/>
              <a:t>end-to-end</a:t>
            </a:r>
            <a:r>
              <a:rPr spc="100" dirty="0"/>
              <a:t> </a:t>
            </a:r>
            <a:r>
              <a:rPr spc="320" dirty="0"/>
              <a:t>encryption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10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4218" y="880106"/>
            <a:ext cx="129539" cy="1822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10" dirty="0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515" y="683329"/>
            <a:ext cx="8175625" cy="413448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40"/>
              </a:spcBef>
            </a:pPr>
            <a:r>
              <a:rPr sz="2300" spc="225" dirty="0">
                <a:latin typeface="Gill Sans MT"/>
                <a:cs typeface="Gill Sans MT"/>
              </a:rPr>
              <a:t>End-to-end</a:t>
            </a:r>
            <a:r>
              <a:rPr sz="2300" spc="65" dirty="0">
                <a:latin typeface="Gill Sans MT"/>
                <a:cs typeface="Gill Sans MT"/>
              </a:rPr>
              <a:t> </a:t>
            </a:r>
            <a:r>
              <a:rPr sz="2300" spc="225" dirty="0">
                <a:latin typeface="Gill Sans MT"/>
                <a:cs typeface="Gill Sans MT"/>
              </a:rPr>
              <a:t>encryption</a:t>
            </a:r>
            <a:endParaRPr sz="2300">
              <a:latin typeface="Gill Sans MT"/>
              <a:cs typeface="Gill Sans MT"/>
            </a:endParaRPr>
          </a:p>
          <a:p>
            <a:pPr marL="232410" marR="17780" indent="-207010">
              <a:lnSpc>
                <a:spcPts val="2360"/>
              </a:lnSpc>
              <a:spcBef>
                <a:spcPts val="869"/>
              </a:spcBef>
              <a:buSzPct val="75000"/>
              <a:buFont typeface="Arial"/>
              <a:buChar char="–"/>
              <a:tabLst>
                <a:tab pos="232410" algn="l"/>
              </a:tabLst>
            </a:pPr>
            <a:r>
              <a:rPr sz="2000" spc="204" dirty="0">
                <a:latin typeface="Gill Sans MT"/>
                <a:cs typeface="Gill Sans MT"/>
              </a:rPr>
              <a:t>„Üzenetek</a:t>
            </a:r>
            <a:r>
              <a:rPr sz="2000" spc="65" dirty="0">
                <a:latin typeface="Gill Sans MT"/>
                <a:cs typeface="Gill Sans MT"/>
              </a:rPr>
              <a:t> </a:t>
            </a:r>
            <a:r>
              <a:rPr sz="2000" spc="200" dirty="0">
                <a:latin typeface="Gill Sans MT"/>
                <a:cs typeface="Gill Sans MT"/>
              </a:rPr>
              <a:t>titkosítása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340" dirty="0">
                <a:latin typeface="Gill Sans MT"/>
                <a:cs typeface="Gill Sans MT"/>
              </a:rPr>
              <a:t>egy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04" dirty="0">
                <a:latin typeface="Gill Sans MT"/>
                <a:cs typeface="Gill Sans MT"/>
              </a:rPr>
              <a:t>eszközön</a:t>
            </a:r>
            <a:r>
              <a:rPr sz="2000" spc="65" dirty="0">
                <a:latin typeface="Gill Sans MT"/>
                <a:cs typeface="Gill Sans MT"/>
              </a:rPr>
              <a:t> </a:t>
            </a:r>
            <a:r>
              <a:rPr sz="2000" spc="190" dirty="0">
                <a:latin typeface="Gill Sans MT"/>
                <a:cs typeface="Gill Sans MT"/>
              </a:rPr>
              <a:t>oly</a:t>
            </a:r>
            <a:r>
              <a:rPr sz="2000" spc="65" dirty="0">
                <a:latin typeface="Gill Sans MT"/>
                <a:cs typeface="Gill Sans MT"/>
              </a:rPr>
              <a:t> </a:t>
            </a:r>
            <a:r>
              <a:rPr sz="2000" spc="235" dirty="0">
                <a:latin typeface="Gill Sans MT"/>
                <a:cs typeface="Gill Sans MT"/>
              </a:rPr>
              <a:t>módon,</a:t>
            </a:r>
            <a:r>
              <a:rPr sz="2000" spc="70" dirty="0">
                <a:latin typeface="Gill Sans MT"/>
                <a:cs typeface="Gill Sans MT"/>
              </a:rPr>
              <a:t> </a:t>
            </a:r>
            <a:r>
              <a:rPr sz="2000" spc="285" dirty="0">
                <a:latin typeface="Gill Sans MT"/>
                <a:cs typeface="Gill Sans MT"/>
              </a:rPr>
              <a:t>hogy</a:t>
            </a:r>
            <a:r>
              <a:rPr sz="2000" spc="60" dirty="0">
                <a:latin typeface="Gill Sans MT"/>
                <a:cs typeface="Gill Sans MT"/>
              </a:rPr>
              <a:t> </a:t>
            </a:r>
            <a:r>
              <a:rPr sz="2000" spc="275" dirty="0">
                <a:latin typeface="Gill Sans MT"/>
                <a:cs typeface="Gill Sans MT"/>
              </a:rPr>
              <a:t>csak</a:t>
            </a:r>
            <a:r>
              <a:rPr sz="2000" spc="70" dirty="0">
                <a:latin typeface="Gill Sans MT"/>
                <a:cs typeface="Gill Sans MT"/>
              </a:rPr>
              <a:t> </a:t>
            </a:r>
            <a:r>
              <a:rPr sz="2000" spc="305" dirty="0">
                <a:latin typeface="Gill Sans MT"/>
                <a:cs typeface="Gill Sans MT"/>
              </a:rPr>
              <a:t>az </a:t>
            </a:r>
            <a:r>
              <a:rPr sz="2000" spc="310" dirty="0">
                <a:latin typeface="Gill Sans MT"/>
                <a:cs typeface="Gill Sans MT"/>
              </a:rPr>
              <a:t> </a:t>
            </a:r>
            <a:r>
              <a:rPr sz="2000" spc="225" dirty="0">
                <a:latin typeface="Gill Sans MT"/>
                <a:cs typeface="Gill Sans MT"/>
              </a:rPr>
              <a:t>üzeneteket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54" dirty="0">
                <a:latin typeface="Gill Sans MT"/>
                <a:cs typeface="Gill Sans MT"/>
              </a:rPr>
              <a:t>fogadó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04" dirty="0">
                <a:latin typeface="Gill Sans MT"/>
                <a:cs typeface="Gill Sans MT"/>
              </a:rPr>
              <a:t>eszköz</a:t>
            </a:r>
            <a:r>
              <a:rPr sz="2000" spc="80" dirty="0">
                <a:latin typeface="Gill Sans MT"/>
                <a:cs typeface="Gill Sans MT"/>
              </a:rPr>
              <a:t> </a:t>
            </a:r>
            <a:r>
              <a:rPr sz="2000" spc="280" dirty="0">
                <a:latin typeface="Gill Sans MT"/>
                <a:cs typeface="Gill Sans MT"/>
              </a:rPr>
              <a:t>legyen</a:t>
            </a:r>
            <a:r>
              <a:rPr sz="2000" spc="70" dirty="0">
                <a:latin typeface="Gill Sans MT"/>
                <a:cs typeface="Gill Sans MT"/>
              </a:rPr>
              <a:t> </a:t>
            </a:r>
            <a:r>
              <a:rPr sz="2000" spc="250" dirty="0">
                <a:latin typeface="Gill Sans MT"/>
                <a:cs typeface="Gill Sans MT"/>
              </a:rPr>
              <a:t>képes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29" dirty="0">
                <a:latin typeface="Gill Sans MT"/>
                <a:cs typeface="Gill Sans MT"/>
              </a:rPr>
              <a:t>azokat</a:t>
            </a:r>
            <a:r>
              <a:rPr sz="2000" spc="80" dirty="0">
                <a:latin typeface="Gill Sans MT"/>
                <a:cs typeface="Gill Sans MT"/>
              </a:rPr>
              <a:t> </a:t>
            </a:r>
            <a:r>
              <a:rPr sz="2000" spc="225" dirty="0">
                <a:latin typeface="Gill Sans MT"/>
                <a:cs typeface="Gill Sans MT"/>
              </a:rPr>
              <a:t>visszafejteni.”</a:t>
            </a:r>
            <a:endParaRPr sz="200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869"/>
              </a:spcBef>
            </a:pPr>
            <a:r>
              <a:rPr sz="2300" spc="35" dirty="0">
                <a:latin typeface="Gill Sans MT"/>
                <a:cs typeface="Gill Sans MT"/>
              </a:rPr>
              <a:t>A</a:t>
            </a:r>
            <a:r>
              <a:rPr sz="2300" spc="75" dirty="0">
                <a:latin typeface="Gill Sans MT"/>
                <a:cs typeface="Gill Sans MT"/>
              </a:rPr>
              <a:t> </a:t>
            </a:r>
            <a:r>
              <a:rPr sz="2300" spc="265" dirty="0">
                <a:latin typeface="Gill Sans MT"/>
                <a:cs typeface="Gill Sans MT"/>
              </a:rPr>
              <a:t>felhasználók</a:t>
            </a:r>
            <a:r>
              <a:rPr sz="2300" spc="85" dirty="0">
                <a:latin typeface="Gill Sans MT"/>
                <a:cs typeface="Gill Sans MT"/>
              </a:rPr>
              <a:t> </a:t>
            </a:r>
            <a:r>
              <a:rPr sz="2300" spc="260" dirty="0">
                <a:latin typeface="Gill Sans MT"/>
                <a:cs typeface="Gill Sans MT"/>
              </a:rPr>
              <a:t>„téves</a:t>
            </a:r>
            <a:r>
              <a:rPr sz="2300" spc="80" dirty="0">
                <a:latin typeface="Gill Sans MT"/>
                <a:cs typeface="Gill Sans MT"/>
              </a:rPr>
              <a:t> </a:t>
            </a:r>
            <a:r>
              <a:rPr sz="2300" spc="220" dirty="0">
                <a:latin typeface="Gill Sans MT"/>
                <a:cs typeface="Gill Sans MT"/>
              </a:rPr>
              <a:t>jelzést”</a:t>
            </a:r>
            <a:r>
              <a:rPr sz="2300" spc="75" dirty="0">
                <a:latin typeface="Gill Sans MT"/>
                <a:cs typeface="Gill Sans MT"/>
              </a:rPr>
              <a:t> </a:t>
            </a:r>
            <a:r>
              <a:rPr sz="2300" spc="285" dirty="0">
                <a:latin typeface="Gill Sans MT"/>
                <a:cs typeface="Gill Sans MT"/>
              </a:rPr>
              <a:t>kaptak</a:t>
            </a:r>
            <a:endParaRPr sz="230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760"/>
              </a:spcBef>
            </a:pPr>
            <a:r>
              <a:rPr sz="2250" spc="7" baseline="12962" dirty="0">
                <a:latin typeface="Arial"/>
                <a:cs typeface="Arial"/>
              </a:rPr>
              <a:t>–</a:t>
            </a:r>
            <a:r>
              <a:rPr sz="2250" spc="525" baseline="12962" dirty="0">
                <a:latin typeface="Arial"/>
                <a:cs typeface="Arial"/>
              </a:rPr>
              <a:t> </a:t>
            </a:r>
            <a:r>
              <a:rPr sz="2000" spc="260" dirty="0">
                <a:latin typeface="Gill Sans MT"/>
                <a:cs typeface="Gill Sans MT"/>
              </a:rPr>
              <a:t>2016-2019</a:t>
            </a:r>
            <a:r>
              <a:rPr sz="2000" spc="60" dirty="0">
                <a:latin typeface="Gill Sans MT"/>
                <a:cs typeface="Gill Sans MT"/>
              </a:rPr>
              <a:t> </a:t>
            </a:r>
            <a:r>
              <a:rPr sz="2000" spc="140" dirty="0">
                <a:latin typeface="Gill Sans MT"/>
                <a:cs typeface="Gill Sans MT"/>
              </a:rPr>
              <a:t>között</a:t>
            </a:r>
            <a:endParaRPr sz="2000">
              <a:latin typeface="Gill Sans MT"/>
              <a:cs typeface="Gill Sans MT"/>
            </a:endParaRPr>
          </a:p>
          <a:p>
            <a:pPr marL="232410" indent="-207010">
              <a:lnSpc>
                <a:spcPct val="100000"/>
              </a:lnSpc>
              <a:spcBef>
                <a:spcPts val="770"/>
              </a:spcBef>
              <a:buSzPct val="75000"/>
              <a:buFont typeface="Arial"/>
              <a:buChar char="–"/>
              <a:tabLst>
                <a:tab pos="232410" algn="l"/>
              </a:tabLst>
            </a:pPr>
            <a:r>
              <a:rPr sz="2000" spc="45" dirty="0">
                <a:latin typeface="Gill Sans MT"/>
                <a:cs typeface="Gill Sans MT"/>
              </a:rPr>
              <a:t>A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25" dirty="0">
                <a:latin typeface="Gill Sans MT"/>
                <a:cs typeface="Gill Sans MT"/>
              </a:rPr>
              <a:t>csatornán</a:t>
            </a:r>
            <a:r>
              <a:rPr sz="2000" spc="65" dirty="0">
                <a:latin typeface="Gill Sans MT"/>
                <a:cs typeface="Gill Sans MT"/>
              </a:rPr>
              <a:t> </a:t>
            </a:r>
            <a:r>
              <a:rPr sz="2000" spc="200" dirty="0">
                <a:latin typeface="Gill Sans MT"/>
                <a:cs typeface="Gill Sans MT"/>
              </a:rPr>
              <a:t>„end-to-end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25" dirty="0">
                <a:latin typeface="Gill Sans MT"/>
                <a:cs typeface="Gill Sans MT"/>
              </a:rPr>
              <a:t>encrypted”</a:t>
            </a:r>
            <a:r>
              <a:rPr sz="2000" spc="80" dirty="0">
                <a:latin typeface="Gill Sans MT"/>
                <a:cs typeface="Gill Sans MT"/>
              </a:rPr>
              <a:t> </a:t>
            </a:r>
            <a:r>
              <a:rPr sz="2000" spc="215" dirty="0">
                <a:latin typeface="Gill Sans MT"/>
                <a:cs typeface="Gill Sans MT"/>
              </a:rPr>
              <a:t>jelzés</a:t>
            </a:r>
            <a:endParaRPr sz="2000">
              <a:latin typeface="Gill Sans MT"/>
              <a:cs typeface="Gill Sans MT"/>
            </a:endParaRPr>
          </a:p>
          <a:p>
            <a:pPr marL="232410" indent="-207010">
              <a:lnSpc>
                <a:spcPct val="100000"/>
              </a:lnSpc>
              <a:spcBef>
                <a:spcPts val="760"/>
              </a:spcBef>
              <a:buSzPct val="75000"/>
              <a:buFont typeface="Arial"/>
              <a:buChar char="–"/>
              <a:tabLst>
                <a:tab pos="232410" algn="l"/>
              </a:tabLst>
            </a:pPr>
            <a:r>
              <a:rPr sz="2000" spc="45" dirty="0">
                <a:latin typeface="Gill Sans MT"/>
                <a:cs typeface="Gill Sans MT"/>
              </a:rPr>
              <a:t>A</a:t>
            </a:r>
            <a:r>
              <a:rPr sz="2000" spc="70" dirty="0">
                <a:latin typeface="Gill Sans MT"/>
                <a:cs typeface="Gill Sans MT"/>
              </a:rPr>
              <a:t> </a:t>
            </a:r>
            <a:r>
              <a:rPr sz="2000" spc="210" dirty="0">
                <a:latin typeface="Gill Sans MT"/>
                <a:cs typeface="Gill Sans MT"/>
              </a:rPr>
              <a:t>szervereken</a:t>
            </a:r>
            <a:r>
              <a:rPr sz="2000" spc="65" dirty="0">
                <a:latin typeface="Gill Sans MT"/>
                <a:cs typeface="Gill Sans MT"/>
              </a:rPr>
              <a:t> </a:t>
            </a:r>
            <a:r>
              <a:rPr sz="2000" spc="180" dirty="0">
                <a:latin typeface="Gill Sans MT"/>
                <a:cs typeface="Gill Sans MT"/>
              </a:rPr>
              <a:t>dekódoló</a:t>
            </a:r>
            <a:r>
              <a:rPr sz="2000" spc="65" dirty="0">
                <a:latin typeface="Gill Sans MT"/>
                <a:cs typeface="Gill Sans MT"/>
              </a:rPr>
              <a:t> </a:t>
            </a:r>
            <a:r>
              <a:rPr sz="2000" spc="210" dirty="0">
                <a:latin typeface="Gill Sans MT"/>
                <a:cs typeface="Gill Sans MT"/>
              </a:rPr>
              <a:t>kulcs</a:t>
            </a:r>
            <a:endParaRPr sz="2000">
              <a:latin typeface="Gill Sans MT"/>
              <a:cs typeface="Gill Sans MT"/>
            </a:endParaRPr>
          </a:p>
          <a:p>
            <a:pPr marL="232410" indent="-207010">
              <a:lnSpc>
                <a:spcPct val="100000"/>
              </a:lnSpc>
              <a:spcBef>
                <a:spcPts val="770"/>
              </a:spcBef>
              <a:buSzPct val="75000"/>
              <a:buFont typeface="Arial"/>
              <a:buChar char="–"/>
              <a:tabLst>
                <a:tab pos="232410" algn="l"/>
              </a:tabLst>
            </a:pPr>
            <a:r>
              <a:rPr sz="2000" spc="155" dirty="0">
                <a:latin typeface="Gill Sans MT"/>
                <a:cs typeface="Gill Sans MT"/>
              </a:rPr>
              <a:t>Kártérítési</a:t>
            </a:r>
            <a:r>
              <a:rPr sz="2000" spc="70" dirty="0">
                <a:latin typeface="Gill Sans MT"/>
                <a:cs typeface="Gill Sans MT"/>
              </a:rPr>
              <a:t> </a:t>
            </a:r>
            <a:r>
              <a:rPr sz="2000" spc="220" dirty="0">
                <a:latin typeface="Gill Sans MT"/>
                <a:cs typeface="Gill Sans MT"/>
              </a:rPr>
              <a:t>követelések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75" dirty="0">
                <a:latin typeface="Gill Sans MT"/>
                <a:cs typeface="Gill Sans MT"/>
              </a:rPr>
              <a:t>és</a:t>
            </a:r>
            <a:r>
              <a:rPr sz="2000" spc="80" dirty="0">
                <a:latin typeface="Gill Sans MT"/>
                <a:cs typeface="Gill Sans MT"/>
              </a:rPr>
              <a:t> </a:t>
            </a:r>
            <a:r>
              <a:rPr sz="2000" spc="315" dirty="0">
                <a:latin typeface="Gill Sans MT"/>
                <a:cs typeface="Gill Sans MT"/>
              </a:rPr>
              <a:t>egyéb</a:t>
            </a:r>
            <a:r>
              <a:rPr sz="2000" spc="85" dirty="0">
                <a:latin typeface="Gill Sans MT"/>
                <a:cs typeface="Gill Sans MT"/>
              </a:rPr>
              <a:t> </a:t>
            </a:r>
            <a:r>
              <a:rPr sz="2000" spc="235" dirty="0">
                <a:latin typeface="Gill Sans MT"/>
                <a:cs typeface="Gill Sans MT"/>
              </a:rPr>
              <a:t>felvetések</a:t>
            </a:r>
            <a:r>
              <a:rPr sz="2000" spc="70" dirty="0">
                <a:latin typeface="Gill Sans MT"/>
                <a:cs typeface="Gill Sans MT"/>
              </a:rPr>
              <a:t> </a:t>
            </a:r>
            <a:r>
              <a:rPr sz="2000" spc="235" dirty="0">
                <a:latin typeface="Gill Sans MT"/>
                <a:cs typeface="Gill Sans MT"/>
              </a:rPr>
              <a:t>elutasítva</a:t>
            </a:r>
            <a:endParaRPr sz="200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940"/>
              </a:spcBef>
            </a:pPr>
            <a:r>
              <a:rPr sz="2300" spc="60" dirty="0">
                <a:latin typeface="Gill Sans MT"/>
                <a:cs typeface="Gill Sans MT"/>
              </a:rPr>
              <a:t>FCC</a:t>
            </a:r>
            <a:r>
              <a:rPr sz="2300" spc="95" dirty="0">
                <a:latin typeface="Gill Sans MT"/>
                <a:cs typeface="Gill Sans MT"/>
              </a:rPr>
              <a:t> </a:t>
            </a:r>
            <a:r>
              <a:rPr sz="2300" spc="330" dirty="0">
                <a:latin typeface="Gill Sans MT"/>
                <a:cs typeface="Gill Sans MT"/>
              </a:rPr>
              <a:t>számára</a:t>
            </a:r>
            <a:r>
              <a:rPr sz="2300" spc="105" dirty="0">
                <a:latin typeface="Gill Sans MT"/>
                <a:cs typeface="Gill Sans MT"/>
              </a:rPr>
              <a:t> </a:t>
            </a:r>
            <a:r>
              <a:rPr sz="2300" spc="240" dirty="0">
                <a:latin typeface="Gill Sans MT"/>
                <a:cs typeface="Gill Sans MT"/>
              </a:rPr>
              <a:t>kiemelt</a:t>
            </a:r>
            <a:r>
              <a:rPr sz="2300" spc="95" dirty="0">
                <a:latin typeface="Gill Sans MT"/>
                <a:cs typeface="Gill Sans MT"/>
              </a:rPr>
              <a:t> </a:t>
            </a:r>
            <a:r>
              <a:rPr sz="2300" spc="254" dirty="0">
                <a:latin typeface="Gill Sans MT"/>
                <a:cs typeface="Gill Sans MT"/>
              </a:rPr>
              <a:t>transzparencia</a:t>
            </a:r>
            <a:r>
              <a:rPr sz="2300" spc="100" dirty="0">
                <a:latin typeface="Gill Sans MT"/>
                <a:cs typeface="Gill Sans MT"/>
              </a:rPr>
              <a:t> </a:t>
            </a:r>
            <a:r>
              <a:rPr sz="2300" spc="240" dirty="0">
                <a:latin typeface="Gill Sans MT"/>
                <a:cs typeface="Gill Sans MT"/>
              </a:rPr>
              <a:t>biztosítása</a:t>
            </a:r>
            <a:endParaRPr sz="2300">
              <a:latin typeface="Gill Sans MT"/>
              <a:cs typeface="Gill Sans MT"/>
            </a:endParaRPr>
          </a:p>
          <a:p>
            <a:pPr marL="232410" indent="-207010">
              <a:lnSpc>
                <a:spcPct val="100000"/>
              </a:lnSpc>
              <a:spcBef>
                <a:spcPts val="765"/>
              </a:spcBef>
              <a:buSzPct val="75000"/>
              <a:buFont typeface="Arial"/>
              <a:buChar char="–"/>
              <a:tabLst>
                <a:tab pos="232410" algn="l"/>
              </a:tabLst>
            </a:pPr>
            <a:r>
              <a:rPr sz="2000" spc="285" dirty="0">
                <a:latin typeface="Gill Sans MT"/>
                <a:cs typeface="Gill Sans MT"/>
              </a:rPr>
              <a:t>megállapodás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80" dirty="0">
                <a:latin typeface="Gill Sans MT"/>
                <a:cs typeface="Gill Sans MT"/>
              </a:rPr>
              <a:t>2020</a:t>
            </a:r>
            <a:r>
              <a:rPr sz="2000" spc="75" dirty="0">
                <a:latin typeface="Gill Sans MT"/>
                <a:cs typeface="Gill Sans MT"/>
              </a:rPr>
              <a:t> </a:t>
            </a:r>
            <a:r>
              <a:rPr sz="2000" spc="215" dirty="0">
                <a:latin typeface="Gill Sans MT"/>
                <a:cs typeface="Gill Sans MT"/>
              </a:rPr>
              <a:t>novemberétől</a:t>
            </a:r>
            <a:r>
              <a:rPr sz="2000" spc="80" dirty="0">
                <a:latin typeface="Gill Sans MT"/>
                <a:cs typeface="Gill Sans MT"/>
              </a:rPr>
              <a:t> </a:t>
            </a:r>
            <a:r>
              <a:rPr sz="2000" spc="280" dirty="0">
                <a:latin typeface="Gill Sans MT"/>
                <a:cs typeface="Gill Sans MT"/>
              </a:rPr>
              <a:t>20</a:t>
            </a:r>
            <a:r>
              <a:rPr sz="2000" spc="80" dirty="0">
                <a:latin typeface="Gill Sans MT"/>
                <a:cs typeface="Gill Sans MT"/>
              </a:rPr>
              <a:t> </a:t>
            </a:r>
            <a:r>
              <a:rPr sz="2000" spc="215" dirty="0">
                <a:latin typeface="Gill Sans MT"/>
                <a:cs typeface="Gill Sans MT"/>
              </a:rPr>
              <a:t>évre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218" y="2051185"/>
            <a:ext cx="129539" cy="1822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10" dirty="0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218" y="4130188"/>
            <a:ext cx="129539" cy="182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00" spc="210" dirty="0">
                <a:latin typeface="Arial"/>
                <a:cs typeface="Arial"/>
              </a:rPr>
              <a:t>●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937" y="33028"/>
            <a:ext cx="734123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Zoom,</a:t>
            </a:r>
            <a:r>
              <a:rPr spc="110" dirty="0"/>
              <a:t> </a:t>
            </a:r>
            <a:r>
              <a:rPr spc="370" dirty="0"/>
              <a:t>mint</a:t>
            </a:r>
            <a:r>
              <a:rPr spc="125" dirty="0"/>
              <a:t> </a:t>
            </a:r>
            <a:r>
              <a:rPr spc="465" dirty="0"/>
              <a:t>támadási</a:t>
            </a:r>
            <a:r>
              <a:rPr spc="110" dirty="0"/>
              <a:t> </a:t>
            </a:r>
            <a:r>
              <a:rPr spc="315" dirty="0"/>
              <a:t>felület</a:t>
            </a:r>
            <a:r>
              <a:rPr spc="114" dirty="0"/>
              <a:t> </a:t>
            </a:r>
            <a:r>
              <a:rPr spc="190" dirty="0"/>
              <a:t>(DNS)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07879" y="706687"/>
            <a:ext cx="6362398" cy="425735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11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3941" y="33028"/>
            <a:ext cx="71907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9" dirty="0"/>
              <a:t>Microsoft</a:t>
            </a:r>
            <a:r>
              <a:rPr spc="110" dirty="0"/>
              <a:t> </a:t>
            </a:r>
            <a:r>
              <a:rPr spc="325" dirty="0"/>
              <a:t>Teams</a:t>
            </a:r>
            <a:r>
              <a:rPr spc="100" dirty="0"/>
              <a:t> </a:t>
            </a:r>
            <a:r>
              <a:rPr spc="370" dirty="0"/>
              <a:t>biztonsági</a:t>
            </a:r>
            <a:r>
              <a:rPr spc="110" dirty="0"/>
              <a:t> </a:t>
            </a:r>
            <a:r>
              <a:rPr spc="380" dirty="0"/>
              <a:t>esetek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12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180" y="88263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482" y="664623"/>
            <a:ext cx="8455025" cy="142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>
              <a:lnSpc>
                <a:spcPct val="134000"/>
              </a:lnSpc>
              <a:spcBef>
                <a:spcPts val="95"/>
              </a:spcBef>
            </a:pPr>
            <a:r>
              <a:rPr sz="2400" spc="295" dirty="0">
                <a:latin typeface="Gill Sans MT"/>
                <a:cs typeface="Gill Sans MT"/>
              </a:rPr>
              <a:t>Speciálisan</a:t>
            </a:r>
            <a:r>
              <a:rPr sz="2400" spc="100" dirty="0">
                <a:latin typeface="Gill Sans MT"/>
                <a:cs typeface="Gill Sans MT"/>
              </a:rPr>
              <a:t> </a:t>
            </a:r>
            <a:r>
              <a:rPr sz="2400" spc="215" dirty="0">
                <a:latin typeface="Gill Sans MT"/>
                <a:cs typeface="Gill Sans MT"/>
              </a:rPr>
              <a:t>formázott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260" dirty="0">
                <a:latin typeface="Gill Sans MT"/>
                <a:cs typeface="Gill Sans MT"/>
              </a:rPr>
              <a:t>javascript</a:t>
            </a:r>
            <a:r>
              <a:rPr sz="2400" spc="110" dirty="0">
                <a:latin typeface="Gill Sans MT"/>
                <a:cs typeface="Gill Sans MT"/>
              </a:rPr>
              <a:t> </a:t>
            </a:r>
            <a:r>
              <a:rPr sz="2400" spc="290" dirty="0">
                <a:latin typeface="Gill Sans MT"/>
                <a:cs typeface="Gill Sans MT"/>
              </a:rPr>
              <a:t>futtatása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295" dirty="0">
                <a:latin typeface="Gill Sans MT"/>
                <a:cs typeface="Gill Sans MT"/>
              </a:rPr>
              <a:t>vevő</a:t>
            </a:r>
            <a:r>
              <a:rPr sz="2400" spc="100" dirty="0">
                <a:latin typeface="Gill Sans MT"/>
                <a:cs typeface="Gill Sans MT"/>
              </a:rPr>
              <a:t> </a:t>
            </a:r>
            <a:r>
              <a:rPr sz="2400" spc="229" dirty="0">
                <a:latin typeface="Gill Sans MT"/>
                <a:cs typeface="Gill Sans MT"/>
              </a:rPr>
              <a:t>oldalon </a:t>
            </a:r>
            <a:r>
              <a:rPr sz="2400" spc="-655" dirty="0">
                <a:latin typeface="Gill Sans MT"/>
                <a:cs typeface="Gill Sans MT"/>
              </a:rPr>
              <a:t> </a:t>
            </a:r>
            <a:r>
              <a:rPr sz="2400" spc="290" dirty="0">
                <a:latin typeface="Gill Sans MT"/>
                <a:cs typeface="Gill Sans MT"/>
              </a:rPr>
              <a:t>Vendég</a:t>
            </a:r>
            <a:r>
              <a:rPr sz="2400" spc="95" dirty="0">
                <a:latin typeface="Gill Sans MT"/>
                <a:cs typeface="Gill Sans MT"/>
              </a:rPr>
              <a:t> </a:t>
            </a:r>
            <a:r>
              <a:rPr sz="2400" spc="275" dirty="0">
                <a:latin typeface="Gill Sans MT"/>
                <a:cs typeface="Gill Sans MT"/>
              </a:rPr>
              <a:t>felhasználók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229" dirty="0">
                <a:latin typeface="Gill Sans MT"/>
                <a:cs typeface="Gill Sans MT"/>
              </a:rPr>
              <a:t>is</a:t>
            </a:r>
            <a:r>
              <a:rPr sz="2400" spc="95" dirty="0">
                <a:latin typeface="Gill Sans MT"/>
                <a:cs typeface="Gill Sans MT"/>
              </a:rPr>
              <a:t> </a:t>
            </a:r>
            <a:r>
              <a:rPr sz="2400" spc="310" dirty="0">
                <a:latin typeface="Gill Sans MT"/>
                <a:cs typeface="Gill Sans MT"/>
              </a:rPr>
              <a:t>megoszthatnak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345" dirty="0">
                <a:latin typeface="Gill Sans MT"/>
                <a:cs typeface="Gill Sans MT"/>
              </a:rPr>
              <a:t>céges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280" dirty="0">
                <a:latin typeface="Gill Sans MT"/>
                <a:cs typeface="Gill Sans MT"/>
              </a:rPr>
              <a:t>adatokat</a:t>
            </a:r>
            <a:endParaRPr sz="240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785"/>
              </a:spcBef>
            </a:pPr>
            <a:r>
              <a:rPr sz="2325" spc="15" baseline="12544" dirty="0">
                <a:latin typeface="Arial"/>
                <a:cs typeface="Arial"/>
              </a:rPr>
              <a:t>–</a:t>
            </a:r>
            <a:r>
              <a:rPr sz="2325" spc="562" baseline="12544" dirty="0">
                <a:latin typeface="Arial"/>
                <a:cs typeface="Arial"/>
              </a:rPr>
              <a:t> </a:t>
            </a:r>
            <a:r>
              <a:rPr sz="2100" spc="254" dirty="0">
                <a:latin typeface="Gill Sans MT"/>
                <a:cs typeface="Gill Sans MT"/>
              </a:rPr>
              <a:t>chat</a:t>
            </a:r>
            <a:r>
              <a:rPr sz="2100" spc="70" dirty="0">
                <a:latin typeface="Gill Sans MT"/>
                <a:cs typeface="Gill Sans MT"/>
              </a:rPr>
              <a:t> </a:t>
            </a:r>
            <a:r>
              <a:rPr sz="2100" spc="185" dirty="0">
                <a:latin typeface="Gill Sans MT"/>
                <a:cs typeface="Gill Sans MT"/>
              </a:rPr>
              <a:t>history,</a:t>
            </a:r>
            <a:r>
              <a:rPr sz="2100" spc="70" dirty="0">
                <a:latin typeface="Gill Sans MT"/>
                <a:cs typeface="Gill Sans MT"/>
              </a:rPr>
              <a:t> </a:t>
            </a:r>
            <a:r>
              <a:rPr sz="2100" spc="240" dirty="0">
                <a:latin typeface="Gill Sans MT"/>
                <a:cs typeface="Gill Sans MT"/>
              </a:rPr>
              <a:t>dokumentumok,</a:t>
            </a:r>
            <a:r>
              <a:rPr sz="2100" spc="80" dirty="0">
                <a:latin typeface="Gill Sans MT"/>
                <a:cs typeface="Gill Sans MT"/>
              </a:rPr>
              <a:t> </a:t>
            </a:r>
            <a:r>
              <a:rPr sz="2100" spc="220" dirty="0">
                <a:latin typeface="Gill Sans MT"/>
                <a:cs typeface="Gill Sans MT"/>
              </a:rPr>
              <a:t>videók</a:t>
            </a:r>
            <a:endParaRPr sz="21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180" y="1372955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882" y="2182948"/>
            <a:ext cx="111125" cy="2647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550" spc="10" dirty="0">
                <a:latin typeface="Arial"/>
                <a:cs typeface="Arial"/>
              </a:rPr>
              <a:t>–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5864" y="33028"/>
            <a:ext cx="2165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K</a:t>
            </a:r>
            <a:r>
              <a:rPr spc="265" dirty="0"/>
              <a:t>é</a:t>
            </a:r>
            <a:r>
              <a:rPr spc="165" dirty="0"/>
              <a:t>r</a:t>
            </a:r>
            <a:r>
              <a:rPr spc="409" dirty="0"/>
              <a:t>d</a:t>
            </a:r>
            <a:r>
              <a:rPr spc="490" dirty="0"/>
              <a:t>é</a:t>
            </a:r>
            <a:r>
              <a:rPr spc="390" dirty="0"/>
              <a:t>s</a:t>
            </a:r>
            <a:r>
              <a:rPr spc="470" dirty="0"/>
              <a:t>ek?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13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2420" y="2024185"/>
            <a:ext cx="46462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60" dirty="0">
                <a:latin typeface="Gill Sans MT"/>
                <a:cs typeface="Gill Sans MT"/>
              </a:rPr>
              <a:t>Köszönjük</a:t>
            </a:r>
            <a:r>
              <a:rPr sz="3200" spc="75" dirty="0">
                <a:latin typeface="Gill Sans MT"/>
                <a:cs typeface="Gill Sans MT"/>
              </a:rPr>
              <a:t> </a:t>
            </a:r>
            <a:r>
              <a:rPr sz="3200" spc="595" dirty="0">
                <a:latin typeface="Gill Sans MT"/>
                <a:cs typeface="Gill Sans MT"/>
              </a:rPr>
              <a:t>a</a:t>
            </a:r>
            <a:r>
              <a:rPr sz="3200" spc="75" dirty="0">
                <a:latin typeface="Gill Sans MT"/>
                <a:cs typeface="Gill Sans MT"/>
              </a:rPr>
              <a:t> </a:t>
            </a:r>
            <a:r>
              <a:rPr sz="3200" spc="395" dirty="0">
                <a:latin typeface="Gill Sans MT"/>
                <a:cs typeface="Gill Sans MT"/>
              </a:rPr>
              <a:t>figyelmet!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4257" y="2983226"/>
            <a:ext cx="2388870" cy="62547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63855" marR="5080" indent="-351790">
              <a:lnSpc>
                <a:spcPts val="2320"/>
              </a:lnSpc>
              <a:spcBef>
                <a:spcPts val="245"/>
              </a:spcBef>
            </a:pPr>
            <a:r>
              <a:rPr sz="2000" spc="26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h</a:t>
            </a:r>
            <a:r>
              <a:rPr sz="2000" spc="110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tt</a:t>
            </a:r>
            <a:r>
              <a:rPr sz="2000" spc="24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p:</a:t>
            </a:r>
            <a:r>
              <a:rPr sz="2000" spc="110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/</a:t>
            </a:r>
            <a:r>
              <a:rPr sz="2000" spc="10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/</a:t>
            </a:r>
            <a:r>
              <a:rPr sz="2000" spc="19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w</a:t>
            </a:r>
            <a:r>
              <a:rPr sz="2000" spc="204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w</a:t>
            </a:r>
            <a:r>
              <a:rPr sz="2000" spc="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w</a:t>
            </a:r>
            <a:r>
              <a:rPr sz="2000" spc="19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.</a:t>
            </a:r>
            <a:r>
              <a:rPr sz="2000" spc="17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ce</a:t>
            </a:r>
            <a:r>
              <a:rPr sz="2000" spc="15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r</a:t>
            </a:r>
            <a:r>
              <a:rPr sz="2000" spc="110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t</a:t>
            </a:r>
            <a:r>
              <a:rPr sz="2000" spc="19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.</a:t>
            </a:r>
            <a:r>
              <a:rPr sz="2000" spc="225" dirty="0">
                <a:solidFill>
                  <a:srgbClr val="287FB8"/>
                </a:solidFill>
                <a:latin typeface="Gill Sans MT"/>
                <a:cs typeface="Gill Sans MT"/>
                <a:hlinkClick r:id="rId3"/>
              </a:rPr>
              <a:t>hu </a:t>
            </a:r>
            <a:r>
              <a:rPr sz="2000" spc="145" dirty="0">
                <a:solidFill>
                  <a:srgbClr val="287FB8"/>
                </a:solidFill>
                <a:latin typeface="Gill Sans MT"/>
                <a:cs typeface="Gill Sans MT"/>
              </a:rPr>
              <a:t> </a:t>
            </a:r>
            <a:r>
              <a:rPr sz="2000" spc="165" dirty="0">
                <a:latin typeface="Gill Sans MT"/>
                <a:cs typeface="Gill Sans MT"/>
                <a:hlinkClick r:id="rId4"/>
              </a:rPr>
              <a:t>cert@cert.hu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0254" y="33028"/>
            <a:ext cx="30359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Miről</a:t>
            </a:r>
            <a:r>
              <a:rPr spc="80" dirty="0"/>
              <a:t> </a:t>
            </a:r>
            <a:r>
              <a:rPr spc="355" dirty="0"/>
              <a:t>lesz</a:t>
            </a:r>
            <a:r>
              <a:rPr spc="85" dirty="0"/>
              <a:t> </a:t>
            </a:r>
            <a:r>
              <a:rPr spc="405" dirty="0"/>
              <a:t>szó?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180" y="88263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182" y="664623"/>
            <a:ext cx="6036945" cy="149606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400" spc="235" dirty="0">
                <a:latin typeface="Gill Sans MT"/>
                <a:cs typeface="Gill Sans MT"/>
              </a:rPr>
              <a:t>Általános</a:t>
            </a:r>
            <a:r>
              <a:rPr sz="2400" spc="75" dirty="0">
                <a:latin typeface="Gill Sans MT"/>
                <a:cs typeface="Gill Sans MT"/>
              </a:rPr>
              <a:t> </a:t>
            </a:r>
            <a:r>
              <a:rPr sz="2400" spc="240" dirty="0">
                <a:latin typeface="Gill Sans MT"/>
                <a:cs typeface="Gill Sans MT"/>
              </a:rPr>
              <a:t>kockázatok</a:t>
            </a:r>
            <a:endParaRPr sz="2400">
              <a:latin typeface="Gill Sans MT"/>
              <a:cs typeface="Gill Sans MT"/>
            </a:endParaRPr>
          </a:p>
          <a:p>
            <a:pPr marL="12700" marR="5080">
              <a:lnSpc>
                <a:spcPts val="3860"/>
              </a:lnSpc>
              <a:spcBef>
                <a:spcPts val="100"/>
              </a:spcBef>
            </a:pPr>
            <a:r>
              <a:rPr sz="2400" spc="265" dirty="0">
                <a:latin typeface="Gill Sans MT"/>
                <a:cs typeface="Gill Sans MT"/>
              </a:rPr>
              <a:t>Adatvédelmi</a:t>
            </a:r>
            <a:r>
              <a:rPr sz="2400" spc="65" dirty="0">
                <a:latin typeface="Gill Sans MT"/>
                <a:cs typeface="Gill Sans MT"/>
              </a:rPr>
              <a:t> </a:t>
            </a:r>
            <a:r>
              <a:rPr sz="2400" spc="235" dirty="0">
                <a:latin typeface="Gill Sans MT"/>
                <a:cs typeface="Gill Sans MT"/>
              </a:rPr>
              <a:t>nyilatkozatok</a:t>
            </a:r>
            <a:r>
              <a:rPr sz="2400" spc="70" dirty="0">
                <a:latin typeface="Gill Sans MT"/>
                <a:cs typeface="Gill Sans MT"/>
              </a:rPr>
              <a:t> </a:t>
            </a:r>
            <a:r>
              <a:rPr sz="2400" spc="285" dirty="0">
                <a:latin typeface="Gill Sans MT"/>
                <a:cs typeface="Gill Sans MT"/>
              </a:rPr>
              <a:t>összevetése </a:t>
            </a:r>
            <a:r>
              <a:rPr sz="2400" spc="-650" dirty="0">
                <a:latin typeface="Gill Sans MT"/>
                <a:cs typeface="Gill Sans MT"/>
              </a:rPr>
              <a:t> </a:t>
            </a:r>
            <a:r>
              <a:rPr sz="2400" spc="210" dirty="0">
                <a:latin typeface="Gill Sans MT"/>
                <a:cs typeface="Gill Sans MT"/>
              </a:rPr>
              <a:t>Zoom</a:t>
            </a:r>
            <a:r>
              <a:rPr sz="2400" spc="95" dirty="0">
                <a:latin typeface="Gill Sans MT"/>
                <a:cs typeface="Gill Sans MT"/>
              </a:rPr>
              <a:t> </a:t>
            </a:r>
            <a:r>
              <a:rPr sz="2400" spc="275" dirty="0">
                <a:latin typeface="Gill Sans MT"/>
                <a:cs typeface="Gill Sans MT"/>
              </a:rPr>
              <a:t>esetek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180" y="1372955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180" y="186326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66559" y="3200053"/>
            <a:ext cx="3189236" cy="16765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724" y="3432166"/>
            <a:ext cx="2664764" cy="125829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05780" y="2267759"/>
            <a:ext cx="3587563" cy="1103198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2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9341" y="33028"/>
            <a:ext cx="44354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20" dirty="0"/>
              <a:t>Általános</a:t>
            </a:r>
            <a:r>
              <a:rPr spc="65" dirty="0"/>
              <a:t> </a:t>
            </a:r>
            <a:r>
              <a:rPr spc="330" dirty="0"/>
              <a:t>kockázatok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180" y="88263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182" y="664623"/>
            <a:ext cx="4436745" cy="2965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92480">
              <a:lnSpc>
                <a:spcPct val="134000"/>
              </a:lnSpc>
              <a:spcBef>
                <a:spcPts val="95"/>
              </a:spcBef>
            </a:pPr>
            <a:r>
              <a:rPr sz="2400" spc="-275" dirty="0">
                <a:latin typeface="Gill Sans MT"/>
                <a:cs typeface="Gill Sans MT"/>
              </a:rPr>
              <a:t>W</a:t>
            </a:r>
            <a:r>
              <a:rPr sz="2400" spc="325" dirty="0">
                <a:latin typeface="Gill Sans MT"/>
                <a:cs typeface="Gill Sans MT"/>
              </a:rPr>
              <a:t>e</a:t>
            </a:r>
            <a:r>
              <a:rPr sz="2400" spc="315" dirty="0">
                <a:latin typeface="Gill Sans MT"/>
                <a:cs typeface="Gill Sans MT"/>
              </a:rPr>
              <a:t>b</a:t>
            </a:r>
            <a:r>
              <a:rPr sz="2400" spc="195" dirty="0">
                <a:latin typeface="Gill Sans MT"/>
                <a:cs typeface="Gill Sans MT"/>
              </a:rPr>
              <a:t>k</a:t>
            </a:r>
            <a:r>
              <a:rPr sz="2400" spc="445" dirty="0">
                <a:latin typeface="Gill Sans MT"/>
                <a:cs typeface="Gill Sans MT"/>
              </a:rPr>
              <a:t>am</a:t>
            </a:r>
            <a:r>
              <a:rPr sz="2400" spc="360" dirty="0">
                <a:latin typeface="Gill Sans MT"/>
                <a:cs typeface="Gill Sans MT"/>
              </a:rPr>
              <a:t>e</a:t>
            </a:r>
            <a:r>
              <a:rPr sz="2400" spc="25" dirty="0">
                <a:latin typeface="Gill Sans MT"/>
                <a:cs typeface="Gill Sans MT"/>
              </a:rPr>
              <a:t>r</a:t>
            </a:r>
            <a:r>
              <a:rPr sz="2400" spc="450" dirty="0">
                <a:latin typeface="Gill Sans MT"/>
                <a:cs typeface="Gill Sans MT"/>
              </a:rPr>
              <a:t>a</a:t>
            </a:r>
            <a:r>
              <a:rPr sz="2400" spc="80" dirty="0">
                <a:latin typeface="Gill Sans MT"/>
                <a:cs typeface="Gill Sans MT"/>
              </a:rPr>
              <a:t>-</a:t>
            </a:r>
            <a:r>
              <a:rPr sz="2400" spc="229" dirty="0">
                <a:latin typeface="Gill Sans MT"/>
                <a:cs typeface="Gill Sans MT"/>
              </a:rPr>
              <a:t>tu</a:t>
            </a:r>
            <a:r>
              <a:rPr sz="2400" spc="290" dirty="0">
                <a:latin typeface="Gill Sans MT"/>
                <a:cs typeface="Gill Sans MT"/>
              </a:rPr>
              <a:t>d</a:t>
            </a:r>
            <a:r>
              <a:rPr sz="2400" spc="204" dirty="0">
                <a:latin typeface="Gill Sans MT"/>
                <a:cs typeface="Gill Sans MT"/>
              </a:rPr>
              <a:t>at</a:t>
            </a:r>
            <a:r>
              <a:rPr sz="2400" spc="295" dirty="0">
                <a:latin typeface="Gill Sans MT"/>
                <a:cs typeface="Gill Sans MT"/>
              </a:rPr>
              <a:t>o</a:t>
            </a:r>
            <a:r>
              <a:rPr sz="2400" spc="350" dirty="0">
                <a:latin typeface="Gill Sans MT"/>
                <a:cs typeface="Gill Sans MT"/>
              </a:rPr>
              <a:t>sság  </a:t>
            </a:r>
            <a:r>
              <a:rPr sz="2400" spc="170" dirty="0">
                <a:latin typeface="Gill Sans MT"/>
                <a:cs typeface="Gill Sans MT"/>
              </a:rPr>
              <a:t>URL-ek </a:t>
            </a:r>
            <a:r>
              <a:rPr sz="2400" spc="265" dirty="0">
                <a:latin typeface="Gill Sans MT"/>
                <a:cs typeface="Gill Sans MT"/>
              </a:rPr>
              <a:t>kezelése </a:t>
            </a:r>
            <a:r>
              <a:rPr sz="2400" spc="270" dirty="0">
                <a:latin typeface="Gill Sans MT"/>
                <a:cs typeface="Gill Sans MT"/>
              </a:rPr>
              <a:t> </a:t>
            </a:r>
            <a:r>
              <a:rPr sz="2400" spc="300" dirty="0">
                <a:latin typeface="Gill Sans MT"/>
                <a:cs typeface="Gill Sans MT"/>
              </a:rPr>
              <a:t>Lehallgatás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2400" spc="210" dirty="0">
                <a:latin typeface="Gill Sans MT"/>
                <a:cs typeface="Gill Sans MT"/>
              </a:rPr>
              <a:t>Hacker</a:t>
            </a:r>
            <a:r>
              <a:rPr sz="2400" spc="80" dirty="0">
                <a:latin typeface="Gill Sans MT"/>
                <a:cs typeface="Gill Sans MT"/>
              </a:rPr>
              <a:t> </a:t>
            </a:r>
            <a:r>
              <a:rPr sz="2400" spc="365" dirty="0">
                <a:latin typeface="Gill Sans MT"/>
                <a:cs typeface="Gill Sans MT"/>
              </a:rPr>
              <a:t>támadás</a:t>
            </a:r>
            <a:endParaRPr sz="2400">
              <a:latin typeface="Gill Sans MT"/>
              <a:cs typeface="Gill Sans MT"/>
            </a:endParaRPr>
          </a:p>
          <a:p>
            <a:pPr marL="12700" marR="5080">
              <a:lnSpc>
                <a:spcPts val="3860"/>
              </a:lnSpc>
              <a:spcBef>
                <a:spcPts val="105"/>
              </a:spcBef>
            </a:pPr>
            <a:r>
              <a:rPr sz="2400" spc="225" dirty="0">
                <a:latin typeface="Gill Sans MT"/>
                <a:cs typeface="Gill Sans MT"/>
              </a:rPr>
              <a:t>Etikai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325" dirty="0">
                <a:latin typeface="Gill Sans MT"/>
                <a:cs typeface="Gill Sans MT"/>
              </a:rPr>
              <a:t>és</a:t>
            </a:r>
            <a:r>
              <a:rPr sz="2400" spc="80" dirty="0">
                <a:latin typeface="Gill Sans MT"/>
                <a:cs typeface="Gill Sans MT"/>
              </a:rPr>
              <a:t> </a:t>
            </a:r>
            <a:r>
              <a:rPr sz="2400" spc="295" dirty="0">
                <a:latin typeface="Gill Sans MT"/>
                <a:cs typeface="Gill Sans MT"/>
              </a:rPr>
              <a:t>szabályzati</a:t>
            </a:r>
            <a:r>
              <a:rPr sz="2400" spc="95" dirty="0">
                <a:latin typeface="Gill Sans MT"/>
                <a:cs typeface="Gill Sans MT"/>
              </a:rPr>
              <a:t> </a:t>
            </a:r>
            <a:r>
              <a:rPr sz="2400" spc="175" dirty="0">
                <a:latin typeface="Gill Sans MT"/>
                <a:cs typeface="Gill Sans MT"/>
              </a:rPr>
              <a:t>korlátok </a:t>
            </a:r>
            <a:r>
              <a:rPr sz="2400" spc="-655" dirty="0">
                <a:latin typeface="Gill Sans MT"/>
                <a:cs typeface="Gill Sans MT"/>
              </a:rPr>
              <a:t> </a:t>
            </a:r>
            <a:r>
              <a:rPr sz="2400" spc="320" dirty="0">
                <a:latin typeface="Gill Sans MT"/>
                <a:cs typeface="Gill Sans MT"/>
              </a:rPr>
              <a:t>Szabályozás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320" dirty="0">
                <a:latin typeface="Gill Sans MT"/>
                <a:cs typeface="Gill Sans MT"/>
              </a:rPr>
              <a:t>és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280" dirty="0">
                <a:latin typeface="Gill Sans MT"/>
                <a:cs typeface="Gill Sans MT"/>
              </a:rPr>
              <a:t>árnyék</a:t>
            </a:r>
            <a:r>
              <a:rPr sz="2400" spc="95" dirty="0">
                <a:latin typeface="Gill Sans MT"/>
                <a:cs typeface="Gill Sans MT"/>
              </a:rPr>
              <a:t> </a:t>
            </a:r>
            <a:r>
              <a:rPr sz="2400" spc="55" dirty="0">
                <a:latin typeface="Gill Sans MT"/>
                <a:cs typeface="Gill Sans MT"/>
              </a:rPr>
              <a:t>IT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180" y="1372955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180" y="186326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180" y="235215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180" y="284210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180" y="3332425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20640" y="1096933"/>
            <a:ext cx="4765319" cy="3383279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3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4738" y="33028"/>
            <a:ext cx="67646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Adatvédelmi</a:t>
            </a:r>
            <a:r>
              <a:rPr spc="114" dirty="0"/>
              <a:t> </a:t>
            </a:r>
            <a:r>
              <a:rPr spc="330" dirty="0"/>
              <a:t>nyilatkozat</a:t>
            </a:r>
            <a:r>
              <a:rPr spc="120" dirty="0"/>
              <a:t> </a:t>
            </a:r>
            <a:r>
              <a:rPr dirty="0"/>
              <a:t>–</a:t>
            </a:r>
            <a:r>
              <a:rPr spc="125" dirty="0"/>
              <a:t> </a:t>
            </a:r>
            <a:r>
              <a:rPr spc="290" dirty="0"/>
              <a:t>Zoom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4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915" y="705384"/>
            <a:ext cx="9606915" cy="410082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91135" indent="-166370">
              <a:lnSpc>
                <a:spcPct val="100000"/>
              </a:lnSpc>
              <a:spcBef>
                <a:spcPts val="785"/>
              </a:spcBef>
              <a:buSzPct val="43243"/>
              <a:buFont typeface="Arial"/>
              <a:buChar char="●"/>
              <a:tabLst>
                <a:tab pos="191770" algn="l"/>
              </a:tabLst>
            </a:pPr>
            <a:r>
              <a:rPr sz="1850" spc="135" dirty="0">
                <a:latin typeface="Gill Sans MT"/>
                <a:cs typeface="Gill Sans MT"/>
              </a:rPr>
              <a:t>Gyűjtött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215" dirty="0">
                <a:latin typeface="Gill Sans MT"/>
                <a:cs typeface="Gill Sans MT"/>
              </a:rPr>
              <a:t>adatok</a:t>
            </a:r>
            <a:r>
              <a:rPr sz="1850" spc="75" dirty="0">
                <a:latin typeface="Gill Sans MT"/>
                <a:cs typeface="Gill Sans MT"/>
              </a:rPr>
              <a:t> </a:t>
            </a:r>
            <a:r>
              <a:rPr sz="1850" spc="114" dirty="0">
                <a:latin typeface="Gill Sans MT"/>
                <a:cs typeface="Gill Sans MT"/>
              </a:rPr>
              <a:t>köre</a:t>
            </a:r>
            <a:r>
              <a:rPr sz="1850" spc="70" dirty="0">
                <a:latin typeface="Gill Sans MT"/>
                <a:cs typeface="Gill Sans MT"/>
              </a:rPr>
              <a:t> </a:t>
            </a:r>
            <a:r>
              <a:rPr sz="1850" spc="225" dirty="0">
                <a:latin typeface="Gill Sans MT"/>
                <a:cs typeface="Gill Sans MT"/>
              </a:rPr>
              <a:t>viszonylag</a:t>
            </a:r>
            <a:r>
              <a:rPr sz="1850" spc="80" dirty="0">
                <a:latin typeface="Gill Sans MT"/>
                <a:cs typeface="Gill Sans MT"/>
              </a:rPr>
              <a:t> </a:t>
            </a:r>
            <a:r>
              <a:rPr sz="1850" spc="200" dirty="0">
                <a:latin typeface="Gill Sans MT"/>
                <a:cs typeface="Gill Sans MT"/>
              </a:rPr>
              <a:t>pontosan</a:t>
            </a:r>
            <a:r>
              <a:rPr sz="1850" spc="85" dirty="0">
                <a:latin typeface="Gill Sans MT"/>
                <a:cs typeface="Gill Sans MT"/>
              </a:rPr>
              <a:t> </a:t>
            </a:r>
            <a:r>
              <a:rPr sz="1850" spc="150" dirty="0">
                <a:latin typeface="Gill Sans MT"/>
                <a:cs typeface="Gill Sans MT"/>
              </a:rPr>
              <a:t>rögzített:</a:t>
            </a:r>
            <a:endParaRPr sz="1850">
              <a:latin typeface="Gill Sans MT"/>
              <a:cs typeface="Gill Sans MT"/>
            </a:endParaRPr>
          </a:p>
          <a:p>
            <a:pPr marL="358140" marR="756920" indent="-167005">
              <a:lnSpc>
                <a:spcPts val="1889"/>
              </a:lnSpc>
              <a:spcBef>
                <a:spcPts val="710"/>
              </a:spcBef>
            </a:pPr>
            <a:r>
              <a:rPr sz="1800" spc="-7" baseline="11574" dirty="0">
                <a:latin typeface="Arial"/>
                <a:cs typeface="Arial"/>
              </a:rPr>
              <a:t>–</a:t>
            </a:r>
            <a:r>
              <a:rPr sz="1800" spc="480" baseline="11574" dirty="0">
                <a:latin typeface="Arial"/>
                <a:cs typeface="Arial"/>
              </a:rPr>
              <a:t> </a:t>
            </a:r>
            <a:r>
              <a:rPr sz="1600" spc="170" dirty="0">
                <a:latin typeface="Gill Sans MT"/>
                <a:cs typeface="Gill Sans MT"/>
              </a:rPr>
              <a:t>Anonim</a:t>
            </a:r>
            <a:r>
              <a:rPr sz="1600" spc="80" dirty="0">
                <a:latin typeface="Gill Sans MT"/>
                <a:cs typeface="Gill Sans MT"/>
              </a:rPr>
              <a:t> </a:t>
            </a:r>
            <a:r>
              <a:rPr sz="1600" spc="204" dirty="0">
                <a:latin typeface="Gill Sans MT"/>
                <a:cs typeface="Gill Sans MT"/>
              </a:rPr>
              <a:t>esetben:</a:t>
            </a:r>
            <a:r>
              <a:rPr sz="1600" spc="70" dirty="0">
                <a:latin typeface="Gill Sans MT"/>
                <a:cs typeface="Gill Sans MT"/>
              </a:rPr>
              <a:t> </a:t>
            </a:r>
            <a:r>
              <a:rPr sz="1600" spc="130" dirty="0">
                <a:latin typeface="Gill Sans MT"/>
                <a:cs typeface="Gill Sans MT"/>
              </a:rPr>
              <a:t>IP,</a:t>
            </a:r>
            <a:r>
              <a:rPr sz="1600" spc="75" dirty="0">
                <a:latin typeface="Gill Sans MT"/>
                <a:cs typeface="Gill Sans MT"/>
              </a:rPr>
              <a:t> </a:t>
            </a:r>
            <a:r>
              <a:rPr sz="1600" spc="140" dirty="0">
                <a:latin typeface="Gill Sans MT"/>
                <a:cs typeface="Gill Sans MT"/>
              </a:rPr>
              <a:t>Browser</a:t>
            </a:r>
            <a:r>
              <a:rPr sz="1600" spc="75" dirty="0">
                <a:latin typeface="Gill Sans MT"/>
                <a:cs typeface="Gill Sans MT"/>
              </a:rPr>
              <a:t> </a:t>
            </a:r>
            <a:r>
              <a:rPr sz="1600" spc="160" dirty="0">
                <a:latin typeface="Gill Sans MT"/>
                <a:cs typeface="Gill Sans MT"/>
              </a:rPr>
              <a:t>information,</a:t>
            </a:r>
            <a:r>
              <a:rPr sz="1600" spc="75" dirty="0">
                <a:latin typeface="Gill Sans MT"/>
                <a:cs typeface="Gill Sans MT"/>
              </a:rPr>
              <a:t> </a:t>
            </a:r>
            <a:r>
              <a:rPr sz="1600" spc="170" dirty="0">
                <a:latin typeface="Gill Sans MT"/>
                <a:cs typeface="Gill Sans MT"/>
              </a:rPr>
              <a:t>ISP,</a:t>
            </a:r>
            <a:r>
              <a:rPr sz="1600" spc="85" dirty="0">
                <a:latin typeface="Gill Sans MT"/>
                <a:cs typeface="Gill Sans MT"/>
              </a:rPr>
              <a:t> </a:t>
            </a:r>
            <a:r>
              <a:rPr sz="1600" spc="125" dirty="0">
                <a:latin typeface="Gill Sans MT"/>
                <a:cs typeface="Gill Sans MT"/>
              </a:rPr>
              <a:t>Referrer,</a:t>
            </a:r>
            <a:r>
              <a:rPr sz="1600" spc="75" dirty="0">
                <a:latin typeface="Gill Sans MT"/>
                <a:cs typeface="Gill Sans MT"/>
              </a:rPr>
              <a:t> </a:t>
            </a:r>
            <a:r>
              <a:rPr sz="1600" spc="145" dirty="0">
                <a:latin typeface="Gill Sans MT"/>
                <a:cs typeface="Gill Sans MT"/>
              </a:rPr>
              <a:t>Exit</a:t>
            </a:r>
            <a:r>
              <a:rPr sz="1600" spc="75" dirty="0">
                <a:latin typeface="Gill Sans MT"/>
                <a:cs typeface="Gill Sans MT"/>
              </a:rPr>
              <a:t> </a:t>
            </a:r>
            <a:r>
              <a:rPr sz="1600" spc="254" dirty="0">
                <a:latin typeface="Gill Sans MT"/>
                <a:cs typeface="Gill Sans MT"/>
              </a:rPr>
              <a:t>page,</a:t>
            </a:r>
            <a:r>
              <a:rPr sz="1600" spc="75" dirty="0">
                <a:latin typeface="Gill Sans MT"/>
                <a:cs typeface="Gill Sans MT"/>
              </a:rPr>
              <a:t> </a:t>
            </a:r>
            <a:r>
              <a:rPr sz="1600" spc="125" dirty="0">
                <a:latin typeface="Gill Sans MT"/>
                <a:cs typeface="Gill Sans MT"/>
              </a:rPr>
              <a:t>OS</a:t>
            </a:r>
            <a:r>
              <a:rPr sz="1600" spc="80" dirty="0">
                <a:latin typeface="Gill Sans MT"/>
                <a:cs typeface="Gill Sans MT"/>
              </a:rPr>
              <a:t> </a:t>
            </a:r>
            <a:r>
              <a:rPr sz="1600" spc="160" dirty="0">
                <a:latin typeface="Gill Sans MT"/>
                <a:cs typeface="Gill Sans MT"/>
              </a:rPr>
              <a:t>information, </a:t>
            </a:r>
            <a:r>
              <a:rPr sz="1600" spc="-430" dirty="0">
                <a:latin typeface="Gill Sans MT"/>
                <a:cs typeface="Gill Sans MT"/>
              </a:rPr>
              <a:t> </a:t>
            </a:r>
            <a:r>
              <a:rPr sz="1600" spc="170" dirty="0">
                <a:latin typeface="Gill Sans MT"/>
                <a:cs typeface="Gill Sans MT"/>
              </a:rPr>
              <a:t>Date/time</a:t>
            </a:r>
            <a:r>
              <a:rPr sz="1600" spc="60" dirty="0">
                <a:latin typeface="Gill Sans MT"/>
                <a:cs typeface="Gill Sans MT"/>
              </a:rPr>
              <a:t> </a:t>
            </a:r>
            <a:r>
              <a:rPr sz="1600" spc="229" dirty="0">
                <a:latin typeface="Gill Sans MT"/>
                <a:cs typeface="Gill Sans MT"/>
              </a:rPr>
              <a:t>stamp,</a:t>
            </a:r>
            <a:r>
              <a:rPr sz="1600" spc="65" dirty="0">
                <a:latin typeface="Gill Sans MT"/>
                <a:cs typeface="Gill Sans MT"/>
              </a:rPr>
              <a:t> </a:t>
            </a:r>
            <a:r>
              <a:rPr sz="1600" spc="110" dirty="0">
                <a:latin typeface="Gill Sans MT"/>
                <a:cs typeface="Gill Sans MT"/>
              </a:rPr>
              <a:t>City</a:t>
            </a:r>
            <a:r>
              <a:rPr sz="1600" spc="65" dirty="0">
                <a:latin typeface="Gill Sans MT"/>
                <a:cs typeface="Gill Sans MT"/>
              </a:rPr>
              <a:t> </a:t>
            </a:r>
            <a:r>
              <a:rPr sz="1600" spc="180" dirty="0">
                <a:latin typeface="Gill Sans MT"/>
                <a:cs typeface="Gill Sans MT"/>
              </a:rPr>
              <a:t>level</a:t>
            </a:r>
            <a:r>
              <a:rPr sz="1600" spc="70" dirty="0">
                <a:latin typeface="Gill Sans MT"/>
                <a:cs typeface="Gill Sans MT"/>
              </a:rPr>
              <a:t> </a:t>
            </a:r>
            <a:r>
              <a:rPr sz="1600" spc="155" dirty="0">
                <a:latin typeface="Gill Sans MT"/>
                <a:cs typeface="Gill Sans MT"/>
              </a:rPr>
              <a:t>location</a:t>
            </a:r>
            <a:endParaRPr sz="1600">
              <a:latin typeface="Gill Sans MT"/>
              <a:cs typeface="Gill Sans MT"/>
            </a:endParaRPr>
          </a:p>
          <a:p>
            <a:pPr marL="191135" indent="-166370">
              <a:lnSpc>
                <a:spcPct val="100000"/>
              </a:lnSpc>
              <a:spcBef>
                <a:spcPts val="680"/>
              </a:spcBef>
              <a:buSzPct val="43243"/>
              <a:buFont typeface="Arial"/>
              <a:buChar char="●"/>
              <a:tabLst>
                <a:tab pos="191770" algn="l"/>
              </a:tabLst>
            </a:pPr>
            <a:r>
              <a:rPr sz="1850" spc="190" dirty="0">
                <a:latin typeface="Gill Sans MT"/>
                <a:cs typeface="Gill Sans MT"/>
              </a:rPr>
              <a:t>Megőrzési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165" dirty="0">
                <a:latin typeface="Gill Sans MT"/>
                <a:cs typeface="Gill Sans MT"/>
              </a:rPr>
              <a:t>idő: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220" dirty="0">
                <a:latin typeface="Gill Sans MT"/>
                <a:cs typeface="Gill Sans MT"/>
              </a:rPr>
              <a:t>adatkezelés</a:t>
            </a:r>
            <a:r>
              <a:rPr sz="1850" spc="50" dirty="0">
                <a:latin typeface="Gill Sans MT"/>
                <a:cs typeface="Gill Sans MT"/>
              </a:rPr>
              <a:t> </a:t>
            </a:r>
            <a:r>
              <a:rPr sz="1850" spc="195" dirty="0">
                <a:latin typeface="Gill Sans MT"/>
                <a:cs typeface="Gill Sans MT"/>
              </a:rPr>
              <a:t>céljához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114" dirty="0">
                <a:latin typeface="Gill Sans MT"/>
                <a:cs typeface="Gill Sans MT"/>
              </a:rPr>
              <a:t>kötött,</a:t>
            </a:r>
            <a:r>
              <a:rPr sz="1850" spc="60" dirty="0">
                <a:latin typeface="Gill Sans MT"/>
                <a:cs typeface="Gill Sans MT"/>
              </a:rPr>
              <a:t> </a:t>
            </a:r>
            <a:r>
              <a:rPr sz="1850" spc="125" dirty="0">
                <a:latin typeface="Gill Sans MT"/>
                <a:cs typeface="Gill Sans MT"/>
              </a:rPr>
              <a:t>korlátozott</a:t>
            </a:r>
            <a:endParaRPr sz="1850">
              <a:latin typeface="Gill Sans MT"/>
              <a:cs typeface="Gill Sans MT"/>
            </a:endParaRPr>
          </a:p>
          <a:p>
            <a:pPr marL="191135" indent="-166370">
              <a:lnSpc>
                <a:spcPct val="100000"/>
              </a:lnSpc>
              <a:spcBef>
                <a:spcPts val="750"/>
              </a:spcBef>
              <a:buSzPct val="43243"/>
              <a:buFont typeface="Arial"/>
              <a:buChar char="●"/>
              <a:tabLst>
                <a:tab pos="191770" algn="l"/>
              </a:tabLst>
            </a:pPr>
            <a:r>
              <a:rPr sz="1850" spc="30" dirty="0">
                <a:latin typeface="Gill Sans MT"/>
                <a:cs typeface="Gill Sans MT"/>
              </a:rPr>
              <a:t>A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195" dirty="0">
                <a:latin typeface="Gill Sans MT"/>
                <a:cs typeface="Gill Sans MT"/>
              </a:rPr>
              <a:t>„felhasználói</a:t>
            </a:r>
            <a:r>
              <a:rPr sz="1850" spc="75" dirty="0">
                <a:latin typeface="Gill Sans MT"/>
                <a:cs typeface="Gill Sans MT"/>
              </a:rPr>
              <a:t> </a:t>
            </a:r>
            <a:r>
              <a:rPr sz="1850" spc="195" dirty="0">
                <a:latin typeface="Gill Sans MT"/>
                <a:cs typeface="Gill Sans MT"/>
              </a:rPr>
              <a:t>tartalmat”</a:t>
            </a:r>
            <a:r>
              <a:rPr sz="1850" spc="80" dirty="0">
                <a:latin typeface="Gill Sans MT"/>
                <a:cs typeface="Gill Sans MT"/>
              </a:rPr>
              <a:t> </a:t>
            </a:r>
            <a:r>
              <a:rPr sz="1850" spc="165" dirty="0">
                <a:latin typeface="Gill Sans MT"/>
                <a:cs typeface="Gill Sans MT"/>
              </a:rPr>
              <a:t>(szerintük)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290" dirty="0">
                <a:latin typeface="Gill Sans MT"/>
                <a:cs typeface="Gill Sans MT"/>
              </a:rPr>
              <a:t>nem</a:t>
            </a:r>
            <a:r>
              <a:rPr sz="1850" spc="75" dirty="0">
                <a:latin typeface="Gill Sans MT"/>
                <a:cs typeface="Gill Sans MT"/>
              </a:rPr>
              <a:t> </a:t>
            </a:r>
            <a:r>
              <a:rPr sz="1850" spc="175" dirty="0">
                <a:latin typeface="Gill Sans MT"/>
                <a:cs typeface="Gill Sans MT"/>
              </a:rPr>
              <a:t>kezelik:</a:t>
            </a:r>
            <a:endParaRPr sz="1850">
              <a:latin typeface="Gill Sans MT"/>
              <a:cs typeface="Gill Sans MT"/>
            </a:endParaRPr>
          </a:p>
          <a:p>
            <a:pPr marL="191135" marR="17780">
              <a:lnSpc>
                <a:spcPct val="96800"/>
              </a:lnSpc>
              <a:spcBef>
                <a:spcPts val="810"/>
              </a:spcBef>
            </a:pPr>
            <a:r>
              <a:rPr sz="1850" i="1" spc="110" dirty="0">
                <a:latin typeface="Trebuchet MS"/>
                <a:cs typeface="Trebuchet MS"/>
              </a:rPr>
              <a:t>The </a:t>
            </a:r>
            <a:r>
              <a:rPr sz="1850" i="1" spc="55" dirty="0">
                <a:latin typeface="Trebuchet MS"/>
                <a:cs typeface="Trebuchet MS"/>
              </a:rPr>
              <a:t>table </a:t>
            </a:r>
            <a:r>
              <a:rPr sz="1850" i="1" spc="90" dirty="0">
                <a:latin typeface="Trebuchet MS"/>
                <a:cs typeface="Trebuchet MS"/>
              </a:rPr>
              <a:t>below </a:t>
            </a:r>
            <a:r>
              <a:rPr sz="1850" i="1" spc="114" dirty="0">
                <a:latin typeface="Trebuchet MS"/>
                <a:cs typeface="Trebuchet MS"/>
              </a:rPr>
              <a:t>describes </a:t>
            </a:r>
            <a:r>
              <a:rPr sz="1850" i="1" spc="145" dirty="0">
                <a:latin typeface="Trebuchet MS"/>
                <a:cs typeface="Trebuchet MS"/>
              </a:rPr>
              <a:t>Zoom’s </a:t>
            </a:r>
            <a:r>
              <a:rPr sz="1850" i="1" spc="130" dirty="0">
                <a:latin typeface="Trebuchet MS"/>
                <a:cs typeface="Trebuchet MS"/>
              </a:rPr>
              <a:t>processing </a:t>
            </a:r>
            <a:r>
              <a:rPr sz="1850" i="1" spc="20" dirty="0">
                <a:latin typeface="Trebuchet MS"/>
                <a:cs typeface="Trebuchet MS"/>
              </a:rPr>
              <a:t>of </a:t>
            </a:r>
            <a:r>
              <a:rPr sz="1850" i="1" spc="105" dirty="0">
                <a:latin typeface="Trebuchet MS"/>
                <a:cs typeface="Trebuchet MS"/>
              </a:rPr>
              <a:t>personal </a:t>
            </a:r>
            <a:r>
              <a:rPr sz="1850" i="1" spc="95" dirty="0">
                <a:latin typeface="Trebuchet MS"/>
                <a:cs typeface="Trebuchet MS"/>
              </a:rPr>
              <a:t>data </a:t>
            </a:r>
            <a:r>
              <a:rPr sz="1850" i="1" spc="185" dirty="0">
                <a:latin typeface="Trebuchet MS"/>
                <a:cs typeface="Trebuchet MS"/>
              </a:rPr>
              <a:t>as </a:t>
            </a:r>
            <a:r>
              <a:rPr sz="1850" i="1" spc="160" dirty="0">
                <a:latin typeface="Trebuchet MS"/>
                <a:cs typeface="Trebuchet MS"/>
              </a:rPr>
              <a:t>a </a:t>
            </a:r>
            <a:r>
              <a:rPr sz="1850" i="1" spc="95" dirty="0">
                <a:latin typeface="Trebuchet MS"/>
                <a:cs typeface="Trebuchet MS"/>
              </a:rPr>
              <a:t>data </a:t>
            </a:r>
            <a:r>
              <a:rPr sz="1850" i="1" spc="100" dirty="0">
                <a:latin typeface="Trebuchet MS"/>
                <a:cs typeface="Trebuchet MS"/>
              </a:rPr>
              <a:t> </a:t>
            </a:r>
            <a:r>
              <a:rPr sz="1850" i="1" spc="20" dirty="0">
                <a:latin typeface="Trebuchet MS"/>
                <a:cs typeface="Trebuchet MS"/>
              </a:rPr>
              <a:t>controller. </a:t>
            </a:r>
            <a:r>
              <a:rPr sz="1850" i="1" spc="110" dirty="0">
                <a:latin typeface="Trebuchet MS"/>
                <a:cs typeface="Trebuchet MS"/>
              </a:rPr>
              <a:t>The </a:t>
            </a:r>
            <a:r>
              <a:rPr sz="1850" i="1" spc="55" dirty="0">
                <a:latin typeface="Trebuchet MS"/>
                <a:cs typeface="Trebuchet MS"/>
              </a:rPr>
              <a:t>table </a:t>
            </a:r>
            <a:r>
              <a:rPr sz="1850" i="1" spc="155" dirty="0">
                <a:latin typeface="Trebuchet MS"/>
                <a:cs typeface="Trebuchet MS"/>
              </a:rPr>
              <a:t>does </a:t>
            </a:r>
            <a:r>
              <a:rPr sz="1850" i="1" spc="80" dirty="0">
                <a:latin typeface="Trebuchet MS"/>
                <a:cs typeface="Trebuchet MS"/>
              </a:rPr>
              <a:t>not </a:t>
            </a:r>
            <a:r>
              <a:rPr sz="1850" i="1" spc="120" dirty="0">
                <a:latin typeface="Trebuchet MS"/>
                <a:cs typeface="Trebuchet MS"/>
              </a:rPr>
              <a:t>cover customer </a:t>
            </a:r>
            <a:r>
              <a:rPr sz="1850" i="1" spc="70" dirty="0">
                <a:latin typeface="Trebuchet MS"/>
                <a:cs typeface="Trebuchet MS"/>
              </a:rPr>
              <a:t>content, </a:t>
            </a:r>
            <a:r>
              <a:rPr sz="1850" i="1" spc="90" dirty="0">
                <a:latin typeface="Trebuchet MS"/>
                <a:cs typeface="Trebuchet MS"/>
              </a:rPr>
              <a:t>including </a:t>
            </a:r>
            <a:r>
              <a:rPr sz="1850" i="1" spc="165" dirty="0">
                <a:latin typeface="Trebuchet MS"/>
                <a:cs typeface="Trebuchet MS"/>
              </a:rPr>
              <a:t>any </a:t>
            </a:r>
            <a:r>
              <a:rPr sz="1850" i="1" spc="105" dirty="0">
                <a:latin typeface="Trebuchet MS"/>
                <a:cs typeface="Trebuchet MS"/>
              </a:rPr>
              <a:t>personal </a:t>
            </a:r>
            <a:r>
              <a:rPr sz="1850" i="1" spc="110" dirty="0">
                <a:latin typeface="Trebuchet MS"/>
                <a:cs typeface="Trebuchet MS"/>
              </a:rPr>
              <a:t> </a:t>
            </a:r>
            <a:r>
              <a:rPr sz="1850" i="1" spc="100" dirty="0">
                <a:latin typeface="Trebuchet MS"/>
                <a:cs typeface="Trebuchet MS"/>
              </a:rPr>
              <a:t>data about </a:t>
            </a:r>
            <a:r>
              <a:rPr sz="1850" i="1" spc="150" dirty="0">
                <a:latin typeface="Trebuchet MS"/>
                <a:cs typeface="Trebuchet MS"/>
              </a:rPr>
              <a:t>you </a:t>
            </a:r>
            <a:r>
              <a:rPr sz="1850" i="1" spc="45" dirty="0">
                <a:latin typeface="Trebuchet MS"/>
                <a:cs typeface="Trebuchet MS"/>
              </a:rPr>
              <a:t>that </a:t>
            </a:r>
            <a:r>
              <a:rPr sz="1850" i="1" spc="195" dirty="0">
                <a:latin typeface="Trebuchet MS"/>
                <a:cs typeface="Trebuchet MS"/>
              </a:rPr>
              <a:t>may </a:t>
            </a:r>
            <a:r>
              <a:rPr sz="1850" i="1" spc="135" dirty="0">
                <a:latin typeface="Trebuchet MS"/>
                <a:cs typeface="Trebuchet MS"/>
              </a:rPr>
              <a:t>be </a:t>
            </a:r>
            <a:r>
              <a:rPr sz="1850" i="1" spc="100" dirty="0">
                <a:latin typeface="Trebuchet MS"/>
                <a:cs typeface="Trebuchet MS"/>
              </a:rPr>
              <a:t>contained </a:t>
            </a:r>
            <a:r>
              <a:rPr sz="1850" i="1" spc="50" dirty="0">
                <a:latin typeface="Trebuchet MS"/>
                <a:cs typeface="Trebuchet MS"/>
              </a:rPr>
              <a:t>in </a:t>
            </a:r>
            <a:r>
              <a:rPr sz="1850" i="1" spc="120" dirty="0">
                <a:latin typeface="Trebuchet MS"/>
                <a:cs typeface="Trebuchet MS"/>
              </a:rPr>
              <a:t>customer </a:t>
            </a:r>
            <a:r>
              <a:rPr sz="1850" i="1" spc="150" dirty="0">
                <a:latin typeface="Trebuchet MS"/>
                <a:cs typeface="Trebuchet MS"/>
              </a:rPr>
              <a:t>content—such </a:t>
            </a:r>
            <a:r>
              <a:rPr sz="1850" i="1" spc="185" dirty="0">
                <a:latin typeface="Trebuchet MS"/>
                <a:cs typeface="Trebuchet MS"/>
              </a:rPr>
              <a:t>as </a:t>
            </a:r>
            <a:r>
              <a:rPr sz="1850" i="1" spc="114" dirty="0">
                <a:latin typeface="Trebuchet MS"/>
                <a:cs typeface="Trebuchet MS"/>
              </a:rPr>
              <a:t>meeting </a:t>
            </a:r>
            <a:r>
              <a:rPr sz="1850" i="1" spc="120" dirty="0">
                <a:latin typeface="Trebuchet MS"/>
                <a:cs typeface="Trebuchet MS"/>
              </a:rPr>
              <a:t> </a:t>
            </a:r>
            <a:r>
              <a:rPr sz="1850" i="1" spc="60" dirty="0">
                <a:latin typeface="Trebuchet MS"/>
                <a:cs typeface="Trebuchet MS"/>
              </a:rPr>
              <a:t>or </a:t>
            </a:r>
            <a:r>
              <a:rPr sz="1850" i="1" spc="35" dirty="0">
                <a:latin typeface="Trebuchet MS"/>
                <a:cs typeface="Trebuchet MS"/>
              </a:rPr>
              <a:t>call </a:t>
            </a:r>
            <a:r>
              <a:rPr sz="1850" i="1" spc="110" dirty="0">
                <a:latin typeface="Trebuchet MS"/>
                <a:cs typeface="Trebuchet MS"/>
              </a:rPr>
              <a:t>recordings </a:t>
            </a:r>
            <a:r>
              <a:rPr sz="1850" i="1" spc="55" dirty="0">
                <a:latin typeface="Trebuchet MS"/>
                <a:cs typeface="Trebuchet MS"/>
              </a:rPr>
              <a:t>or </a:t>
            </a:r>
            <a:r>
              <a:rPr sz="1850" i="1" spc="125" dirty="0">
                <a:latin typeface="Trebuchet MS"/>
                <a:cs typeface="Trebuchet MS"/>
              </a:rPr>
              <a:t>transcripts—because </a:t>
            </a:r>
            <a:r>
              <a:rPr sz="1850" b="1" i="1" spc="195" dirty="0">
                <a:latin typeface="Trebuchet MS"/>
                <a:cs typeface="Trebuchet MS"/>
              </a:rPr>
              <a:t>the </a:t>
            </a:r>
            <a:r>
              <a:rPr sz="1850" b="1" i="1" spc="210" dirty="0">
                <a:latin typeface="Trebuchet MS"/>
                <a:cs typeface="Trebuchet MS"/>
              </a:rPr>
              <a:t>customer </a:t>
            </a:r>
            <a:r>
              <a:rPr sz="1850" b="1" i="1" spc="185" dirty="0">
                <a:latin typeface="Trebuchet MS"/>
                <a:cs typeface="Trebuchet MS"/>
              </a:rPr>
              <a:t>(the </a:t>
            </a:r>
            <a:r>
              <a:rPr sz="1850" b="1" i="1" spc="254" dirty="0">
                <a:latin typeface="Trebuchet MS"/>
                <a:cs typeface="Trebuchet MS"/>
              </a:rPr>
              <a:t>Zoom </a:t>
            </a:r>
            <a:r>
              <a:rPr sz="1850" b="1" i="1" spc="190" dirty="0">
                <a:latin typeface="Trebuchet MS"/>
                <a:cs typeface="Trebuchet MS"/>
              </a:rPr>
              <a:t>account </a:t>
            </a:r>
            <a:r>
              <a:rPr sz="1850" b="1" i="1" spc="-545" dirty="0">
                <a:latin typeface="Trebuchet MS"/>
                <a:cs typeface="Trebuchet MS"/>
              </a:rPr>
              <a:t> </a:t>
            </a:r>
            <a:r>
              <a:rPr sz="1850" b="1" i="1" spc="155" dirty="0">
                <a:latin typeface="Trebuchet MS"/>
                <a:cs typeface="Trebuchet MS"/>
              </a:rPr>
              <a:t>holder), </a:t>
            </a:r>
            <a:r>
              <a:rPr sz="1850" b="1" i="1" spc="145" dirty="0">
                <a:latin typeface="Trebuchet MS"/>
                <a:cs typeface="Trebuchet MS"/>
              </a:rPr>
              <a:t>rather </a:t>
            </a:r>
            <a:r>
              <a:rPr sz="1850" b="1" i="1" spc="190" dirty="0">
                <a:latin typeface="Trebuchet MS"/>
                <a:cs typeface="Trebuchet MS"/>
              </a:rPr>
              <a:t>than </a:t>
            </a:r>
            <a:r>
              <a:rPr sz="1850" b="1" i="1" spc="204" dirty="0">
                <a:latin typeface="Trebuchet MS"/>
                <a:cs typeface="Trebuchet MS"/>
              </a:rPr>
              <a:t>Zoom, </a:t>
            </a:r>
            <a:r>
              <a:rPr sz="1850" b="1" i="1" spc="165" dirty="0">
                <a:latin typeface="Trebuchet MS"/>
                <a:cs typeface="Trebuchet MS"/>
              </a:rPr>
              <a:t>controls </a:t>
            </a:r>
            <a:r>
              <a:rPr sz="1850" b="1" i="1" spc="254" dirty="0">
                <a:latin typeface="Trebuchet MS"/>
                <a:cs typeface="Trebuchet MS"/>
              </a:rPr>
              <a:t>how </a:t>
            </a:r>
            <a:r>
              <a:rPr sz="1850" b="1" i="1" spc="210" dirty="0">
                <a:latin typeface="Trebuchet MS"/>
                <a:cs typeface="Trebuchet MS"/>
              </a:rPr>
              <a:t>customer </a:t>
            </a:r>
            <a:r>
              <a:rPr sz="1850" b="1" i="1" spc="185" dirty="0">
                <a:latin typeface="Trebuchet MS"/>
                <a:cs typeface="Trebuchet MS"/>
              </a:rPr>
              <a:t>content </a:t>
            </a:r>
            <a:r>
              <a:rPr sz="1850" b="1" i="1" spc="140" dirty="0">
                <a:latin typeface="Trebuchet MS"/>
                <a:cs typeface="Trebuchet MS"/>
              </a:rPr>
              <a:t>is </a:t>
            </a:r>
            <a:r>
              <a:rPr sz="1850" b="1" i="1" spc="145" dirty="0">
                <a:latin typeface="Trebuchet MS"/>
                <a:cs typeface="Trebuchet MS"/>
              </a:rPr>
              <a:t> </a:t>
            </a:r>
            <a:r>
              <a:rPr sz="1850" b="1" i="1" spc="175" dirty="0">
                <a:latin typeface="Trebuchet MS"/>
                <a:cs typeface="Trebuchet MS"/>
              </a:rPr>
              <a:t>processed</a:t>
            </a:r>
            <a:r>
              <a:rPr sz="1850" i="1" spc="175" dirty="0">
                <a:latin typeface="Trebuchet MS"/>
                <a:cs typeface="Trebuchet MS"/>
              </a:rPr>
              <a:t>.</a:t>
            </a:r>
            <a:r>
              <a:rPr sz="1850" i="1" spc="30" dirty="0">
                <a:latin typeface="Trebuchet MS"/>
                <a:cs typeface="Trebuchet MS"/>
              </a:rPr>
              <a:t> </a:t>
            </a:r>
            <a:r>
              <a:rPr sz="1850" i="1" spc="155" dirty="0">
                <a:latin typeface="Trebuchet MS"/>
                <a:cs typeface="Trebuchet MS"/>
              </a:rPr>
              <a:t>Any</a:t>
            </a:r>
            <a:r>
              <a:rPr sz="1850" i="1" spc="35" dirty="0">
                <a:latin typeface="Trebuchet MS"/>
                <a:cs typeface="Trebuchet MS"/>
              </a:rPr>
              <a:t> </a:t>
            </a:r>
            <a:r>
              <a:rPr sz="1850" i="1" spc="110" dirty="0">
                <a:latin typeface="Trebuchet MS"/>
                <a:cs typeface="Trebuchet MS"/>
              </a:rPr>
              <a:t>questions</a:t>
            </a:r>
            <a:r>
              <a:rPr sz="1850" i="1" spc="35" dirty="0">
                <a:latin typeface="Trebuchet MS"/>
                <a:cs typeface="Trebuchet MS"/>
              </a:rPr>
              <a:t> </a:t>
            </a:r>
            <a:r>
              <a:rPr sz="1850" i="1" spc="100" dirty="0">
                <a:latin typeface="Trebuchet MS"/>
                <a:cs typeface="Trebuchet MS"/>
              </a:rPr>
              <a:t>about</a:t>
            </a:r>
            <a:r>
              <a:rPr sz="1850" i="1" spc="25" dirty="0">
                <a:latin typeface="Trebuchet MS"/>
                <a:cs typeface="Trebuchet MS"/>
              </a:rPr>
              <a:t> </a:t>
            </a:r>
            <a:r>
              <a:rPr sz="1850" i="1" spc="75" dirty="0">
                <a:latin typeface="Trebuchet MS"/>
                <a:cs typeface="Trebuchet MS"/>
              </a:rPr>
              <a:t>the</a:t>
            </a:r>
            <a:r>
              <a:rPr sz="1850" i="1" spc="40" dirty="0">
                <a:latin typeface="Trebuchet MS"/>
                <a:cs typeface="Trebuchet MS"/>
              </a:rPr>
              <a:t> </a:t>
            </a:r>
            <a:r>
              <a:rPr sz="1850" i="1" spc="130" dirty="0">
                <a:latin typeface="Trebuchet MS"/>
                <a:cs typeface="Trebuchet MS"/>
              </a:rPr>
              <a:t>processing</a:t>
            </a:r>
            <a:r>
              <a:rPr sz="1850" i="1" spc="35" dirty="0">
                <a:latin typeface="Trebuchet MS"/>
                <a:cs typeface="Trebuchet MS"/>
              </a:rPr>
              <a:t> </a:t>
            </a:r>
            <a:r>
              <a:rPr sz="1850" i="1" spc="20" dirty="0">
                <a:latin typeface="Trebuchet MS"/>
                <a:cs typeface="Trebuchet MS"/>
              </a:rPr>
              <a:t>of</a:t>
            </a:r>
            <a:r>
              <a:rPr sz="1850" i="1" spc="35" dirty="0">
                <a:latin typeface="Trebuchet MS"/>
                <a:cs typeface="Trebuchet MS"/>
              </a:rPr>
              <a:t> </a:t>
            </a:r>
            <a:r>
              <a:rPr sz="1850" i="1" spc="120" dirty="0">
                <a:latin typeface="Trebuchet MS"/>
                <a:cs typeface="Trebuchet MS"/>
              </a:rPr>
              <a:t>customer</a:t>
            </a:r>
            <a:r>
              <a:rPr sz="1850" i="1" spc="40" dirty="0">
                <a:latin typeface="Trebuchet MS"/>
                <a:cs typeface="Trebuchet MS"/>
              </a:rPr>
              <a:t> </a:t>
            </a:r>
            <a:r>
              <a:rPr sz="1850" i="1" spc="90" dirty="0">
                <a:latin typeface="Trebuchet MS"/>
                <a:cs typeface="Trebuchet MS"/>
              </a:rPr>
              <a:t>content</a:t>
            </a:r>
            <a:r>
              <a:rPr sz="1850" i="1" spc="25" dirty="0">
                <a:latin typeface="Trebuchet MS"/>
                <a:cs typeface="Trebuchet MS"/>
              </a:rPr>
              <a:t> </a:t>
            </a:r>
            <a:r>
              <a:rPr sz="1850" i="1" spc="114" dirty="0">
                <a:latin typeface="Trebuchet MS"/>
                <a:cs typeface="Trebuchet MS"/>
              </a:rPr>
              <a:t>should</a:t>
            </a:r>
            <a:r>
              <a:rPr sz="1850" i="1" spc="35" dirty="0">
                <a:latin typeface="Trebuchet MS"/>
                <a:cs typeface="Trebuchet MS"/>
              </a:rPr>
              <a:t> </a:t>
            </a:r>
            <a:r>
              <a:rPr sz="1850" i="1" spc="140" dirty="0">
                <a:latin typeface="Trebuchet MS"/>
                <a:cs typeface="Trebuchet MS"/>
              </a:rPr>
              <a:t>be </a:t>
            </a:r>
            <a:r>
              <a:rPr sz="1850" i="1" spc="-540" dirty="0">
                <a:latin typeface="Trebuchet MS"/>
                <a:cs typeface="Trebuchet MS"/>
              </a:rPr>
              <a:t> </a:t>
            </a:r>
            <a:r>
              <a:rPr sz="1850" i="1" spc="140" dirty="0">
                <a:latin typeface="Trebuchet MS"/>
                <a:cs typeface="Trebuchet MS"/>
              </a:rPr>
              <a:t>addressed</a:t>
            </a:r>
            <a:r>
              <a:rPr sz="1850" i="1" spc="20" dirty="0">
                <a:latin typeface="Trebuchet MS"/>
                <a:cs typeface="Trebuchet MS"/>
              </a:rPr>
              <a:t> </a:t>
            </a:r>
            <a:r>
              <a:rPr sz="1850" i="1" spc="35" dirty="0">
                <a:latin typeface="Trebuchet MS"/>
                <a:cs typeface="Trebuchet MS"/>
              </a:rPr>
              <a:t>to</a:t>
            </a:r>
            <a:r>
              <a:rPr sz="1850" i="1" spc="25" dirty="0">
                <a:latin typeface="Trebuchet MS"/>
                <a:cs typeface="Trebuchet MS"/>
              </a:rPr>
              <a:t> </a:t>
            </a:r>
            <a:r>
              <a:rPr sz="1850" i="1" spc="75" dirty="0">
                <a:latin typeface="Trebuchet MS"/>
                <a:cs typeface="Trebuchet MS"/>
              </a:rPr>
              <a:t>the</a:t>
            </a:r>
            <a:r>
              <a:rPr sz="1850" i="1" spc="20" dirty="0">
                <a:latin typeface="Trebuchet MS"/>
                <a:cs typeface="Trebuchet MS"/>
              </a:rPr>
              <a:t> </a:t>
            </a:r>
            <a:r>
              <a:rPr sz="1850" i="1" spc="120" dirty="0">
                <a:latin typeface="Trebuchet MS"/>
                <a:cs typeface="Trebuchet MS"/>
              </a:rPr>
              <a:t>customer</a:t>
            </a:r>
            <a:r>
              <a:rPr sz="1850" i="1" spc="15" dirty="0">
                <a:latin typeface="Trebuchet MS"/>
                <a:cs typeface="Trebuchet MS"/>
              </a:rPr>
              <a:t> directly.</a:t>
            </a:r>
            <a:endParaRPr sz="1850">
              <a:latin typeface="Trebuchet MS"/>
              <a:cs typeface="Trebuchet MS"/>
            </a:endParaRPr>
          </a:p>
          <a:p>
            <a:pPr marL="191135" indent="-166370">
              <a:lnSpc>
                <a:spcPct val="100000"/>
              </a:lnSpc>
              <a:spcBef>
                <a:spcPts val="750"/>
              </a:spcBef>
              <a:buSzPct val="43243"/>
              <a:buFont typeface="Arial"/>
              <a:buChar char="●"/>
              <a:tabLst>
                <a:tab pos="191770" algn="l"/>
              </a:tabLst>
            </a:pPr>
            <a:r>
              <a:rPr sz="1850" spc="225" dirty="0">
                <a:latin typeface="Gill Sans MT"/>
                <a:cs typeface="Gill Sans MT"/>
              </a:rPr>
              <a:t>Bővebb</a:t>
            </a:r>
            <a:r>
              <a:rPr sz="1850" spc="65" dirty="0">
                <a:latin typeface="Gill Sans MT"/>
                <a:cs typeface="Gill Sans MT"/>
              </a:rPr>
              <a:t> </a:t>
            </a:r>
            <a:r>
              <a:rPr sz="1850" spc="180" dirty="0">
                <a:latin typeface="Gill Sans MT"/>
                <a:cs typeface="Gill Sans MT"/>
              </a:rPr>
              <a:t>információ:</a:t>
            </a:r>
            <a:r>
              <a:rPr sz="1850" spc="60" dirty="0">
                <a:latin typeface="Gill Sans MT"/>
                <a:cs typeface="Gill Sans MT"/>
              </a:rPr>
              <a:t> </a:t>
            </a:r>
            <a:r>
              <a:rPr sz="1850" spc="190" dirty="0">
                <a:latin typeface="Gill Sans MT"/>
                <a:cs typeface="Gill Sans MT"/>
              </a:rPr>
              <a:t>https://zoom.us/privacy</a:t>
            </a:r>
            <a:endParaRPr sz="185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534" y="33028"/>
            <a:ext cx="89192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Adatvédelmi</a:t>
            </a:r>
            <a:r>
              <a:rPr spc="120" dirty="0"/>
              <a:t> </a:t>
            </a:r>
            <a:r>
              <a:rPr spc="330" dirty="0"/>
              <a:t>nyilatkozat</a:t>
            </a:r>
            <a:r>
              <a:rPr spc="120" dirty="0"/>
              <a:t> </a:t>
            </a:r>
            <a:r>
              <a:rPr dirty="0"/>
              <a:t>–</a:t>
            </a:r>
            <a:r>
              <a:rPr spc="125" dirty="0"/>
              <a:t> </a:t>
            </a:r>
            <a:r>
              <a:rPr spc="229" dirty="0"/>
              <a:t>Microsoft</a:t>
            </a:r>
            <a:r>
              <a:rPr spc="125" dirty="0"/>
              <a:t> </a:t>
            </a:r>
            <a:r>
              <a:rPr spc="325" dirty="0"/>
              <a:t>Teams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5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180" y="882633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482" y="675696"/>
            <a:ext cx="8687435" cy="382841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90"/>
              </a:spcBef>
            </a:pPr>
            <a:r>
              <a:rPr sz="2400" spc="180" dirty="0">
                <a:latin typeface="Gill Sans MT"/>
                <a:cs typeface="Gill Sans MT"/>
              </a:rPr>
              <a:t>Gyűjtött</a:t>
            </a:r>
            <a:r>
              <a:rPr sz="2400" spc="80" dirty="0">
                <a:latin typeface="Gill Sans MT"/>
                <a:cs typeface="Gill Sans MT"/>
              </a:rPr>
              <a:t> </a:t>
            </a:r>
            <a:r>
              <a:rPr sz="2400" spc="280" dirty="0">
                <a:latin typeface="Gill Sans MT"/>
                <a:cs typeface="Gill Sans MT"/>
              </a:rPr>
              <a:t>adatok</a:t>
            </a:r>
            <a:r>
              <a:rPr sz="2400" spc="95" dirty="0">
                <a:latin typeface="Gill Sans MT"/>
                <a:cs typeface="Gill Sans MT"/>
              </a:rPr>
              <a:t> </a:t>
            </a:r>
            <a:r>
              <a:rPr sz="2400" spc="150" dirty="0">
                <a:latin typeface="Gill Sans MT"/>
                <a:cs typeface="Gill Sans MT"/>
              </a:rPr>
              <a:t>köre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365" dirty="0">
                <a:latin typeface="Gill Sans MT"/>
                <a:cs typeface="Gill Sans MT"/>
              </a:rPr>
              <a:t>tágan</a:t>
            </a:r>
            <a:r>
              <a:rPr sz="2400" spc="100" dirty="0">
                <a:latin typeface="Gill Sans MT"/>
                <a:cs typeface="Gill Sans MT"/>
              </a:rPr>
              <a:t> </a:t>
            </a:r>
            <a:r>
              <a:rPr sz="2400" spc="245" dirty="0">
                <a:latin typeface="Gill Sans MT"/>
                <a:cs typeface="Gill Sans MT"/>
              </a:rPr>
              <a:t>definiált:</a:t>
            </a:r>
            <a:endParaRPr sz="240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780"/>
              </a:spcBef>
            </a:pPr>
            <a:r>
              <a:rPr sz="2325" spc="15" baseline="12544" dirty="0">
                <a:latin typeface="Arial"/>
                <a:cs typeface="Arial"/>
              </a:rPr>
              <a:t>–</a:t>
            </a:r>
            <a:r>
              <a:rPr sz="2325" spc="585" baseline="12544" dirty="0">
                <a:latin typeface="Arial"/>
                <a:cs typeface="Arial"/>
              </a:rPr>
              <a:t> </a:t>
            </a:r>
            <a:r>
              <a:rPr sz="2100" spc="204" dirty="0">
                <a:latin typeface="Gill Sans MT"/>
                <a:cs typeface="Gill Sans MT"/>
              </a:rPr>
              <a:t>content,</a:t>
            </a:r>
            <a:r>
              <a:rPr sz="2100" spc="80" dirty="0">
                <a:latin typeface="Gill Sans MT"/>
                <a:cs typeface="Gill Sans MT"/>
              </a:rPr>
              <a:t> </a:t>
            </a:r>
            <a:r>
              <a:rPr sz="2100" spc="155" dirty="0">
                <a:latin typeface="Gill Sans MT"/>
                <a:cs typeface="Gill Sans MT"/>
              </a:rPr>
              <a:t>profile</a:t>
            </a:r>
            <a:r>
              <a:rPr sz="2100" spc="90" dirty="0">
                <a:latin typeface="Gill Sans MT"/>
                <a:cs typeface="Gill Sans MT"/>
              </a:rPr>
              <a:t> </a:t>
            </a:r>
            <a:r>
              <a:rPr sz="2100" spc="270" dirty="0">
                <a:latin typeface="Gill Sans MT"/>
                <a:cs typeface="Gill Sans MT"/>
              </a:rPr>
              <a:t>data,</a:t>
            </a:r>
            <a:r>
              <a:rPr sz="2100" spc="100" dirty="0">
                <a:latin typeface="Gill Sans MT"/>
                <a:cs typeface="Gill Sans MT"/>
              </a:rPr>
              <a:t> </a:t>
            </a:r>
            <a:r>
              <a:rPr sz="2100" spc="210" dirty="0">
                <a:latin typeface="Gill Sans MT"/>
                <a:cs typeface="Gill Sans MT"/>
              </a:rPr>
              <a:t>call</a:t>
            </a:r>
            <a:r>
              <a:rPr sz="2100" spc="85" dirty="0">
                <a:latin typeface="Gill Sans MT"/>
                <a:cs typeface="Gill Sans MT"/>
              </a:rPr>
              <a:t> </a:t>
            </a:r>
            <a:r>
              <a:rPr sz="2100" spc="185" dirty="0">
                <a:latin typeface="Gill Sans MT"/>
                <a:cs typeface="Gill Sans MT"/>
              </a:rPr>
              <a:t>history,</a:t>
            </a:r>
            <a:r>
              <a:rPr sz="2100" spc="80" dirty="0">
                <a:latin typeface="Gill Sans MT"/>
                <a:cs typeface="Gill Sans MT"/>
              </a:rPr>
              <a:t> </a:t>
            </a:r>
            <a:r>
              <a:rPr sz="2100" spc="215" dirty="0">
                <a:latin typeface="Gill Sans MT"/>
                <a:cs typeface="Gill Sans MT"/>
              </a:rPr>
              <a:t>call</a:t>
            </a:r>
            <a:r>
              <a:rPr sz="2100" spc="95" dirty="0">
                <a:latin typeface="Gill Sans MT"/>
                <a:cs typeface="Gill Sans MT"/>
              </a:rPr>
              <a:t> </a:t>
            </a:r>
            <a:r>
              <a:rPr sz="2100" spc="240" dirty="0">
                <a:latin typeface="Gill Sans MT"/>
                <a:cs typeface="Gill Sans MT"/>
              </a:rPr>
              <a:t>quaity,</a:t>
            </a:r>
            <a:r>
              <a:rPr sz="2100" spc="80" dirty="0">
                <a:latin typeface="Gill Sans MT"/>
                <a:cs typeface="Gill Sans MT"/>
              </a:rPr>
              <a:t> </a:t>
            </a:r>
            <a:r>
              <a:rPr sz="2100" spc="240" dirty="0">
                <a:latin typeface="Gill Sans MT"/>
                <a:cs typeface="Gill Sans MT"/>
              </a:rPr>
              <a:t>diagnostics</a:t>
            </a:r>
            <a:endParaRPr sz="2100">
              <a:latin typeface="Gill Sans MT"/>
              <a:cs typeface="Gill Sans MT"/>
            </a:endParaRPr>
          </a:p>
          <a:p>
            <a:pPr marL="25400" marR="356870">
              <a:lnSpc>
                <a:spcPts val="3860"/>
              </a:lnSpc>
              <a:spcBef>
                <a:spcPts val="270"/>
              </a:spcBef>
            </a:pPr>
            <a:r>
              <a:rPr sz="2400" spc="245" dirty="0">
                <a:latin typeface="Gill Sans MT"/>
                <a:cs typeface="Gill Sans MT"/>
              </a:rPr>
              <a:t>Megőrzési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215" dirty="0">
                <a:latin typeface="Gill Sans MT"/>
                <a:cs typeface="Gill Sans MT"/>
              </a:rPr>
              <a:t>idő:</a:t>
            </a:r>
            <a:r>
              <a:rPr sz="2400" spc="100" dirty="0">
                <a:latin typeface="Gill Sans MT"/>
                <a:cs typeface="Gill Sans MT"/>
              </a:rPr>
              <a:t> </a:t>
            </a:r>
            <a:r>
              <a:rPr sz="2400" spc="285" dirty="0">
                <a:latin typeface="Gill Sans MT"/>
                <a:cs typeface="Gill Sans MT"/>
              </a:rPr>
              <a:t>adatkezelés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250" dirty="0">
                <a:latin typeface="Gill Sans MT"/>
                <a:cs typeface="Gill Sans MT"/>
              </a:rPr>
              <a:t>céljához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150" dirty="0">
                <a:latin typeface="Gill Sans MT"/>
                <a:cs typeface="Gill Sans MT"/>
              </a:rPr>
              <a:t>kötött,</a:t>
            </a:r>
            <a:r>
              <a:rPr sz="2400" spc="114" dirty="0">
                <a:latin typeface="Gill Sans MT"/>
                <a:cs typeface="Gill Sans MT"/>
              </a:rPr>
              <a:t> </a:t>
            </a:r>
            <a:r>
              <a:rPr sz="2400" spc="165" dirty="0">
                <a:latin typeface="Gill Sans MT"/>
                <a:cs typeface="Gill Sans MT"/>
              </a:rPr>
              <a:t>korlátozott </a:t>
            </a:r>
            <a:r>
              <a:rPr sz="2400" spc="-650" dirty="0">
                <a:latin typeface="Gill Sans MT"/>
                <a:cs typeface="Gill Sans MT"/>
              </a:rPr>
              <a:t> </a:t>
            </a:r>
            <a:r>
              <a:rPr sz="2400" spc="240" dirty="0">
                <a:latin typeface="Gill Sans MT"/>
                <a:cs typeface="Gill Sans MT"/>
              </a:rPr>
              <a:t>Felvételek</a:t>
            </a:r>
            <a:r>
              <a:rPr sz="2400" spc="100" dirty="0">
                <a:latin typeface="Gill Sans MT"/>
                <a:cs typeface="Gill Sans MT"/>
              </a:rPr>
              <a:t> </a:t>
            </a:r>
            <a:r>
              <a:rPr sz="2400" spc="325" dirty="0">
                <a:latin typeface="Gill Sans MT"/>
                <a:cs typeface="Gill Sans MT"/>
              </a:rPr>
              <a:t>és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290" dirty="0">
                <a:latin typeface="Gill Sans MT"/>
                <a:cs typeface="Gill Sans MT"/>
              </a:rPr>
              <a:t>chat</a:t>
            </a:r>
            <a:r>
              <a:rPr sz="2400" spc="100" dirty="0">
                <a:latin typeface="Gill Sans MT"/>
                <a:cs typeface="Gill Sans MT"/>
              </a:rPr>
              <a:t> </a:t>
            </a:r>
            <a:r>
              <a:rPr sz="2400" spc="280" dirty="0">
                <a:latin typeface="Gill Sans MT"/>
                <a:cs typeface="Gill Sans MT"/>
              </a:rPr>
              <a:t>adatok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225" dirty="0">
                <a:latin typeface="Gill Sans MT"/>
                <a:cs typeface="Gill Sans MT"/>
              </a:rPr>
              <a:t>kezelője</a:t>
            </a:r>
            <a:r>
              <a:rPr sz="2400" spc="90" dirty="0">
                <a:latin typeface="Gill Sans MT"/>
                <a:cs typeface="Gill Sans MT"/>
              </a:rPr>
              <a:t> </a:t>
            </a:r>
            <a:r>
              <a:rPr sz="2400" spc="445" dirty="0">
                <a:latin typeface="Gill Sans MT"/>
                <a:cs typeface="Gill Sans MT"/>
              </a:rPr>
              <a:t>a</a:t>
            </a:r>
            <a:r>
              <a:rPr sz="2400" spc="105" dirty="0">
                <a:latin typeface="Gill Sans MT"/>
                <a:cs typeface="Gill Sans MT"/>
              </a:rPr>
              <a:t> </a:t>
            </a:r>
            <a:r>
              <a:rPr sz="2400" spc="175" dirty="0">
                <a:latin typeface="Gill Sans MT"/>
                <a:cs typeface="Gill Sans MT"/>
              </a:rPr>
              <a:t>Microsoft:</a:t>
            </a:r>
            <a:endParaRPr sz="2400">
              <a:latin typeface="Gill Sans MT"/>
              <a:cs typeface="Gill Sans MT"/>
            </a:endParaRPr>
          </a:p>
          <a:p>
            <a:pPr marL="240665" marR="399415">
              <a:lnSpc>
                <a:spcPts val="2440"/>
              </a:lnSpc>
              <a:spcBef>
                <a:spcPts val="635"/>
              </a:spcBef>
            </a:pPr>
            <a:r>
              <a:rPr sz="2100" i="1" spc="75" dirty="0">
                <a:latin typeface="Trebuchet MS"/>
                <a:cs typeface="Trebuchet MS"/>
              </a:rPr>
              <a:t>Microsoft</a:t>
            </a:r>
            <a:r>
              <a:rPr sz="2100" i="1" spc="30" dirty="0">
                <a:latin typeface="Trebuchet MS"/>
                <a:cs typeface="Trebuchet MS"/>
              </a:rPr>
              <a:t> </a:t>
            </a:r>
            <a:r>
              <a:rPr sz="2100" i="1" spc="135" dirty="0">
                <a:latin typeface="Trebuchet MS"/>
                <a:cs typeface="Trebuchet MS"/>
              </a:rPr>
              <a:t>Teams</a:t>
            </a:r>
            <a:r>
              <a:rPr sz="2100" i="1" spc="30" dirty="0">
                <a:latin typeface="Trebuchet MS"/>
                <a:cs typeface="Trebuchet MS"/>
              </a:rPr>
              <a:t> </a:t>
            </a:r>
            <a:r>
              <a:rPr sz="2100" i="1" spc="170" dirty="0">
                <a:latin typeface="Trebuchet MS"/>
                <a:cs typeface="Trebuchet MS"/>
              </a:rPr>
              <a:t>processes</a:t>
            </a:r>
            <a:r>
              <a:rPr sz="2100" i="1" spc="30" dirty="0">
                <a:latin typeface="Trebuchet MS"/>
                <a:cs typeface="Trebuchet MS"/>
              </a:rPr>
              <a:t> </a:t>
            </a:r>
            <a:r>
              <a:rPr sz="2100" i="1" spc="120" dirty="0">
                <a:latin typeface="Trebuchet MS"/>
                <a:cs typeface="Trebuchet MS"/>
              </a:rPr>
              <a:t>personal</a:t>
            </a:r>
            <a:r>
              <a:rPr sz="2100" i="1" spc="30" dirty="0">
                <a:latin typeface="Trebuchet MS"/>
                <a:cs typeface="Trebuchet MS"/>
              </a:rPr>
              <a:t> </a:t>
            </a:r>
            <a:r>
              <a:rPr sz="2100" i="1" spc="114" dirty="0">
                <a:latin typeface="Trebuchet MS"/>
                <a:cs typeface="Trebuchet MS"/>
              </a:rPr>
              <a:t>data</a:t>
            </a:r>
            <a:r>
              <a:rPr sz="2100" i="1" spc="25" dirty="0">
                <a:latin typeface="Trebuchet MS"/>
                <a:cs typeface="Trebuchet MS"/>
              </a:rPr>
              <a:t> </a:t>
            </a:r>
            <a:r>
              <a:rPr sz="2100" i="1" spc="60" dirty="0">
                <a:latin typeface="Trebuchet MS"/>
                <a:cs typeface="Trebuchet MS"/>
              </a:rPr>
              <a:t>in</a:t>
            </a:r>
            <a:r>
              <a:rPr sz="2100" i="1" spc="25" dirty="0">
                <a:latin typeface="Trebuchet MS"/>
                <a:cs typeface="Trebuchet MS"/>
              </a:rPr>
              <a:t> </a:t>
            </a:r>
            <a:r>
              <a:rPr sz="2100" i="1" spc="125" dirty="0">
                <a:latin typeface="Trebuchet MS"/>
                <a:cs typeface="Trebuchet MS"/>
              </a:rPr>
              <a:t>connection</a:t>
            </a:r>
            <a:r>
              <a:rPr sz="2100" i="1" spc="40" dirty="0">
                <a:latin typeface="Trebuchet MS"/>
                <a:cs typeface="Trebuchet MS"/>
              </a:rPr>
              <a:t> </a:t>
            </a:r>
            <a:r>
              <a:rPr sz="2100" i="1" spc="45" dirty="0">
                <a:latin typeface="Trebuchet MS"/>
                <a:cs typeface="Trebuchet MS"/>
              </a:rPr>
              <a:t>with </a:t>
            </a:r>
            <a:r>
              <a:rPr sz="2100" i="1" spc="-620" dirty="0">
                <a:latin typeface="Trebuchet MS"/>
                <a:cs typeface="Trebuchet MS"/>
              </a:rPr>
              <a:t> </a:t>
            </a:r>
            <a:r>
              <a:rPr sz="2100" i="1" spc="105" dirty="0">
                <a:latin typeface="Trebuchet MS"/>
                <a:cs typeface="Trebuchet MS"/>
              </a:rPr>
              <a:t>Microsoft's</a:t>
            </a:r>
            <a:r>
              <a:rPr sz="2100" i="1" spc="30" dirty="0">
                <a:latin typeface="Trebuchet MS"/>
                <a:cs typeface="Trebuchet MS"/>
              </a:rPr>
              <a:t> </a:t>
            </a:r>
            <a:r>
              <a:rPr sz="2100" i="1" spc="70" dirty="0">
                <a:latin typeface="Trebuchet MS"/>
                <a:cs typeface="Trebuchet MS"/>
              </a:rPr>
              <a:t>legitimate</a:t>
            </a:r>
            <a:r>
              <a:rPr sz="2100" i="1" spc="40" dirty="0">
                <a:latin typeface="Trebuchet MS"/>
                <a:cs typeface="Trebuchet MS"/>
              </a:rPr>
              <a:t> </a:t>
            </a:r>
            <a:r>
              <a:rPr sz="2100" i="1" spc="165" dirty="0">
                <a:latin typeface="Trebuchet MS"/>
                <a:cs typeface="Trebuchet MS"/>
              </a:rPr>
              <a:t>business</a:t>
            </a:r>
            <a:r>
              <a:rPr sz="2100" i="1" spc="35" dirty="0">
                <a:latin typeface="Trebuchet MS"/>
                <a:cs typeface="Trebuchet MS"/>
              </a:rPr>
              <a:t> </a:t>
            </a:r>
            <a:r>
              <a:rPr sz="2100" i="1" spc="105" dirty="0">
                <a:latin typeface="Trebuchet MS"/>
                <a:cs typeface="Trebuchet MS"/>
              </a:rPr>
              <a:t>operations</a:t>
            </a:r>
            <a:endParaRPr sz="2100">
              <a:latin typeface="Trebuchet MS"/>
              <a:cs typeface="Trebuchet MS"/>
            </a:endParaRPr>
          </a:p>
          <a:p>
            <a:pPr marL="25400">
              <a:lnSpc>
                <a:spcPts val="2840"/>
              </a:lnSpc>
              <a:spcBef>
                <a:spcPts val="894"/>
              </a:spcBef>
            </a:pPr>
            <a:r>
              <a:rPr sz="2400" spc="290" dirty="0">
                <a:latin typeface="Gill Sans MT"/>
                <a:cs typeface="Gill Sans MT"/>
              </a:rPr>
              <a:t>Bővebb</a:t>
            </a:r>
            <a:r>
              <a:rPr sz="2400" spc="85" dirty="0">
                <a:latin typeface="Gill Sans MT"/>
                <a:cs typeface="Gill Sans MT"/>
              </a:rPr>
              <a:t> </a:t>
            </a:r>
            <a:r>
              <a:rPr sz="2400" spc="235" dirty="0">
                <a:latin typeface="Gill Sans MT"/>
                <a:cs typeface="Gill Sans MT"/>
              </a:rPr>
              <a:t>információ:</a:t>
            </a:r>
            <a:endParaRPr sz="2400">
              <a:latin typeface="Gill Sans MT"/>
              <a:cs typeface="Gill Sans MT"/>
            </a:endParaRPr>
          </a:p>
          <a:p>
            <a:pPr marL="25400" marR="17780">
              <a:lnSpc>
                <a:spcPts val="2790"/>
              </a:lnSpc>
              <a:spcBef>
                <a:spcPts val="125"/>
              </a:spcBef>
            </a:pPr>
            <a:r>
              <a:rPr sz="2400" spc="240" dirty="0">
                <a:latin typeface="Gill Sans MT"/>
                <a:cs typeface="Gill Sans MT"/>
              </a:rPr>
              <a:t>https://docs.microsoft.com/en-us/microsoftteams/teams- </a:t>
            </a:r>
            <a:r>
              <a:rPr sz="2400" spc="-655" dirty="0">
                <a:latin typeface="Gill Sans MT"/>
                <a:cs typeface="Gill Sans MT"/>
              </a:rPr>
              <a:t> </a:t>
            </a:r>
            <a:r>
              <a:rPr sz="2400" spc="275" dirty="0">
                <a:latin typeface="Gill Sans MT"/>
                <a:cs typeface="Gill Sans MT"/>
              </a:rPr>
              <a:t>privacy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180" y="1789464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180" y="2279785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180" y="349623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1854" y="33028"/>
            <a:ext cx="820610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Adatvédelmi</a:t>
            </a:r>
            <a:r>
              <a:rPr spc="120" dirty="0"/>
              <a:t> </a:t>
            </a:r>
            <a:r>
              <a:rPr spc="330" dirty="0"/>
              <a:t>nyilatkozat</a:t>
            </a:r>
            <a:r>
              <a:rPr spc="125" dirty="0"/>
              <a:t> </a:t>
            </a:r>
            <a:r>
              <a:rPr dirty="0"/>
              <a:t>–</a:t>
            </a:r>
            <a:r>
              <a:rPr spc="130" dirty="0"/>
              <a:t> </a:t>
            </a:r>
            <a:r>
              <a:rPr spc="300" dirty="0"/>
              <a:t>Google</a:t>
            </a:r>
            <a:r>
              <a:rPr spc="120" dirty="0"/>
              <a:t> </a:t>
            </a:r>
            <a:r>
              <a:rPr spc="335" dirty="0"/>
              <a:t>Meet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6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624" y="881185"/>
            <a:ext cx="12446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204" dirty="0">
                <a:latin typeface="Arial"/>
                <a:cs typeface="Arial"/>
              </a:rPr>
              <a:t>●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444" y="683252"/>
            <a:ext cx="9118600" cy="4157979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70"/>
              </a:spcBef>
            </a:pPr>
            <a:r>
              <a:rPr sz="2200" spc="180" dirty="0">
                <a:latin typeface="Gill Sans MT"/>
                <a:cs typeface="Gill Sans MT"/>
              </a:rPr>
              <a:t>Gyűjtött</a:t>
            </a:r>
            <a:r>
              <a:rPr sz="2200" spc="95" dirty="0">
                <a:latin typeface="Gill Sans MT"/>
                <a:cs typeface="Gill Sans MT"/>
              </a:rPr>
              <a:t> </a:t>
            </a:r>
            <a:r>
              <a:rPr sz="2200" spc="275" dirty="0">
                <a:latin typeface="Gill Sans MT"/>
                <a:cs typeface="Gill Sans MT"/>
              </a:rPr>
              <a:t>adatok</a:t>
            </a:r>
            <a:r>
              <a:rPr sz="2200" spc="105" dirty="0">
                <a:latin typeface="Gill Sans MT"/>
                <a:cs typeface="Gill Sans MT"/>
              </a:rPr>
              <a:t> </a:t>
            </a:r>
            <a:r>
              <a:rPr sz="2200" spc="150" dirty="0">
                <a:latin typeface="Gill Sans MT"/>
                <a:cs typeface="Gill Sans MT"/>
              </a:rPr>
              <a:t>köre</a:t>
            </a:r>
            <a:r>
              <a:rPr sz="2200" spc="90" dirty="0">
                <a:latin typeface="Gill Sans MT"/>
                <a:cs typeface="Gill Sans MT"/>
              </a:rPr>
              <a:t> </a:t>
            </a:r>
            <a:r>
              <a:rPr sz="2200" spc="270" dirty="0">
                <a:latin typeface="Gill Sans MT"/>
                <a:cs typeface="Gill Sans MT"/>
              </a:rPr>
              <a:t>széles</a:t>
            </a:r>
            <a:r>
              <a:rPr sz="2200" spc="105" dirty="0">
                <a:latin typeface="Gill Sans MT"/>
                <a:cs typeface="Gill Sans MT"/>
              </a:rPr>
              <a:t> </a:t>
            </a:r>
            <a:r>
              <a:rPr sz="2200" spc="305" dirty="0">
                <a:latin typeface="Gill Sans MT"/>
                <a:cs typeface="Gill Sans MT"/>
              </a:rPr>
              <a:t>és</a:t>
            </a:r>
            <a:r>
              <a:rPr sz="2200" spc="105" dirty="0">
                <a:latin typeface="Gill Sans MT"/>
                <a:cs typeface="Gill Sans MT"/>
              </a:rPr>
              <a:t> </a:t>
            </a:r>
            <a:r>
              <a:rPr sz="2200" spc="365" dirty="0">
                <a:latin typeface="Gill Sans MT"/>
                <a:cs typeface="Gill Sans MT"/>
              </a:rPr>
              <a:t>nem</a:t>
            </a:r>
            <a:r>
              <a:rPr sz="2200" spc="95" dirty="0">
                <a:latin typeface="Gill Sans MT"/>
                <a:cs typeface="Gill Sans MT"/>
              </a:rPr>
              <a:t> </a:t>
            </a:r>
            <a:r>
              <a:rPr sz="2200" spc="265" dirty="0">
                <a:latin typeface="Gill Sans MT"/>
                <a:cs typeface="Gill Sans MT"/>
              </a:rPr>
              <a:t>pontosan</a:t>
            </a:r>
            <a:r>
              <a:rPr sz="2200" spc="100" dirty="0">
                <a:latin typeface="Gill Sans MT"/>
                <a:cs typeface="Gill Sans MT"/>
              </a:rPr>
              <a:t> </a:t>
            </a:r>
            <a:r>
              <a:rPr sz="2200" spc="235" dirty="0">
                <a:latin typeface="Gill Sans MT"/>
                <a:cs typeface="Gill Sans MT"/>
              </a:rPr>
              <a:t>definiált:</a:t>
            </a:r>
            <a:endParaRPr sz="2200">
              <a:latin typeface="Gill Sans MT"/>
              <a:cs typeface="Gill Sans MT"/>
            </a:endParaRPr>
          </a:p>
          <a:p>
            <a:pPr marL="225425" marR="490220" indent="-200660">
              <a:lnSpc>
                <a:spcPts val="2270"/>
              </a:lnSpc>
              <a:spcBef>
                <a:spcPts val="869"/>
              </a:spcBef>
            </a:pPr>
            <a:r>
              <a:rPr sz="2175" baseline="13409" dirty="0">
                <a:latin typeface="Arial"/>
                <a:cs typeface="Arial"/>
              </a:rPr>
              <a:t>–</a:t>
            </a:r>
            <a:r>
              <a:rPr sz="2175" spc="569" baseline="13409" dirty="0">
                <a:latin typeface="Arial"/>
                <a:cs typeface="Arial"/>
              </a:rPr>
              <a:t> </a:t>
            </a:r>
            <a:r>
              <a:rPr sz="1950" spc="235" dirty="0">
                <a:latin typeface="Gill Sans MT"/>
                <a:cs typeface="Gill Sans MT"/>
              </a:rPr>
              <a:t>unique</a:t>
            </a:r>
            <a:r>
              <a:rPr sz="1950" spc="85" dirty="0">
                <a:latin typeface="Gill Sans MT"/>
                <a:cs typeface="Gill Sans MT"/>
              </a:rPr>
              <a:t> </a:t>
            </a:r>
            <a:r>
              <a:rPr sz="1950" spc="175" dirty="0">
                <a:latin typeface="Gill Sans MT"/>
                <a:cs typeface="Gill Sans MT"/>
              </a:rPr>
              <a:t>identifiers</a:t>
            </a:r>
            <a:r>
              <a:rPr sz="1950" spc="95" dirty="0">
                <a:latin typeface="Gill Sans MT"/>
                <a:cs typeface="Gill Sans MT"/>
              </a:rPr>
              <a:t> </a:t>
            </a:r>
            <a:r>
              <a:rPr sz="1950" spc="210" dirty="0">
                <a:latin typeface="Gill Sans MT"/>
                <a:cs typeface="Gill Sans MT"/>
              </a:rPr>
              <a:t>(device,</a:t>
            </a:r>
            <a:r>
              <a:rPr sz="1950" spc="100" dirty="0">
                <a:latin typeface="Gill Sans MT"/>
                <a:cs typeface="Gill Sans MT"/>
              </a:rPr>
              <a:t> </a:t>
            </a:r>
            <a:r>
              <a:rPr sz="1950" spc="195" dirty="0">
                <a:latin typeface="Gill Sans MT"/>
                <a:cs typeface="Gill Sans MT"/>
              </a:rPr>
              <a:t>personal),</a:t>
            </a:r>
            <a:r>
              <a:rPr sz="1950" spc="90" dirty="0">
                <a:latin typeface="Gill Sans MT"/>
                <a:cs typeface="Gill Sans MT"/>
              </a:rPr>
              <a:t> </a:t>
            </a:r>
            <a:r>
              <a:rPr sz="1950" spc="200" dirty="0">
                <a:latin typeface="Gill Sans MT"/>
                <a:cs typeface="Gill Sans MT"/>
              </a:rPr>
              <a:t>activity,</a:t>
            </a:r>
            <a:r>
              <a:rPr sz="1950" spc="90" dirty="0">
                <a:latin typeface="Gill Sans MT"/>
                <a:cs typeface="Gill Sans MT"/>
              </a:rPr>
              <a:t> </a:t>
            </a:r>
            <a:r>
              <a:rPr sz="1950" spc="175" dirty="0">
                <a:latin typeface="Gill Sans MT"/>
                <a:cs typeface="Gill Sans MT"/>
              </a:rPr>
              <a:t>location,</a:t>
            </a:r>
            <a:r>
              <a:rPr sz="1950" spc="80" dirty="0">
                <a:latin typeface="Gill Sans MT"/>
                <a:cs typeface="Gill Sans MT"/>
              </a:rPr>
              <a:t> </a:t>
            </a:r>
            <a:r>
              <a:rPr sz="1950" spc="195" dirty="0">
                <a:latin typeface="Gill Sans MT"/>
                <a:cs typeface="Gill Sans MT"/>
              </a:rPr>
              <a:t>sensor</a:t>
            </a:r>
            <a:r>
              <a:rPr sz="1950" spc="90" dirty="0">
                <a:latin typeface="Gill Sans MT"/>
                <a:cs typeface="Gill Sans MT"/>
              </a:rPr>
              <a:t> </a:t>
            </a:r>
            <a:r>
              <a:rPr sz="1950" spc="250" dirty="0">
                <a:latin typeface="Gill Sans MT"/>
                <a:cs typeface="Gill Sans MT"/>
              </a:rPr>
              <a:t>data, </a:t>
            </a:r>
            <a:r>
              <a:rPr sz="1950" spc="-525" dirty="0">
                <a:latin typeface="Gill Sans MT"/>
                <a:cs typeface="Gill Sans MT"/>
              </a:rPr>
              <a:t> </a:t>
            </a:r>
            <a:r>
              <a:rPr sz="1950" spc="180" dirty="0">
                <a:latin typeface="Gill Sans MT"/>
                <a:cs typeface="Gill Sans MT"/>
              </a:rPr>
              <a:t>wireless</a:t>
            </a:r>
            <a:r>
              <a:rPr sz="1950" spc="70" dirty="0">
                <a:latin typeface="Gill Sans MT"/>
                <a:cs typeface="Gill Sans MT"/>
              </a:rPr>
              <a:t> </a:t>
            </a:r>
            <a:r>
              <a:rPr sz="1950" spc="210" dirty="0">
                <a:latin typeface="Gill Sans MT"/>
                <a:cs typeface="Gill Sans MT"/>
              </a:rPr>
              <a:t>environment</a:t>
            </a:r>
            <a:endParaRPr sz="195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869"/>
              </a:spcBef>
            </a:pPr>
            <a:r>
              <a:rPr sz="2200" spc="240" dirty="0">
                <a:latin typeface="Gill Sans MT"/>
                <a:cs typeface="Gill Sans MT"/>
              </a:rPr>
              <a:t>Megőrzési</a:t>
            </a:r>
            <a:r>
              <a:rPr sz="2200" spc="100" dirty="0">
                <a:latin typeface="Gill Sans MT"/>
                <a:cs typeface="Gill Sans MT"/>
              </a:rPr>
              <a:t> </a:t>
            </a:r>
            <a:r>
              <a:rPr sz="2200" spc="190" dirty="0">
                <a:latin typeface="Gill Sans MT"/>
                <a:cs typeface="Gill Sans MT"/>
              </a:rPr>
              <a:t>idő</a:t>
            </a:r>
            <a:r>
              <a:rPr sz="2200" spc="90" dirty="0">
                <a:latin typeface="Gill Sans MT"/>
                <a:cs typeface="Gill Sans MT"/>
              </a:rPr>
              <a:t> </a:t>
            </a:r>
            <a:r>
              <a:rPr sz="2200" spc="265" dirty="0">
                <a:latin typeface="Gill Sans MT"/>
                <a:cs typeface="Gill Sans MT"/>
              </a:rPr>
              <a:t>gyakorlatilag</a:t>
            </a:r>
            <a:r>
              <a:rPr sz="2200" spc="95" dirty="0">
                <a:latin typeface="Gill Sans MT"/>
                <a:cs typeface="Gill Sans MT"/>
              </a:rPr>
              <a:t> </a:t>
            </a:r>
            <a:r>
              <a:rPr sz="2200" spc="215" dirty="0">
                <a:latin typeface="Gill Sans MT"/>
                <a:cs typeface="Gill Sans MT"/>
              </a:rPr>
              <a:t>korlátlan:</a:t>
            </a:r>
            <a:endParaRPr sz="2200">
              <a:latin typeface="Gill Sans MT"/>
              <a:cs typeface="Gill Sans MT"/>
            </a:endParaRPr>
          </a:p>
          <a:p>
            <a:pPr marL="225425" marR="126364">
              <a:lnSpc>
                <a:spcPts val="2270"/>
              </a:lnSpc>
              <a:spcBef>
                <a:spcPts val="869"/>
              </a:spcBef>
            </a:pPr>
            <a:r>
              <a:rPr sz="1950" i="1" spc="250" dirty="0">
                <a:latin typeface="Trebuchet MS"/>
                <a:cs typeface="Trebuchet MS"/>
              </a:rPr>
              <a:t>„…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200" dirty="0">
                <a:latin typeface="Trebuchet MS"/>
                <a:cs typeface="Trebuchet MS"/>
              </a:rPr>
              <a:t>some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05" dirty="0">
                <a:latin typeface="Trebuchet MS"/>
                <a:cs typeface="Trebuchet MS"/>
              </a:rPr>
              <a:t>data</a:t>
            </a:r>
            <a:r>
              <a:rPr sz="1950" i="1" spc="30" dirty="0">
                <a:latin typeface="Trebuchet MS"/>
                <a:cs typeface="Trebuchet MS"/>
              </a:rPr>
              <a:t> </a:t>
            </a:r>
            <a:r>
              <a:rPr sz="1950" i="1" spc="145" dirty="0">
                <a:latin typeface="Trebuchet MS"/>
                <a:cs typeface="Trebuchet MS"/>
              </a:rPr>
              <a:t>we</a:t>
            </a:r>
            <a:r>
              <a:rPr sz="1950" i="1" spc="25" dirty="0">
                <a:latin typeface="Trebuchet MS"/>
                <a:cs typeface="Trebuchet MS"/>
              </a:rPr>
              <a:t> </a:t>
            </a:r>
            <a:r>
              <a:rPr sz="1950" i="1" spc="60" dirty="0">
                <a:latin typeface="Trebuchet MS"/>
                <a:cs typeface="Trebuchet MS"/>
              </a:rPr>
              <a:t>retain</a:t>
            </a:r>
            <a:r>
              <a:rPr sz="1950" i="1" spc="30" dirty="0">
                <a:latin typeface="Trebuchet MS"/>
                <a:cs typeface="Trebuchet MS"/>
              </a:rPr>
              <a:t> </a:t>
            </a:r>
            <a:r>
              <a:rPr sz="1950" i="1" spc="10" dirty="0">
                <a:latin typeface="Trebuchet MS"/>
                <a:cs typeface="Trebuchet MS"/>
              </a:rPr>
              <a:t>for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00" dirty="0">
                <a:latin typeface="Trebuchet MS"/>
                <a:cs typeface="Trebuchet MS"/>
              </a:rPr>
              <a:t>longer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05" dirty="0">
                <a:latin typeface="Trebuchet MS"/>
                <a:cs typeface="Trebuchet MS"/>
              </a:rPr>
              <a:t>periods</a:t>
            </a:r>
            <a:r>
              <a:rPr sz="1950" i="1" spc="40" dirty="0">
                <a:latin typeface="Trebuchet MS"/>
                <a:cs typeface="Trebuchet MS"/>
              </a:rPr>
              <a:t> </a:t>
            </a:r>
            <a:r>
              <a:rPr sz="1950" i="1" spc="25" dirty="0">
                <a:latin typeface="Trebuchet MS"/>
                <a:cs typeface="Trebuchet MS"/>
              </a:rPr>
              <a:t>of </a:t>
            </a:r>
            <a:r>
              <a:rPr sz="1950" i="1" spc="75" dirty="0">
                <a:latin typeface="Trebuchet MS"/>
                <a:cs typeface="Trebuchet MS"/>
              </a:rPr>
              <a:t>time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50" dirty="0">
                <a:latin typeface="Trebuchet MS"/>
                <a:cs typeface="Trebuchet MS"/>
              </a:rPr>
              <a:t>when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60" dirty="0">
                <a:latin typeface="Trebuchet MS"/>
                <a:cs typeface="Trebuchet MS"/>
              </a:rPr>
              <a:t>necessary</a:t>
            </a:r>
            <a:r>
              <a:rPr sz="1950" i="1" spc="25" dirty="0">
                <a:latin typeface="Trebuchet MS"/>
                <a:cs typeface="Trebuchet MS"/>
              </a:rPr>
              <a:t> </a:t>
            </a:r>
            <a:r>
              <a:rPr sz="1950" i="1" spc="10" dirty="0">
                <a:latin typeface="Trebuchet MS"/>
                <a:cs typeface="Trebuchet MS"/>
              </a:rPr>
              <a:t>for </a:t>
            </a:r>
            <a:r>
              <a:rPr sz="1950" i="1" spc="-575" dirty="0">
                <a:latin typeface="Trebuchet MS"/>
                <a:cs typeface="Trebuchet MS"/>
              </a:rPr>
              <a:t> </a:t>
            </a:r>
            <a:r>
              <a:rPr sz="1950" i="1" spc="65" dirty="0">
                <a:latin typeface="Trebuchet MS"/>
                <a:cs typeface="Trebuchet MS"/>
              </a:rPr>
              <a:t>legitimate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50" dirty="0">
                <a:latin typeface="Trebuchet MS"/>
                <a:cs typeface="Trebuchet MS"/>
              </a:rPr>
              <a:t>business</a:t>
            </a:r>
            <a:r>
              <a:rPr sz="1950" i="1" spc="30" dirty="0">
                <a:latin typeface="Trebuchet MS"/>
                <a:cs typeface="Trebuchet MS"/>
              </a:rPr>
              <a:t> </a:t>
            </a:r>
            <a:r>
              <a:rPr sz="1950" i="1" spc="65" dirty="0">
                <a:latin typeface="Trebuchet MS"/>
                <a:cs typeface="Trebuchet MS"/>
              </a:rPr>
              <a:t>or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80" dirty="0">
                <a:latin typeface="Trebuchet MS"/>
                <a:cs typeface="Trebuchet MS"/>
              </a:rPr>
              <a:t>legal</a:t>
            </a:r>
            <a:r>
              <a:rPr sz="1950" i="1" spc="25" dirty="0">
                <a:latin typeface="Trebuchet MS"/>
                <a:cs typeface="Trebuchet MS"/>
              </a:rPr>
              <a:t> </a:t>
            </a:r>
            <a:r>
              <a:rPr sz="1950" i="1" spc="145" dirty="0">
                <a:latin typeface="Trebuchet MS"/>
                <a:cs typeface="Trebuchet MS"/>
              </a:rPr>
              <a:t>purposes</a:t>
            </a:r>
            <a:r>
              <a:rPr sz="1950" i="1" spc="30" dirty="0">
                <a:latin typeface="Trebuchet MS"/>
                <a:cs typeface="Trebuchet MS"/>
              </a:rPr>
              <a:t> </a:t>
            </a:r>
            <a:r>
              <a:rPr sz="1950" i="1" spc="254" dirty="0">
                <a:latin typeface="Trebuchet MS"/>
                <a:cs typeface="Trebuchet MS"/>
              </a:rPr>
              <a:t>…”</a:t>
            </a:r>
            <a:endParaRPr sz="195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860"/>
              </a:spcBef>
            </a:pPr>
            <a:r>
              <a:rPr sz="2200" spc="240" dirty="0">
                <a:latin typeface="Gill Sans MT"/>
                <a:cs typeface="Gill Sans MT"/>
              </a:rPr>
              <a:t>Adatkezelés</a:t>
            </a:r>
            <a:r>
              <a:rPr sz="2200" spc="90" dirty="0">
                <a:latin typeface="Gill Sans MT"/>
                <a:cs typeface="Gill Sans MT"/>
              </a:rPr>
              <a:t> </a:t>
            </a:r>
            <a:r>
              <a:rPr sz="2200" spc="250" dirty="0">
                <a:latin typeface="Gill Sans MT"/>
                <a:cs typeface="Gill Sans MT"/>
              </a:rPr>
              <a:t>célja</a:t>
            </a:r>
            <a:r>
              <a:rPr sz="2200" spc="90" dirty="0">
                <a:latin typeface="Gill Sans MT"/>
                <a:cs typeface="Gill Sans MT"/>
              </a:rPr>
              <a:t> </a:t>
            </a:r>
            <a:r>
              <a:rPr sz="2200" spc="265" dirty="0">
                <a:latin typeface="Gill Sans MT"/>
                <a:cs typeface="Gill Sans MT"/>
              </a:rPr>
              <a:t>gyakorlatilag</a:t>
            </a:r>
            <a:r>
              <a:rPr sz="2200" spc="95" dirty="0">
                <a:latin typeface="Gill Sans MT"/>
                <a:cs typeface="Gill Sans MT"/>
              </a:rPr>
              <a:t> </a:t>
            </a:r>
            <a:r>
              <a:rPr sz="2200" spc="215" dirty="0">
                <a:latin typeface="Gill Sans MT"/>
                <a:cs typeface="Gill Sans MT"/>
              </a:rPr>
              <a:t>korlátlan:</a:t>
            </a:r>
            <a:endParaRPr sz="2200">
              <a:latin typeface="Gill Sans MT"/>
              <a:cs typeface="Gill Sans MT"/>
            </a:endParaRPr>
          </a:p>
          <a:p>
            <a:pPr marL="225425" marR="17780">
              <a:lnSpc>
                <a:spcPts val="2270"/>
              </a:lnSpc>
              <a:spcBef>
                <a:spcPts val="869"/>
              </a:spcBef>
            </a:pPr>
            <a:r>
              <a:rPr sz="1950" i="1" spc="110" dirty="0">
                <a:latin typeface="Trebuchet MS"/>
                <a:cs typeface="Trebuchet MS"/>
              </a:rPr>
              <a:t>„According </a:t>
            </a:r>
            <a:r>
              <a:rPr sz="1950" i="1" spc="45" dirty="0">
                <a:latin typeface="Trebuchet MS"/>
                <a:cs typeface="Trebuchet MS"/>
              </a:rPr>
              <a:t>to </a:t>
            </a:r>
            <a:r>
              <a:rPr sz="1950" i="1" spc="35" dirty="0">
                <a:latin typeface="Trebuchet MS"/>
                <a:cs typeface="Trebuchet MS"/>
              </a:rPr>
              <a:t>its </a:t>
            </a:r>
            <a:r>
              <a:rPr sz="1950" i="1" spc="80" dirty="0">
                <a:latin typeface="Trebuchet MS"/>
                <a:cs typeface="Trebuchet MS"/>
              </a:rPr>
              <a:t>terms, </a:t>
            </a:r>
            <a:r>
              <a:rPr sz="1950" i="1" spc="130" dirty="0">
                <a:latin typeface="Trebuchet MS"/>
                <a:cs typeface="Trebuchet MS"/>
              </a:rPr>
              <a:t>Google </a:t>
            </a:r>
            <a:r>
              <a:rPr sz="1950" i="1" spc="165" dirty="0">
                <a:latin typeface="Trebuchet MS"/>
                <a:cs typeface="Trebuchet MS"/>
              </a:rPr>
              <a:t>does </a:t>
            </a:r>
            <a:r>
              <a:rPr sz="1950" i="1" spc="80" dirty="0">
                <a:latin typeface="Trebuchet MS"/>
                <a:cs typeface="Trebuchet MS"/>
              </a:rPr>
              <a:t>not </a:t>
            </a:r>
            <a:r>
              <a:rPr sz="1950" i="1" spc="150" dirty="0">
                <a:latin typeface="Trebuchet MS"/>
                <a:cs typeface="Trebuchet MS"/>
              </a:rPr>
              <a:t>own </a:t>
            </a:r>
            <a:r>
              <a:rPr sz="1950" i="1" spc="100" dirty="0">
                <a:latin typeface="Trebuchet MS"/>
                <a:cs typeface="Trebuchet MS"/>
              </a:rPr>
              <a:t>user-uploaded </a:t>
            </a:r>
            <a:r>
              <a:rPr sz="1950" i="1" spc="30" dirty="0">
                <a:latin typeface="Trebuchet MS"/>
                <a:cs typeface="Trebuchet MS"/>
              </a:rPr>
              <a:t>files </a:t>
            </a:r>
            <a:r>
              <a:rPr sz="1950" i="1" spc="45" dirty="0">
                <a:latin typeface="Trebuchet MS"/>
                <a:cs typeface="Trebuchet MS"/>
              </a:rPr>
              <a:t>to </a:t>
            </a:r>
            <a:r>
              <a:rPr sz="1950" i="1" spc="50" dirty="0">
                <a:latin typeface="Trebuchet MS"/>
                <a:cs typeface="Trebuchet MS"/>
              </a:rPr>
              <a:t> </a:t>
            </a:r>
            <a:r>
              <a:rPr sz="1950" i="1" spc="130" dirty="0">
                <a:latin typeface="Trebuchet MS"/>
                <a:cs typeface="Trebuchet MS"/>
              </a:rPr>
              <a:t>Google</a:t>
            </a:r>
            <a:r>
              <a:rPr sz="1950" i="1" spc="40" dirty="0">
                <a:latin typeface="Trebuchet MS"/>
                <a:cs typeface="Trebuchet MS"/>
              </a:rPr>
              <a:t> </a:t>
            </a:r>
            <a:r>
              <a:rPr sz="1950" i="1" spc="75" dirty="0">
                <a:latin typeface="Trebuchet MS"/>
                <a:cs typeface="Trebuchet MS"/>
              </a:rPr>
              <a:t>Drive,</a:t>
            </a:r>
            <a:r>
              <a:rPr sz="1950" i="1" spc="50" dirty="0">
                <a:latin typeface="Trebuchet MS"/>
                <a:cs typeface="Trebuchet MS"/>
              </a:rPr>
              <a:t> </a:t>
            </a:r>
            <a:r>
              <a:rPr sz="1950" i="1" spc="80" dirty="0">
                <a:latin typeface="Trebuchet MS"/>
                <a:cs typeface="Trebuchet MS"/>
              </a:rPr>
              <a:t>but</a:t>
            </a:r>
            <a:r>
              <a:rPr sz="1950" i="1" spc="45" dirty="0">
                <a:latin typeface="Trebuchet MS"/>
                <a:cs typeface="Trebuchet MS"/>
              </a:rPr>
              <a:t> </a:t>
            </a:r>
            <a:r>
              <a:rPr sz="1950" i="1" spc="75" dirty="0">
                <a:latin typeface="Trebuchet MS"/>
                <a:cs typeface="Trebuchet MS"/>
              </a:rPr>
              <a:t>the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80" dirty="0">
                <a:latin typeface="Trebuchet MS"/>
                <a:cs typeface="Trebuchet MS"/>
              </a:rPr>
              <a:t>company</a:t>
            </a:r>
            <a:r>
              <a:rPr sz="1950" i="1" spc="45" dirty="0">
                <a:latin typeface="Trebuchet MS"/>
                <a:cs typeface="Trebuchet MS"/>
              </a:rPr>
              <a:t> </a:t>
            </a:r>
            <a:r>
              <a:rPr sz="1950" i="1" spc="170" dirty="0">
                <a:latin typeface="Trebuchet MS"/>
                <a:cs typeface="Trebuchet MS"/>
              </a:rPr>
              <a:t>can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145" dirty="0">
                <a:latin typeface="Trebuchet MS"/>
                <a:cs typeface="Trebuchet MS"/>
              </a:rPr>
              <a:t>do</a:t>
            </a:r>
            <a:r>
              <a:rPr sz="1950" i="1" spc="45" dirty="0">
                <a:latin typeface="Trebuchet MS"/>
                <a:cs typeface="Trebuchet MS"/>
              </a:rPr>
              <a:t> </a:t>
            </a:r>
            <a:r>
              <a:rPr sz="1950" i="1" spc="105" dirty="0">
                <a:latin typeface="Trebuchet MS"/>
                <a:cs typeface="Trebuchet MS"/>
              </a:rPr>
              <a:t>whatever</a:t>
            </a:r>
            <a:r>
              <a:rPr sz="1950" i="1" spc="45" dirty="0">
                <a:latin typeface="Trebuchet MS"/>
                <a:cs typeface="Trebuchet MS"/>
              </a:rPr>
              <a:t> </a:t>
            </a:r>
            <a:r>
              <a:rPr sz="1950" i="1" spc="-60" dirty="0">
                <a:latin typeface="Trebuchet MS"/>
                <a:cs typeface="Trebuchet MS"/>
              </a:rPr>
              <a:t>it</a:t>
            </a:r>
            <a:r>
              <a:rPr sz="1950" i="1" spc="40" dirty="0">
                <a:latin typeface="Trebuchet MS"/>
                <a:cs typeface="Trebuchet MS"/>
              </a:rPr>
              <a:t> </a:t>
            </a:r>
            <a:r>
              <a:rPr sz="1950" i="1" spc="70" dirty="0">
                <a:latin typeface="Trebuchet MS"/>
                <a:cs typeface="Trebuchet MS"/>
              </a:rPr>
              <a:t>likes</a:t>
            </a:r>
            <a:r>
              <a:rPr sz="1950" i="1" spc="50" dirty="0">
                <a:latin typeface="Trebuchet MS"/>
                <a:cs typeface="Trebuchet MS"/>
              </a:rPr>
              <a:t> </a:t>
            </a:r>
            <a:r>
              <a:rPr sz="1950" i="1" spc="40" dirty="0">
                <a:latin typeface="Trebuchet MS"/>
                <a:cs typeface="Trebuchet MS"/>
              </a:rPr>
              <a:t>with </a:t>
            </a:r>
            <a:r>
              <a:rPr sz="1950" i="1" spc="125" dirty="0">
                <a:latin typeface="Trebuchet MS"/>
                <a:cs typeface="Trebuchet MS"/>
              </a:rPr>
              <a:t>them</a:t>
            </a:r>
            <a:r>
              <a:rPr sz="1950" i="1" spc="55" dirty="0">
                <a:latin typeface="Trebuchet MS"/>
                <a:cs typeface="Trebuchet MS"/>
              </a:rPr>
              <a:t> </a:t>
            </a:r>
            <a:r>
              <a:rPr sz="1950" i="1" spc="40" dirty="0">
                <a:latin typeface="Trebuchet MS"/>
                <a:cs typeface="Trebuchet MS"/>
              </a:rPr>
              <a:t>with </a:t>
            </a:r>
            <a:r>
              <a:rPr sz="1950" i="1" spc="-570" dirty="0">
                <a:latin typeface="Trebuchet MS"/>
                <a:cs typeface="Trebuchet MS"/>
              </a:rPr>
              <a:t> </a:t>
            </a:r>
            <a:r>
              <a:rPr sz="1950" i="1" spc="155" dirty="0">
                <a:latin typeface="Trebuchet MS"/>
                <a:cs typeface="Trebuchet MS"/>
              </a:rPr>
              <a:t>no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75" dirty="0">
                <a:latin typeface="Trebuchet MS"/>
                <a:cs typeface="Trebuchet MS"/>
              </a:rPr>
              <a:t>time</a:t>
            </a:r>
            <a:r>
              <a:rPr sz="1950" i="1" spc="35" dirty="0">
                <a:latin typeface="Trebuchet MS"/>
                <a:cs typeface="Trebuchet MS"/>
              </a:rPr>
              <a:t> </a:t>
            </a:r>
            <a:r>
              <a:rPr sz="1950" i="1" spc="50" dirty="0">
                <a:latin typeface="Trebuchet MS"/>
                <a:cs typeface="Trebuchet MS"/>
              </a:rPr>
              <a:t>restrictions.”</a:t>
            </a:r>
            <a:endParaRPr sz="195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869"/>
              </a:spcBef>
            </a:pPr>
            <a:r>
              <a:rPr sz="2200" spc="285" dirty="0">
                <a:latin typeface="Gill Sans MT"/>
                <a:cs typeface="Gill Sans MT"/>
              </a:rPr>
              <a:t>Bővebb</a:t>
            </a:r>
            <a:r>
              <a:rPr sz="2200" spc="110" dirty="0">
                <a:latin typeface="Gill Sans MT"/>
                <a:cs typeface="Gill Sans MT"/>
              </a:rPr>
              <a:t> </a:t>
            </a:r>
            <a:r>
              <a:rPr sz="2200" spc="229" dirty="0">
                <a:latin typeface="Gill Sans MT"/>
                <a:cs typeface="Gill Sans MT"/>
              </a:rPr>
              <a:t>információ:</a:t>
            </a:r>
            <a:r>
              <a:rPr sz="2200" spc="114" dirty="0">
                <a:latin typeface="Gill Sans MT"/>
                <a:cs typeface="Gill Sans MT"/>
              </a:rPr>
              <a:t> </a:t>
            </a:r>
            <a:r>
              <a:rPr sz="2200" spc="240" dirty="0">
                <a:latin typeface="Gill Sans MT"/>
                <a:cs typeface="Gill Sans MT"/>
              </a:rPr>
              <a:t>https://policies.google.com/privacy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624" y="2013022"/>
            <a:ext cx="12446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204" dirty="0">
                <a:latin typeface="Arial"/>
                <a:cs typeface="Arial"/>
              </a:rPr>
              <a:t>●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624" y="3145582"/>
            <a:ext cx="12446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204" dirty="0">
                <a:latin typeface="Arial"/>
                <a:cs typeface="Arial"/>
              </a:rPr>
              <a:t>●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624" y="4565430"/>
            <a:ext cx="12446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204" dirty="0">
                <a:latin typeface="Arial"/>
                <a:cs typeface="Arial"/>
              </a:rPr>
              <a:t>●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376" y="33028"/>
            <a:ext cx="50374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0" dirty="0"/>
              <a:t>Zoom</a:t>
            </a:r>
            <a:r>
              <a:rPr spc="105" dirty="0"/>
              <a:t> </a:t>
            </a:r>
            <a:r>
              <a:rPr spc="370" dirty="0"/>
              <a:t>biztonsági</a:t>
            </a:r>
            <a:r>
              <a:rPr spc="95" dirty="0"/>
              <a:t> </a:t>
            </a:r>
            <a:r>
              <a:rPr spc="380" dirty="0"/>
              <a:t>esetek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7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3055" y="875076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175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62" y="695774"/>
            <a:ext cx="7528559" cy="4145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50" spc="245" dirty="0">
                <a:latin typeface="Gill Sans MT"/>
                <a:cs typeface="Gill Sans MT"/>
              </a:rPr>
              <a:t>Zoombombing</a:t>
            </a:r>
            <a:endParaRPr sz="205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8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165" dirty="0">
                <a:latin typeface="Gill Sans MT"/>
                <a:cs typeface="Gill Sans MT"/>
              </a:rPr>
              <a:t>Chat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45" dirty="0">
                <a:latin typeface="Gill Sans MT"/>
                <a:cs typeface="Gill Sans MT"/>
              </a:rPr>
              <a:t>és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180" dirty="0">
                <a:latin typeface="Gill Sans MT"/>
                <a:cs typeface="Gill Sans MT"/>
              </a:rPr>
              <a:t>prezentáció</a:t>
            </a:r>
            <a:r>
              <a:rPr sz="1800" spc="80" dirty="0">
                <a:latin typeface="Gill Sans MT"/>
                <a:cs typeface="Gill Sans MT"/>
              </a:rPr>
              <a:t> </a:t>
            </a:r>
            <a:r>
              <a:rPr sz="1800" spc="175" dirty="0">
                <a:latin typeface="Gill Sans MT"/>
                <a:cs typeface="Gill Sans MT"/>
              </a:rPr>
              <a:t>funkció</a:t>
            </a:r>
            <a:r>
              <a:rPr sz="1800" spc="80" dirty="0">
                <a:latin typeface="Gill Sans MT"/>
                <a:cs typeface="Gill Sans MT"/>
              </a:rPr>
              <a:t> </a:t>
            </a:r>
            <a:r>
              <a:rPr sz="1800" spc="210" dirty="0">
                <a:latin typeface="Gill Sans MT"/>
                <a:cs typeface="Gill Sans MT"/>
              </a:rPr>
              <a:t>„elárasztása”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15" dirty="0">
                <a:latin typeface="Gill Sans MT"/>
                <a:cs typeface="Gill Sans MT"/>
              </a:rPr>
              <a:t>nyilvános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29" dirty="0">
                <a:latin typeface="Gill Sans MT"/>
                <a:cs typeface="Gill Sans MT"/>
              </a:rPr>
              <a:t>szobákban</a:t>
            </a:r>
            <a:endParaRPr sz="180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6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160" dirty="0">
                <a:latin typeface="Gill Sans MT"/>
                <a:cs typeface="Gill Sans MT"/>
              </a:rPr>
              <a:t>Jelszó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315" dirty="0">
                <a:latin typeface="Gill Sans MT"/>
                <a:cs typeface="Gill Sans MT"/>
              </a:rPr>
              <a:t>vagy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185" dirty="0">
                <a:latin typeface="Gill Sans MT"/>
                <a:cs typeface="Gill Sans MT"/>
              </a:rPr>
              <a:t>várakozó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25" dirty="0">
                <a:latin typeface="Gill Sans MT"/>
                <a:cs typeface="Gill Sans MT"/>
              </a:rPr>
              <a:t>szoba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150" dirty="0">
                <a:latin typeface="Gill Sans MT"/>
                <a:cs typeface="Gill Sans MT"/>
              </a:rPr>
              <a:t>kötelező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40" dirty="0">
                <a:latin typeface="Gill Sans MT"/>
                <a:cs typeface="Gill Sans MT"/>
              </a:rPr>
              <a:t>2020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170" dirty="0">
                <a:latin typeface="Gill Sans MT"/>
                <a:cs typeface="Gill Sans MT"/>
              </a:rPr>
              <a:t>július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204" dirty="0">
                <a:latin typeface="Gill Sans MT"/>
                <a:cs typeface="Gill Sans MT"/>
              </a:rPr>
              <a:t>9.</a:t>
            </a:r>
            <a:r>
              <a:rPr sz="1800" spc="80" dirty="0">
                <a:latin typeface="Gill Sans MT"/>
                <a:cs typeface="Gill Sans MT"/>
              </a:rPr>
              <a:t> </a:t>
            </a:r>
            <a:r>
              <a:rPr sz="1800" spc="180" dirty="0">
                <a:latin typeface="Gill Sans MT"/>
                <a:cs typeface="Gill Sans MT"/>
              </a:rPr>
              <a:t>óta</a:t>
            </a:r>
            <a:endParaRPr sz="1800">
              <a:latin typeface="Gill Sans MT"/>
              <a:cs typeface="Gill Sans MT"/>
            </a:endParaRPr>
          </a:p>
          <a:p>
            <a:pPr marL="38100">
              <a:lnSpc>
                <a:spcPct val="100000"/>
              </a:lnSpc>
              <a:spcBef>
                <a:spcPts val="840"/>
              </a:spcBef>
            </a:pPr>
            <a:r>
              <a:rPr sz="2050" spc="190" dirty="0">
                <a:latin typeface="Gill Sans MT"/>
                <a:cs typeface="Gill Sans MT"/>
              </a:rPr>
              <a:t>Zoom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204" dirty="0">
                <a:latin typeface="Gill Sans MT"/>
                <a:cs typeface="Gill Sans MT"/>
              </a:rPr>
              <a:t>kitiltása</a:t>
            </a:r>
            <a:r>
              <a:rPr sz="2050" spc="70" dirty="0">
                <a:latin typeface="Gill Sans MT"/>
                <a:cs typeface="Gill Sans MT"/>
              </a:rPr>
              <a:t> </a:t>
            </a:r>
            <a:r>
              <a:rPr sz="2050" spc="300" dirty="0">
                <a:latin typeface="Gill Sans MT"/>
                <a:cs typeface="Gill Sans MT"/>
              </a:rPr>
              <a:t>az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215" dirty="0">
                <a:latin typeface="Gill Sans MT"/>
                <a:cs typeface="Gill Sans MT"/>
              </a:rPr>
              <a:t>oktatásból</a:t>
            </a:r>
            <a:endParaRPr sz="205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8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90" dirty="0">
                <a:latin typeface="Gill Sans MT"/>
                <a:cs typeface="Gill Sans MT"/>
              </a:rPr>
              <a:t>Több</a:t>
            </a:r>
            <a:r>
              <a:rPr sz="1800" spc="55" dirty="0">
                <a:latin typeface="Gill Sans MT"/>
                <a:cs typeface="Gill Sans MT"/>
              </a:rPr>
              <a:t> </a:t>
            </a:r>
            <a:r>
              <a:rPr sz="1800" spc="140" dirty="0">
                <a:latin typeface="Gill Sans MT"/>
                <a:cs typeface="Gill Sans MT"/>
              </a:rPr>
              <a:t>USA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185" dirty="0">
                <a:latin typeface="Gill Sans MT"/>
                <a:cs typeface="Gill Sans MT"/>
              </a:rPr>
              <a:t>oktatási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180" dirty="0">
                <a:latin typeface="Gill Sans MT"/>
                <a:cs typeface="Gill Sans MT"/>
              </a:rPr>
              <a:t>kerületben</a:t>
            </a:r>
            <a:endParaRPr sz="180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6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210" dirty="0">
                <a:latin typeface="Gill Sans MT"/>
                <a:cs typeface="Gill Sans MT"/>
              </a:rPr>
              <a:t>Elsődleges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175" dirty="0">
                <a:latin typeface="Gill Sans MT"/>
                <a:cs typeface="Gill Sans MT"/>
              </a:rPr>
              <a:t>indok: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40" dirty="0">
                <a:latin typeface="Gill Sans MT"/>
                <a:cs typeface="Gill Sans MT"/>
              </a:rPr>
              <a:t>12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260" dirty="0">
                <a:latin typeface="Gill Sans MT"/>
                <a:cs typeface="Gill Sans MT"/>
              </a:rPr>
              <a:t>év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00" dirty="0">
                <a:latin typeface="Gill Sans MT"/>
                <a:cs typeface="Gill Sans MT"/>
              </a:rPr>
              <a:t>alattiak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229" dirty="0">
                <a:latin typeface="Gill Sans MT"/>
                <a:cs typeface="Gill Sans MT"/>
              </a:rPr>
              <a:t>védelme,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20" dirty="0">
                <a:latin typeface="Gill Sans MT"/>
                <a:cs typeface="Gill Sans MT"/>
              </a:rPr>
              <a:t>zoombombing</a:t>
            </a:r>
            <a:endParaRPr sz="180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5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240" dirty="0">
                <a:latin typeface="Gill Sans MT"/>
                <a:cs typeface="Gill Sans MT"/>
              </a:rPr>
              <a:t>2020</a:t>
            </a:r>
            <a:r>
              <a:rPr sz="1800" spc="55" dirty="0">
                <a:latin typeface="Gill Sans MT"/>
                <a:cs typeface="Gill Sans MT"/>
              </a:rPr>
              <a:t> </a:t>
            </a:r>
            <a:r>
              <a:rPr sz="1800" spc="165" dirty="0">
                <a:latin typeface="Gill Sans MT"/>
                <a:cs typeface="Gill Sans MT"/>
              </a:rPr>
              <a:t>április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00" dirty="0">
                <a:latin typeface="Gill Sans MT"/>
                <a:cs typeface="Gill Sans MT"/>
              </a:rPr>
              <a:t>6.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40" dirty="0">
                <a:latin typeface="Gill Sans MT"/>
                <a:cs typeface="Gill Sans MT"/>
              </a:rPr>
              <a:t>és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254" dirty="0">
                <a:latin typeface="Gill Sans MT"/>
                <a:cs typeface="Gill Sans MT"/>
              </a:rPr>
              <a:t>május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204" dirty="0">
                <a:latin typeface="Gill Sans MT"/>
                <a:cs typeface="Gill Sans MT"/>
              </a:rPr>
              <a:t>6.</a:t>
            </a:r>
            <a:r>
              <a:rPr sz="1800" spc="80" dirty="0">
                <a:latin typeface="Gill Sans MT"/>
                <a:cs typeface="Gill Sans MT"/>
              </a:rPr>
              <a:t> </a:t>
            </a:r>
            <a:r>
              <a:rPr sz="1800" spc="120" dirty="0">
                <a:latin typeface="Gill Sans MT"/>
                <a:cs typeface="Gill Sans MT"/>
              </a:rPr>
              <a:t>között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120" dirty="0">
                <a:latin typeface="Gill Sans MT"/>
                <a:cs typeface="Gill Sans MT"/>
              </a:rPr>
              <a:t>(New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York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240" dirty="0">
                <a:latin typeface="Gill Sans MT"/>
                <a:cs typeface="Gill Sans MT"/>
              </a:rPr>
              <a:t>államban)</a:t>
            </a:r>
            <a:endParaRPr sz="1800">
              <a:latin typeface="Gill Sans MT"/>
              <a:cs typeface="Gill Sans MT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sz="2050" spc="190" dirty="0">
                <a:latin typeface="Gill Sans MT"/>
                <a:cs typeface="Gill Sans MT"/>
              </a:rPr>
              <a:t>Zoom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210" dirty="0">
                <a:latin typeface="Gill Sans MT"/>
                <a:cs typeface="Gill Sans MT"/>
              </a:rPr>
              <a:t>iPhone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315" dirty="0">
                <a:latin typeface="Gill Sans MT"/>
                <a:cs typeface="Gill Sans MT"/>
              </a:rPr>
              <a:t>app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210" dirty="0">
                <a:latin typeface="Gill Sans MT"/>
                <a:cs typeface="Gill Sans MT"/>
              </a:rPr>
              <a:t>Facebook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135" dirty="0">
                <a:latin typeface="Gill Sans MT"/>
                <a:cs typeface="Gill Sans MT"/>
              </a:rPr>
              <a:t>SDK</a:t>
            </a:r>
            <a:endParaRPr sz="205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8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175" dirty="0">
                <a:latin typeface="Gill Sans MT"/>
                <a:cs typeface="Gill Sans MT"/>
              </a:rPr>
              <a:t>Facebook</a:t>
            </a:r>
            <a:r>
              <a:rPr sz="1800" spc="60" dirty="0">
                <a:latin typeface="Gill Sans MT"/>
                <a:cs typeface="Gill Sans MT"/>
              </a:rPr>
              <a:t> </a:t>
            </a:r>
            <a:r>
              <a:rPr sz="1800" spc="204" dirty="0">
                <a:latin typeface="Gill Sans MT"/>
                <a:cs typeface="Gill Sans MT"/>
              </a:rPr>
              <a:t>belépési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204" dirty="0">
                <a:latin typeface="Gill Sans MT"/>
                <a:cs typeface="Gill Sans MT"/>
              </a:rPr>
              <a:t>lehetőséget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190" dirty="0">
                <a:latin typeface="Gill Sans MT"/>
                <a:cs typeface="Gill Sans MT"/>
              </a:rPr>
              <a:t>nyújt</a:t>
            </a:r>
            <a:endParaRPr sz="180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5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165" dirty="0">
                <a:latin typeface="Gill Sans MT"/>
                <a:cs typeface="Gill Sans MT"/>
              </a:rPr>
              <a:t>Adatokat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175" dirty="0">
                <a:latin typeface="Gill Sans MT"/>
                <a:cs typeface="Gill Sans MT"/>
              </a:rPr>
              <a:t>küld</a:t>
            </a:r>
            <a:r>
              <a:rPr sz="1800" spc="60" dirty="0">
                <a:latin typeface="Gill Sans MT"/>
                <a:cs typeface="Gill Sans MT"/>
              </a:rPr>
              <a:t> </a:t>
            </a:r>
            <a:r>
              <a:rPr sz="1800" spc="245" dirty="0">
                <a:latin typeface="Gill Sans MT"/>
                <a:cs typeface="Gill Sans MT"/>
              </a:rPr>
              <a:t>már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265" dirty="0">
                <a:latin typeface="Gill Sans MT"/>
                <a:cs typeface="Gill Sans MT"/>
              </a:rPr>
              <a:t>az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45" dirty="0">
                <a:latin typeface="Gill Sans MT"/>
                <a:cs typeface="Gill Sans MT"/>
              </a:rPr>
              <a:t>alkalmazás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175" dirty="0">
                <a:latin typeface="Gill Sans MT"/>
                <a:cs typeface="Gill Sans MT"/>
              </a:rPr>
              <a:t>indításakor</a:t>
            </a:r>
            <a:endParaRPr sz="1800">
              <a:latin typeface="Gill Sans MT"/>
              <a:cs typeface="Gill Sans MT"/>
            </a:endParaRPr>
          </a:p>
          <a:p>
            <a:pPr marL="224154" indent="-186690">
              <a:lnSpc>
                <a:spcPct val="100000"/>
              </a:lnSpc>
              <a:spcBef>
                <a:spcPts val="660"/>
              </a:spcBef>
              <a:buSzPct val="75000"/>
              <a:buFont typeface="Arial"/>
              <a:buChar char="–"/>
              <a:tabLst>
                <a:tab pos="224790" algn="l"/>
              </a:tabLst>
            </a:pPr>
            <a:r>
              <a:rPr sz="1800" spc="120" dirty="0">
                <a:latin typeface="Gill Sans MT"/>
                <a:cs typeface="Gill Sans MT"/>
              </a:rPr>
              <a:t>SDK</a:t>
            </a:r>
            <a:r>
              <a:rPr sz="1800" spc="50" dirty="0">
                <a:latin typeface="Gill Sans MT"/>
                <a:cs typeface="Gill Sans MT"/>
              </a:rPr>
              <a:t> </a:t>
            </a:r>
            <a:r>
              <a:rPr sz="1800" spc="190" dirty="0">
                <a:latin typeface="Gill Sans MT"/>
                <a:cs typeface="Gill Sans MT"/>
              </a:rPr>
              <a:t>eltávolítva:</a:t>
            </a:r>
            <a:r>
              <a:rPr sz="1800" spc="65" dirty="0">
                <a:latin typeface="Gill Sans MT"/>
                <a:cs typeface="Gill Sans MT"/>
              </a:rPr>
              <a:t> </a:t>
            </a:r>
            <a:r>
              <a:rPr sz="1800" spc="240" dirty="0">
                <a:latin typeface="Gill Sans MT"/>
                <a:cs typeface="Gill Sans MT"/>
              </a:rPr>
              <a:t>2020</a:t>
            </a:r>
            <a:r>
              <a:rPr sz="1800" spc="60" dirty="0">
                <a:latin typeface="Gill Sans MT"/>
                <a:cs typeface="Gill Sans MT"/>
              </a:rPr>
              <a:t> </a:t>
            </a:r>
            <a:r>
              <a:rPr sz="1800" spc="210" dirty="0">
                <a:latin typeface="Gill Sans MT"/>
                <a:cs typeface="Gill Sans MT"/>
              </a:rPr>
              <a:t>március</a:t>
            </a:r>
            <a:r>
              <a:rPr sz="1800" spc="60" dirty="0">
                <a:latin typeface="Gill Sans MT"/>
                <a:cs typeface="Gill Sans MT"/>
              </a:rPr>
              <a:t> </a:t>
            </a:r>
            <a:r>
              <a:rPr sz="1800" spc="215" dirty="0">
                <a:latin typeface="Gill Sans MT"/>
                <a:cs typeface="Gill Sans MT"/>
              </a:rPr>
              <a:t>27.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055" y="2013034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175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055" y="3509196"/>
            <a:ext cx="1174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175" dirty="0">
                <a:latin typeface="Arial"/>
                <a:cs typeface="Arial"/>
              </a:rPr>
              <a:t>●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376" y="33028"/>
            <a:ext cx="50374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0" dirty="0"/>
              <a:t>Zoom</a:t>
            </a:r>
            <a:r>
              <a:rPr spc="105" dirty="0"/>
              <a:t> </a:t>
            </a:r>
            <a:r>
              <a:rPr spc="370" dirty="0"/>
              <a:t>biztonsági</a:t>
            </a:r>
            <a:r>
              <a:rPr spc="95" dirty="0"/>
              <a:t> </a:t>
            </a:r>
            <a:r>
              <a:rPr spc="380" dirty="0"/>
              <a:t>esetek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8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5666" y="882989"/>
            <a:ext cx="131445" cy="18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195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5005" y="678559"/>
            <a:ext cx="9189720" cy="413892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65"/>
              </a:spcBef>
            </a:pPr>
            <a:r>
              <a:rPr sz="2350" spc="210" dirty="0">
                <a:latin typeface="Gill Sans MT"/>
                <a:cs typeface="Gill Sans MT"/>
              </a:rPr>
              <a:t>Zoom</a:t>
            </a:r>
            <a:r>
              <a:rPr sz="2350" spc="80" dirty="0">
                <a:latin typeface="Gill Sans MT"/>
                <a:cs typeface="Gill Sans MT"/>
              </a:rPr>
              <a:t> </a:t>
            </a:r>
            <a:r>
              <a:rPr sz="2350" spc="210" dirty="0">
                <a:latin typeface="Gill Sans MT"/>
                <a:cs typeface="Gill Sans MT"/>
              </a:rPr>
              <a:t>„távoli</a:t>
            </a:r>
            <a:r>
              <a:rPr sz="2350" spc="75" dirty="0">
                <a:latin typeface="Gill Sans MT"/>
                <a:cs typeface="Gill Sans MT"/>
              </a:rPr>
              <a:t> </a:t>
            </a:r>
            <a:r>
              <a:rPr sz="2350" spc="305" dirty="0">
                <a:latin typeface="Gill Sans MT"/>
                <a:cs typeface="Gill Sans MT"/>
              </a:rPr>
              <a:t>webkamera</a:t>
            </a:r>
            <a:r>
              <a:rPr sz="2350" spc="75" dirty="0">
                <a:latin typeface="Gill Sans MT"/>
                <a:cs typeface="Gill Sans MT"/>
              </a:rPr>
              <a:t> </a:t>
            </a:r>
            <a:r>
              <a:rPr sz="2350" spc="250" dirty="0">
                <a:latin typeface="Gill Sans MT"/>
                <a:cs typeface="Gill Sans MT"/>
              </a:rPr>
              <a:t>hozzáférés”</a:t>
            </a:r>
            <a:endParaRPr sz="2350">
              <a:latin typeface="Gill Sans MT"/>
              <a:cs typeface="Gill Sans MT"/>
            </a:endParaRPr>
          </a:p>
          <a:p>
            <a:pPr marL="236854" indent="-212090">
              <a:lnSpc>
                <a:spcPct val="100000"/>
              </a:lnSpc>
              <a:spcBef>
                <a:spcPts val="77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210" dirty="0">
                <a:latin typeface="Gill Sans MT"/>
                <a:cs typeface="Gill Sans MT"/>
              </a:rPr>
              <a:t>Kényelmi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170" dirty="0">
                <a:latin typeface="Gill Sans MT"/>
                <a:cs typeface="Gill Sans MT"/>
              </a:rPr>
              <a:t>fícsör: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20" dirty="0">
                <a:latin typeface="Gill Sans MT"/>
                <a:cs typeface="Gill Sans MT"/>
              </a:rPr>
              <a:t>zoom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254" dirty="0">
                <a:latin typeface="Gill Sans MT"/>
                <a:cs typeface="Gill Sans MT"/>
              </a:rPr>
              <a:t>web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235" dirty="0">
                <a:latin typeface="Gill Sans MT"/>
                <a:cs typeface="Gill Sans MT"/>
              </a:rPr>
              <a:t>hivatkozás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240" dirty="0">
                <a:latin typeface="Gill Sans MT"/>
                <a:cs typeface="Gill Sans MT"/>
              </a:rPr>
              <a:t>automatikus</a:t>
            </a:r>
            <a:r>
              <a:rPr sz="2050" spc="65" dirty="0">
                <a:latin typeface="Gill Sans MT"/>
                <a:cs typeface="Gill Sans MT"/>
              </a:rPr>
              <a:t> </a:t>
            </a:r>
            <a:r>
              <a:rPr sz="2050" spc="300" dirty="0">
                <a:latin typeface="Gill Sans MT"/>
                <a:cs typeface="Gill Sans MT"/>
              </a:rPr>
              <a:t>megnyitása</a:t>
            </a:r>
            <a:endParaRPr sz="2050">
              <a:latin typeface="Gill Sans MT"/>
              <a:cs typeface="Gill Sans MT"/>
            </a:endParaRPr>
          </a:p>
          <a:p>
            <a:pPr marL="236854" indent="-212090">
              <a:lnSpc>
                <a:spcPts val="2425"/>
              </a:lnSpc>
              <a:spcBef>
                <a:spcPts val="76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114" dirty="0">
                <a:latin typeface="Gill Sans MT"/>
                <a:cs typeface="Gill Sans MT"/>
              </a:rPr>
              <a:t>PoC:</a:t>
            </a:r>
            <a:endParaRPr sz="2050">
              <a:latin typeface="Gill Sans MT"/>
              <a:cs typeface="Gill Sans MT"/>
            </a:endParaRPr>
          </a:p>
          <a:p>
            <a:pPr marL="236854">
              <a:lnSpc>
                <a:spcPts val="2425"/>
              </a:lnSpc>
            </a:pPr>
            <a:r>
              <a:rPr sz="2050" spc="195" dirty="0">
                <a:latin typeface="Gill Sans MT"/>
                <a:cs typeface="Gill Sans MT"/>
                <a:hlinkClick r:id="rId3"/>
              </a:rPr>
              <a:t>https://jlleitschuh.org/zoom_vulnerability_poc/zoompwn_iframe.html</a:t>
            </a:r>
            <a:endParaRPr sz="2050">
              <a:latin typeface="Gill Sans MT"/>
              <a:cs typeface="Gill Sans MT"/>
            </a:endParaRPr>
          </a:p>
          <a:p>
            <a:pPr marL="236854" indent="-212090">
              <a:lnSpc>
                <a:spcPct val="100000"/>
              </a:lnSpc>
              <a:spcBef>
                <a:spcPts val="76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200" dirty="0">
                <a:latin typeface="Gill Sans MT"/>
                <a:cs typeface="Gill Sans MT"/>
              </a:rPr>
              <a:t>Alapértelmezett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275" dirty="0">
                <a:latin typeface="Gill Sans MT"/>
                <a:cs typeface="Gill Sans MT"/>
              </a:rPr>
              <a:t>kamera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229" dirty="0">
                <a:latin typeface="Gill Sans MT"/>
                <a:cs typeface="Gill Sans MT"/>
              </a:rPr>
              <a:t>beállítás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95" dirty="0">
                <a:latin typeface="Gill Sans MT"/>
                <a:cs typeface="Gill Sans MT"/>
              </a:rPr>
              <a:t>megjegyzése: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280" dirty="0">
                <a:latin typeface="Gill Sans MT"/>
                <a:cs typeface="Gill Sans MT"/>
              </a:rPr>
              <a:t>2020</a:t>
            </a:r>
            <a:r>
              <a:rPr sz="2050" spc="90" dirty="0">
                <a:latin typeface="Gill Sans MT"/>
                <a:cs typeface="Gill Sans MT"/>
              </a:rPr>
              <a:t> </a:t>
            </a:r>
            <a:r>
              <a:rPr sz="2050" spc="195" dirty="0">
                <a:latin typeface="Gill Sans MT"/>
                <a:cs typeface="Gill Sans MT"/>
              </a:rPr>
              <a:t>július</a:t>
            </a:r>
            <a:r>
              <a:rPr sz="2050" spc="70" dirty="0">
                <a:latin typeface="Gill Sans MT"/>
                <a:cs typeface="Gill Sans MT"/>
              </a:rPr>
              <a:t> </a:t>
            </a:r>
            <a:r>
              <a:rPr sz="2050" spc="240" dirty="0">
                <a:latin typeface="Gill Sans MT"/>
                <a:cs typeface="Gill Sans MT"/>
              </a:rPr>
              <a:t>9.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204" dirty="0">
                <a:latin typeface="Gill Sans MT"/>
                <a:cs typeface="Gill Sans MT"/>
              </a:rPr>
              <a:t>óta</a:t>
            </a:r>
            <a:endParaRPr sz="205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940"/>
              </a:spcBef>
            </a:pPr>
            <a:r>
              <a:rPr sz="2350" spc="210" dirty="0">
                <a:latin typeface="Gill Sans MT"/>
                <a:cs typeface="Gill Sans MT"/>
              </a:rPr>
              <a:t>Zoom</a:t>
            </a:r>
            <a:r>
              <a:rPr sz="2350" spc="75" dirty="0">
                <a:latin typeface="Gill Sans MT"/>
                <a:cs typeface="Gill Sans MT"/>
              </a:rPr>
              <a:t> </a:t>
            </a:r>
            <a:r>
              <a:rPr sz="2350" spc="85" dirty="0">
                <a:latin typeface="Gill Sans MT"/>
                <a:cs typeface="Gill Sans MT"/>
              </a:rPr>
              <a:t>OSX</a:t>
            </a:r>
            <a:r>
              <a:rPr sz="2350" spc="75" dirty="0">
                <a:latin typeface="Gill Sans MT"/>
                <a:cs typeface="Gill Sans MT"/>
              </a:rPr>
              <a:t> </a:t>
            </a:r>
            <a:r>
              <a:rPr sz="2350" spc="350" dirty="0">
                <a:latin typeface="Gill Sans MT"/>
                <a:cs typeface="Gill Sans MT"/>
              </a:rPr>
              <a:t>app</a:t>
            </a:r>
            <a:r>
              <a:rPr sz="2350" spc="75" dirty="0">
                <a:latin typeface="Gill Sans MT"/>
                <a:cs typeface="Gill Sans MT"/>
              </a:rPr>
              <a:t> </a:t>
            </a:r>
            <a:r>
              <a:rPr sz="2350" spc="210" dirty="0">
                <a:latin typeface="Gill Sans MT"/>
                <a:cs typeface="Gill Sans MT"/>
              </a:rPr>
              <a:t>lokális</a:t>
            </a:r>
            <a:r>
              <a:rPr sz="2350" spc="70" dirty="0">
                <a:latin typeface="Gill Sans MT"/>
                <a:cs typeface="Gill Sans MT"/>
              </a:rPr>
              <a:t> </a:t>
            </a:r>
            <a:r>
              <a:rPr sz="2350" spc="250" dirty="0">
                <a:latin typeface="Gill Sans MT"/>
                <a:cs typeface="Gill Sans MT"/>
              </a:rPr>
              <a:t>webszerver</a:t>
            </a:r>
            <a:endParaRPr sz="2350">
              <a:latin typeface="Gill Sans MT"/>
              <a:cs typeface="Gill Sans MT"/>
            </a:endParaRPr>
          </a:p>
          <a:p>
            <a:pPr marL="236854" indent="-212090">
              <a:lnSpc>
                <a:spcPct val="100000"/>
              </a:lnSpc>
              <a:spcBef>
                <a:spcPts val="77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210" dirty="0">
                <a:latin typeface="Gill Sans MT"/>
                <a:cs typeface="Gill Sans MT"/>
              </a:rPr>
              <a:t>Kényelmi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170" dirty="0">
                <a:latin typeface="Gill Sans MT"/>
                <a:cs typeface="Gill Sans MT"/>
              </a:rPr>
              <a:t>fícsör: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20" dirty="0">
                <a:latin typeface="Gill Sans MT"/>
                <a:cs typeface="Gill Sans MT"/>
              </a:rPr>
              <a:t>zoom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254" dirty="0">
                <a:latin typeface="Gill Sans MT"/>
                <a:cs typeface="Gill Sans MT"/>
              </a:rPr>
              <a:t>web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235" dirty="0">
                <a:latin typeface="Gill Sans MT"/>
                <a:cs typeface="Gill Sans MT"/>
              </a:rPr>
              <a:t>hivatkozás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240" dirty="0">
                <a:latin typeface="Gill Sans MT"/>
                <a:cs typeface="Gill Sans MT"/>
              </a:rPr>
              <a:t>automatikus</a:t>
            </a:r>
            <a:r>
              <a:rPr sz="2050" spc="65" dirty="0">
                <a:latin typeface="Gill Sans MT"/>
                <a:cs typeface="Gill Sans MT"/>
              </a:rPr>
              <a:t> </a:t>
            </a:r>
            <a:r>
              <a:rPr sz="2050" spc="300" dirty="0">
                <a:latin typeface="Gill Sans MT"/>
                <a:cs typeface="Gill Sans MT"/>
              </a:rPr>
              <a:t>megnyitása</a:t>
            </a:r>
            <a:endParaRPr sz="2050">
              <a:latin typeface="Gill Sans MT"/>
              <a:cs typeface="Gill Sans MT"/>
            </a:endParaRPr>
          </a:p>
          <a:p>
            <a:pPr marL="236854" indent="-212090">
              <a:lnSpc>
                <a:spcPct val="100000"/>
              </a:lnSpc>
              <a:spcBef>
                <a:spcPts val="76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40" dirty="0">
                <a:latin typeface="Gill Sans MT"/>
                <a:cs typeface="Gill Sans MT"/>
              </a:rPr>
              <a:t>A</a:t>
            </a:r>
            <a:r>
              <a:rPr sz="2050" spc="65" dirty="0">
                <a:latin typeface="Gill Sans MT"/>
                <a:cs typeface="Gill Sans MT"/>
              </a:rPr>
              <a:t> </a:t>
            </a:r>
            <a:r>
              <a:rPr sz="2050" spc="220" dirty="0">
                <a:latin typeface="Gill Sans MT"/>
                <a:cs typeface="Gill Sans MT"/>
              </a:rPr>
              <a:t>zoom</a:t>
            </a:r>
            <a:r>
              <a:rPr sz="2050" spc="65" dirty="0">
                <a:latin typeface="Gill Sans MT"/>
                <a:cs typeface="Gill Sans MT"/>
              </a:rPr>
              <a:t> </a:t>
            </a:r>
            <a:r>
              <a:rPr sz="2050" spc="210" dirty="0">
                <a:latin typeface="Gill Sans MT"/>
                <a:cs typeface="Gill Sans MT"/>
              </a:rPr>
              <a:t>kliens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229" dirty="0">
                <a:latin typeface="Gill Sans MT"/>
                <a:cs typeface="Gill Sans MT"/>
              </a:rPr>
              <a:t>eltávolítása</a:t>
            </a:r>
            <a:r>
              <a:rPr sz="2050" spc="70" dirty="0">
                <a:latin typeface="Gill Sans MT"/>
                <a:cs typeface="Gill Sans MT"/>
              </a:rPr>
              <a:t> </a:t>
            </a:r>
            <a:r>
              <a:rPr sz="2050" spc="260" dirty="0">
                <a:latin typeface="Gill Sans MT"/>
                <a:cs typeface="Gill Sans MT"/>
              </a:rPr>
              <a:t>után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204" dirty="0">
                <a:latin typeface="Gill Sans MT"/>
                <a:cs typeface="Gill Sans MT"/>
              </a:rPr>
              <a:t>is</a:t>
            </a:r>
            <a:r>
              <a:rPr sz="2050" spc="60" dirty="0">
                <a:latin typeface="Gill Sans MT"/>
                <a:cs typeface="Gill Sans MT"/>
              </a:rPr>
              <a:t> </a:t>
            </a:r>
            <a:r>
              <a:rPr sz="2050" spc="325" dirty="0">
                <a:latin typeface="Gill Sans MT"/>
                <a:cs typeface="Gill Sans MT"/>
              </a:rPr>
              <a:t>megmarad</a:t>
            </a:r>
            <a:endParaRPr sz="2050">
              <a:latin typeface="Gill Sans MT"/>
              <a:cs typeface="Gill Sans MT"/>
            </a:endParaRPr>
          </a:p>
          <a:p>
            <a:pPr marL="236854" indent="-212090">
              <a:lnSpc>
                <a:spcPct val="100000"/>
              </a:lnSpc>
              <a:spcBef>
                <a:spcPts val="75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120" dirty="0">
                <a:latin typeface="Gill Sans MT"/>
                <a:cs typeface="Gill Sans MT"/>
              </a:rPr>
              <a:t>Távoli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45" dirty="0">
                <a:latin typeface="Gill Sans MT"/>
                <a:cs typeface="Gill Sans MT"/>
              </a:rPr>
              <a:t>adatgyűjtésre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360" dirty="0">
                <a:latin typeface="Gill Sans MT"/>
                <a:cs typeface="Gill Sans MT"/>
              </a:rPr>
              <a:t>vagy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315" dirty="0">
                <a:latin typeface="Gill Sans MT"/>
                <a:cs typeface="Gill Sans MT"/>
              </a:rPr>
              <a:t>egyéb</a:t>
            </a:r>
            <a:r>
              <a:rPr sz="2050" spc="75" dirty="0">
                <a:latin typeface="Gill Sans MT"/>
                <a:cs typeface="Gill Sans MT"/>
              </a:rPr>
              <a:t> </a:t>
            </a:r>
            <a:r>
              <a:rPr sz="2050" spc="210" dirty="0">
                <a:latin typeface="Gill Sans MT"/>
                <a:cs typeface="Gill Sans MT"/>
              </a:rPr>
              <a:t>vezérlési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04" dirty="0">
                <a:latin typeface="Gill Sans MT"/>
                <a:cs typeface="Gill Sans MT"/>
              </a:rPr>
              <a:t>célra</a:t>
            </a:r>
            <a:r>
              <a:rPr sz="2050" spc="85" dirty="0">
                <a:latin typeface="Gill Sans MT"/>
                <a:cs typeface="Gill Sans MT"/>
              </a:rPr>
              <a:t> </a:t>
            </a:r>
            <a:r>
              <a:rPr sz="2050" spc="200" dirty="0">
                <a:latin typeface="Gill Sans MT"/>
                <a:cs typeface="Gill Sans MT"/>
              </a:rPr>
              <a:t>is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80" dirty="0">
                <a:latin typeface="Gill Sans MT"/>
                <a:cs typeface="Gill Sans MT"/>
              </a:rPr>
              <a:t>alkalmas</a:t>
            </a:r>
            <a:r>
              <a:rPr sz="2050" spc="70" dirty="0">
                <a:latin typeface="Gill Sans MT"/>
                <a:cs typeface="Gill Sans MT"/>
              </a:rPr>
              <a:t> </a:t>
            </a:r>
            <a:r>
              <a:rPr sz="2050" spc="215" dirty="0">
                <a:latin typeface="Gill Sans MT"/>
                <a:cs typeface="Gill Sans MT"/>
              </a:rPr>
              <a:t>lehet</a:t>
            </a:r>
            <a:endParaRPr sz="2050">
              <a:latin typeface="Gill Sans MT"/>
              <a:cs typeface="Gill Sans MT"/>
            </a:endParaRPr>
          </a:p>
          <a:p>
            <a:pPr marL="236854" indent="-212090">
              <a:lnSpc>
                <a:spcPct val="100000"/>
              </a:lnSpc>
              <a:spcBef>
                <a:spcPts val="760"/>
              </a:spcBef>
              <a:buSzPct val="73170"/>
              <a:buFont typeface="Arial"/>
              <a:buChar char="–"/>
              <a:tabLst>
                <a:tab pos="237490" algn="l"/>
              </a:tabLst>
            </a:pPr>
            <a:r>
              <a:rPr sz="2050" spc="215" dirty="0">
                <a:latin typeface="Gill Sans MT"/>
                <a:cs typeface="Gill Sans MT"/>
              </a:rPr>
              <a:t>Eltávolítva: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275" dirty="0">
                <a:latin typeface="Gill Sans MT"/>
                <a:cs typeface="Gill Sans MT"/>
              </a:rPr>
              <a:t>2020</a:t>
            </a:r>
            <a:r>
              <a:rPr sz="2050" spc="80" dirty="0">
                <a:latin typeface="Gill Sans MT"/>
                <a:cs typeface="Gill Sans MT"/>
              </a:rPr>
              <a:t> </a:t>
            </a:r>
            <a:r>
              <a:rPr sz="2050" spc="195" dirty="0">
                <a:latin typeface="Gill Sans MT"/>
                <a:cs typeface="Gill Sans MT"/>
              </a:rPr>
              <a:t>július</a:t>
            </a:r>
            <a:r>
              <a:rPr sz="2050" spc="65" dirty="0">
                <a:latin typeface="Gill Sans MT"/>
                <a:cs typeface="Gill Sans MT"/>
              </a:rPr>
              <a:t> </a:t>
            </a:r>
            <a:r>
              <a:rPr sz="2050" spc="240" dirty="0">
                <a:latin typeface="Gill Sans MT"/>
                <a:cs typeface="Gill Sans MT"/>
              </a:rPr>
              <a:t>9.</a:t>
            </a:r>
            <a:endParaRPr sz="205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66" y="2890706"/>
            <a:ext cx="131445" cy="18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195" dirty="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376" y="33028"/>
            <a:ext cx="50374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0" dirty="0"/>
              <a:t>Zoom</a:t>
            </a:r>
            <a:r>
              <a:rPr spc="105" dirty="0"/>
              <a:t> </a:t>
            </a:r>
            <a:r>
              <a:rPr spc="370" dirty="0"/>
              <a:t>biztonsági</a:t>
            </a:r>
            <a:r>
              <a:rPr spc="95" dirty="0"/>
              <a:t> </a:t>
            </a:r>
            <a:r>
              <a:rPr spc="380" dirty="0"/>
              <a:t>esetek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165" dirty="0"/>
              <a:t>9</a:t>
            </a:fld>
            <a:r>
              <a:rPr spc="165" dirty="0"/>
              <a:t>/13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pc="170" dirty="0"/>
              <a:t>2021.04.08.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HunCERT</a:t>
            </a:r>
            <a:r>
              <a:rPr spc="40" dirty="0"/>
              <a:t> </a:t>
            </a:r>
            <a:r>
              <a:rPr spc="110" dirty="0"/>
              <a:t>Networkshop</a:t>
            </a:r>
            <a:r>
              <a:rPr spc="40" dirty="0"/>
              <a:t> </a:t>
            </a:r>
            <a:r>
              <a:rPr spc="18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105" y="872549"/>
            <a:ext cx="11239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165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795" y="688935"/>
            <a:ext cx="6186805" cy="2262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80645">
              <a:lnSpc>
                <a:spcPct val="135400"/>
              </a:lnSpc>
              <a:spcBef>
                <a:spcPts val="95"/>
              </a:spcBef>
            </a:pPr>
            <a:r>
              <a:rPr sz="1950" spc="185" dirty="0">
                <a:latin typeface="Gill Sans MT"/>
                <a:cs typeface="Gill Sans MT"/>
              </a:rPr>
              <a:t>Zoom</a:t>
            </a:r>
            <a:r>
              <a:rPr sz="1950" spc="80" dirty="0">
                <a:latin typeface="Gill Sans MT"/>
                <a:cs typeface="Gill Sans MT"/>
              </a:rPr>
              <a:t> </a:t>
            </a:r>
            <a:r>
              <a:rPr sz="1950" spc="195" dirty="0">
                <a:latin typeface="Gill Sans MT"/>
                <a:cs typeface="Gill Sans MT"/>
              </a:rPr>
              <a:t>telepítőnek</a:t>
            </a:r>
            <a:r>
              <a:rPr sz="1950" spc="80" dirty="0">
                <a:latin typeface="Gill Sans MT"/>
                <a:cs typeface="Gill Sans MT"/>
              </a:rPr>
              <a:t> </a:t>
            </a:r>
            <a:r>
              <a:rPr sz="1950" spc="204" dirty="0">
                <a:latin typeface="Gill Sans MT"/>
                <a:cs typeface="Gill Sans MT"/>
              </a:rPr>
              <a:t>álcázott</a:t>
            </a:r>
            <a:r>
              <a:rPr sz="1950" spc="80" dirty="0">
                <a:latin typeface="Gill Sans MT"/>
                <a:cs typeface="Gill Sans MT"/>
              </a:rPr>
              <a:t> </a:t>
            </a:r>
            <a:r>
              <a:rPr sz="1950" spc="225" dirty="0">
                <a:latin typeface="Gill Sans MT"/>
                <a:cs typeface="Gill Sans MT"/>
              </a:rPr>
              <a:t>malware-ek</a:t>
            </a:r>
            <a:r>
              <a:rPr sz="1950" spc="85" dirty="0">
                <a:latin typeface="Gill Sans MT"/>
                <a:cs typeface="Gill Sans MT"/>
              </a:rPr>
              <a:t> </a:t>
            </a:r>
            <a:r>
              <a:rPr sz="1950" spc="204" dirty="0">
                <a:latin typeface="Gill Sans MT"/>
                <a:cs typeface="Gill Sans MT"/>
              </a:rPr>
              <a:t>terjedése </a:t>
            </a:r>
            <a:r>
              <a:rPr sz="1950" spc="-530" dirty="0">
                <a:latin typeface="Gill Sans MT"/>
                <a:cs typeface="Gill Sans MT"/>
              </a:rPr>
              <a:t> </a:t>
            </a:r>
            <a:r>
              <a:rPr sz="1950" spc="185" dirty="0">
                <a:latin typeface="Gill Sans MT"/>
                <a:cs typeface="Gill Sans MT"/>
              </a:rPr>
              <a:t>Zoom</a:t>
            </a:r>
            <a:r>
              <a:rPr sz="1950" spc="70" dirty="0">
                <a:latin typeface="Gill Sans MT"/>
                <a:cs typeface="Gill Sans MT"/>
              </a:rPr>
              <a:t> </a:t>
            </a:r>
            <a:r>
              <a:rPr sz="1950" spc="190" dirty="0">
                <a:latin typeface="Gill Sans MT"/>
                <a:cs typeface="Gill Sans MT"/>
              </a:rPr>
              <a:t>távoli</a:t>
            </a:r>
            <a:r>
              <a:rPr sz="1950" spc="85" dirty="0">
                <a:latin typeface="Gill Sans MT"/>
                <a:cs typeface="Gill Sans MT"/>
              </a:rPr>
              <a:t> </a:t>
            </a:r>
            <a:r>
              <a:rPr sz="1950" spc="200" dirty="0">
                <a:latin typeface="Gill Sans MT"/>
                <a:cs typeface="Gill Sans MT"/>
              </a:rPr>
              <a:t>kódfuttatási</a:t>
            </a:r>
            <a:r>
              <a:rPr sz="1950" spc="75" dirty="0">
                <a:latin typeface="Gill Sans MT"/>
                <a:cs typeface="Gill Sans MT"/>
              </a:rPr>
              <a:t> </a:t>
            </a:r>
            <a:r>
              <a:rPr sz="1950" spc="235" dirty="0">
                <a:latin typeface="Gill Sans MT"/>
                <a:cs typeface="Gill Sans MT"/>
              </a:rPr>
              <a:t>lehetőségek</a:t>
            </a:r>
            <a:endParaRPr sz="1950">
              <a:latin typeface="Gill Sans MT"/>
              <a:cs typeface="Gill Sans MT"/>
            </a:endParaRPr>
          </a:p>
          <a:p>
            <a:pPr marL="203200" indent="-178435">
              <a:lnSpc>
                <a:spcPct val="100000"/>
              </a:lnSpc>
              <a:spcBef>
                <a:spcPts val="670"/>
              </a:spcBef>
              <a:buSzPct val="73529"/>
              <a:buFont typeface="Arial"/>
              <a:buChar char="–"/>
              <a:tabLst>
                <a:tab pos="203835" algn="l"/>
              </a:tabLst>
            </a:pPr>
            <a:r>
              <a:rPr sz="1700" spc="240" dirty="0">
                <a:latin typeface="Gill Sans MT"/>
                <a:cs typeface="Gill Sans MT"/>
              </a:rPr>
              <a:t>2020</a:t>
            </a:r>
            <a:r>
              <a:rPr sz="1700" spc="50" dirty="0">
                <a:latin typeface="Gill Sans MT"/>
                <a:cs typeface="Gill Sans MT"/>
              </a:rPr>
              <a:t> </a:t>
            </a:r>
            <a:r>
              <a:rPr sz="1700" spc="195" dirty="0">
                <a:latin typeface="Gill Sans MT"/>
                <a:cs typeface="Gill Sans MT"/>
              </a:rPr>
              <a:t>június:</a:t>
            </a:r>
            <a:r>
              <a:rPr sz="1700" spc="50" dirty="0">
                <a:latin typeface="Gill Sans MT"/>
                <a:cs typeface="Gill Sans MT"/>
              </a:rPr>
              <a:t> </a:t>
            </a:r>
            <a:r>
              <a:rPr sz="1700" spc="200" dirty="0">
                <a:latin typeface="Gill Sans MT"/>
                <a:cs typeface="Gill Sans MT"/>
              </a:rPr>
              <a:t>speciális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110" dirty="0">
                <a:latin typeface="Gill Sans MT"/>
                <a:cs typeface="Gill Sans MT"/>
              </a:rPr>
              <a:t>GIF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310" dirty="0">
                <a:latin typeface="Gill Sans MT"/>
                <a:cs typeface="Gill Sans MT"/>
              </a:rPr>
              <a:t>vagy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200" dirty="0">
                <a:latin typeface="Gill Sans MT"/>
                <a:cs typeface="Gill Sans MT"/>
              </a:rPr>
              <a:t>speciális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135" dirty="0">
                <a:latin typeface="Gill Sans MT"/>
                <a:cs typeface="Gill Sans MT"/>
              </a:rPr>
              <a:t>tömörített</a:t>
            </a:r>
            <a:r>
              <a:rPr sz="1700" spc="50" dirty="0">
                <a:latin typeface="Gill Sans MT"/>
                <a:cs typeface="Gill Sans MT"/>
              </a:rPr>
              <a:t> </a:t>
            </a:r>
            <a:r>
              <a:rPr sz="1700" spc="175" dirty="0">
                <a:latin typeface="Gill Sans MT"/>
                <a:cs typeface="Gill Sans MT"/>
              </a:rPr>
              <a:t>fájl</a:t>
            </a:r>
            <a:endParaRPr sz="1700">
              <a:latin typeface="Gill Sans MT"/>
              <a:cs typeface="Gill Sans MT"/>
            </a:endParaRPr>
          </a:p>
          <a:p>
            <a:pPr marL="203200" indent="-178435">
              <a:lnSpc>
                <a:spcPct val="100000"/>
              </a:lnSpc>
              <a:spcBef>
                <a:spcPts val="665"/>
              </a:spcBef>
              <a:buSzPct val="73529"/>
              <a:buFont typeface="Arial"/>
              <a:buChar char="–"/>
              <a:tabLst>
                <a:tab pos="203835" algn="l"/>
              </a:tabLst>
            </a:pPr>
            <a:r>
              <a:rPr sz="1700" spc="240" dirty="0">
                <a:latin typeface="Gill Sans MT"/>
                <a:cs typeface="Gill Sans MT"/>
              </a:rPr>
              <a:t>2020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175" dirty="0">
                <a:latin typeface="Gill Sans MT"/>
                <a:cs typeface="Gill Sans MT"/>
              </a:rPr>
              <a:t>július:</a:t>
            </a:r>
            <a:r>
              <a:rPr sz="1700" spc="50" dirty="0">
                <a:latin typeface="Gill Sans MT"/>
                <a:cs typeface="Gill Sans MT"/>
              </a:rPr>
              <a:t> </a:t>
            </a:r>
            <a:r>
              <a:rPr sz="1700" spc="135" dirty="0">
                <a:latin typeface="Gill Sans MT"/>
                <a:cs typeface="Gill Sans MT"/>
              </a:rPr>
              <a:t>Windows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240" dirty="0">
                <a:latin typeface="Gill Sans MT"/>
                <a:cs typeface="Gill Sans MT"/>
              </a:rPr>
              <a:t>7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240" dirty="0">
                <a:latin typeface="Gill Sans MT"/>
                <a:cs typeface="Gill Sans MT"/>
              </a:rPr>
              <a:t>és</a:t>
            </a:r>
            <a:r>
              <a:rPr sz="1700" spc="80" dirty="0">
                <a:latin typeface="Gill Sans MT"/>
                <a:cs typeface="Gill Sans MT"/>
              </a:rPr>
              <a:t> </a:t>
            </a:r>
            <a:r>
              <a:rPr sz="1700" i="1" spc="95" dirty="0">
                <a:latin typeface="Trebuchet MS"/>
                <a:cs typeface="Trebuchet MS"/>
              </a:rPr>
              <a:t>korábbi</a:t>
            </a:r>
            <a:r>
              <a:rPr sz="1700" i="1" spc="25" dirty="0">
                <a:latin typeface="Trebuchet MS"/>
                <a:cs typeface="Trebuchet MS"/>
              </a:rPr>
              <a:t> </a:t>
            </a:r>
            <a:r>
              <a:rPr sz="1700" spc="175" dirty="0">
                <a:latin typeface="Gill Sans MT"/>
                <a:cs typeface="Gill Sans MT"/>
              </a:rPr>
              <a:t>rendszerek</a:t>
            </a:r>
            <a:endParaRPr sz="1700">
              <a:latin typeface="Gill Sans MT"/>
              <a:cs typeface="Gill Sans MT"/>
            </a:endParaRPr>
          </a:p>
          <a:p>
            <a:pPr marL="25400">
              <a:lnSpc>
                <a:spcPct val="100000"/>
              </a:lnSpc>
              <a:spcBef>
                <a:spcPts val="805"/>
              </a:spcBef>
            </a:pPr>
            <a:r>
              <a:rPr sz="1950" spc="175" dirty="0">
                <a:latin typeface="Gill Sans MT"/>
                <a:cs typeface="Gill Sans MT"/>
              </a:rPr>
              <a:t>Kínai</a:t>
            </a:r>
            <a:r>
              <a:rPr sz="1950" spc="65" dirty="0">
                <a:latin typeface="Gill Sans MT"/>
                <a:cs typeface="Gill Sans MT"/>
              </a:rPr>
              <a:t> </a:t>
            </a:r>
            <a:r>
              <a:rPr sz="1950" spc="240" dirty="0">
                <a:latin typeface="Gill Sans MT"/>
                <a:cs typeface="Gill Sans MT"/>
              </a:rPr>
              <a:t>befolyás</a:t>
            </a:r>
            <a:r>
              <a:rPr sz="1950" spc="65" dirty="0">
                <a:latin typeface="Gill Sans MT"/>
                <a:cs typeface="Gill Sans MT"/>
              </a:rPr>
              <a:t> </a:t>
            </a:r>
            <a:r>
              <a:rPr sz="1950" spc="250" dirty="0">
                <a:latin typeface="Gill Sans MT"/>
                <a:cs typeface="Gill Sans MT"/>
              </a:rPr>
              <a:t>vádjai</a:t>
            </a:r>
            <a:endParaRPr sz="1950">
              <a:latin typeface="Gill Sans MT"/>
              <a:cs typeface="Gill Sans MT"/>
            </a:endParaRPr>
          </a:p>
          <a:p>
            <a:pPr marL="203200" indent="-178435">
              <a:lnSpc>
                <a:spcPct val="100000"/>
              </a:lnSpc>
              <a:spcBef>
                <a:spcPts val="670"/>
              </a:spcBef>
              <a:buSzPct val="73529"/>
              <a:buFont typeface="Arial"/>
              <a:buChar char="–"/>
              <a:tabLst>
                <a:tab pos="203835" algn="l"/>
              </a:tabLst>
            </a:pPr>
            <a:r>
              <a:rPr sz="1700" spc="170" dirty="0">
                <a:latin typeface="Gill Sans MT"/>
                <a:cs typeface="Gill Sans MT"/>
              </a:rPr>
              <a:t>Kína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240" dirty="0">
                <a:latin typeface="Gill Sans MT"/>
                <a:cs typeface="Gill Sans MT"/>
              </a:rPr>
              <a:t>2019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170" dirty="0">
                <a:latin typeface="Gill Sans MT"/>
                <a:cs typeface="Gill Sans MT"/>
              </a:rPr>
              <a:t>októberében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135" dirty="0">
                <a:latin typeface="Gill Sans MT"/>
                <a:cs typeface="Gill Sans MT"/>
              </a:rPr>
              <a:t>kitiltotta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325" dirty="0">
                <a:latin typeface="Gill Sans MT"/>
                <a:cs typeface="Gill Sans MT"/>
              </a:rPr>
              <a:t>a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135" dirty="0">
                <a:latin typeface="Gill Sans MT"/>
                <a:cs typeface="Gill Sans MT"/>
              </a:rPr>
              <a:t>Zoom-ot</a:t>
            </a:r>
            <a:endParaRPr sz="17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105" y="1275393"/>
            <a:ext cx="11239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165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105" y="2362234"/>
            <a:ext cx="11239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165" dirty="0">
                <a:latin typeface="Arial"/>
                <a:cs typeface="Arial"/>
              </a:rPr>
              <a:t>●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3333" y="3629427"/>
            <a:ext cx="10160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140" dirty="0"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333" y="3949467"/>
            <a:ext cx="10160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140" dirty="0">
                <a:latin typeface="Arial"/>
                <a:cs typeface="Arial"/>
              </a:rPr>
              <a:t>●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3333" y="2983238"/>
            <a:ext cx="9255125" cy="143700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89230" marR="1645920" indent="-177165">
              <a:lnSpc>
                <a:spcPts val="2000"/>
              </a:lnSpc>
              <a:spcBef>
                <a:spcPts val="220"/>
              </a:spcBef>
              <a:buSzPct val="44117"/>
              <a:buFont typeface="Arial"/>
              <a:buChar char="●"/>
              <a:tabLst>
                <a:tab pos="189865" algn="l"/>
              </a:tabLst>
            </a:pPr>
            <a:r>
              <a:rPr sz="1700" spc="135" dirty="0">
                <a:latin typeface="Gill Sans MT"/>
                <a:cs typeface="Gill Sans MT"/>
              </a:rPr>
              <a:t>Jin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80" dirty="0">
                <a:latin typeface="Gill Sans MT"/>
                <a:cs typeface="Gill Sans MT"/>
              </a:rPr>
              <a:t>Xinjiang,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265" dirty="0">
                <a:latin typeface="Gill Sans MT"/>
                <a:cs typeface="Gill Sans MT"/>
              </a:rPr>
              <a:t>aka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65" dirty="0">
                <a:latin typeface="Gill Sans MT"/>
                <a:cs typeface="Gill Sans MT"/>
              </a:rPr>
              <a:t>Julien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135" dirty="0">
                <a:latin typeface="Gill Sans MT"/>
                <a:cs typeface="Gill Sans MT"/>
              </a:rPr>
              <a:t>Jin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240" dirty="0">
                <a:latin typeface="Gill Sans MT"/>
                <a:cs typeface="Gill Sans MT"/>
              </a:rPr>
              <a:t>2019</a:t>
            </a:r>
            <a:r>
              <a:rPr sz="1700" spc="55" dirty="0">
                <a:latin typeface="Gill Sans MT"/>
                <a:cs typeface="Gill Sans MT"/>
              </a:rPr>
              <a:t> </a:t>
            </a:r>
            <a:r>
              <a:rPr sz="1700" spc="220" dirty="0">
                <a:latin typeface="Gill Sans MT"/>
                <a:cs typeface="Gill Sans MT"/>
              </a:rPr>
              <a:t>novemberében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155" dirty="0">
                <a:latin typeface="Gill Sans MT"/>
                <a:cs typeface="Gill Sans MT"/>
              </a:rPr>
              <a:t>érkezett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325" dirty="0">
                <a:latin typeface="Gill Sans MT"/>
                <a:cs typeface="Gill Sans MT"/>
              </a:rPr>
              <a:t>a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245" dirty="0">
                <a:latin typeface="Gill Sans MT"/>
                <a:cs typeface="Gill Sans MT"/>
              </a:rPr>
              <a:t>céghez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254" dirty="0">
                <a:latin typeface="Gill Sans MT"/>
                <a:cs typeface="Gill Sans MT"/>
              </a:rPr>
              <a:t>az </a:t>
            </a:r>
            <a:r>
              <a:rPr sz="1700" spc="-459" dirty="0">
                <a:latin typeface="Gill Sans MT"/>
                <a:cs typeface="Gill Sans MT"/>
              </a:rPr>
              <a:t> </a:t>
            </a:r>
            <a:r>
              <a:rPr sz="1700" spc="210" dirty="0">
                <a:latin typeface="Gill Sans MT"/>
                <a:cs typeface="Gill Sans MT"/>
              </a:rPr>
              <a:t>újraengedélyezési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195" dirty="0">
                <a:latin typeface="Gill Sans MT"/>
                <a:cs typeface="Gill Sans MT"/>
              </a:rPr>
              <a:t>alku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175" dirty="0">
                <a:latin typeface="Gill Sans MT"/>
                <a:cs typeface="Gill Sans MT"/>
              </a:rPr>
              <a:t>részeként</a:t>
            </a:r>
            <a:endParaRPr sz="1700">
              <a:latin typeface="Gill Sans MT"/>
              <a:cs typeface="Gill Sans MT"/>
            </a:endParaRPr>
          </a:p>
          <a:p>
            <a:pPr marL="189230">
              <a:lnSpc>
                <a:spcPct val="100000"/>
              </a:lnSpc>
              <a:spcBef>
                <a:spcPts val="430"/>
              </a:spcBef>
            </a:pPr>
            <a:r>
              <a:rPr sz="1700" spc="40" dirty="0">
                <a:latin typeface="Gill Sans MT"/>
                <a:cs typeface="Gill Sans MT"/>
              </a:rPr>
              <a:t>A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65" dirty="0">
                <a:latin typeface="Gill Sans MT"/>
                <a:cs typeface="Gill Sans MT"/>
              </a:rPr>
              <a:t>17-ből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90" dirty="0">
                <a:latin typeface="Gill Sans MT"/>
                <a:cs typeface="Gill Sans MT"/>
              </a:rPr>
              <a:t>egy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85" dirty="0">
                <a:latin typeface="Gill Sans MT"/>
                <a:cs typeface="Gill Sans MT"/>
              </a:rPr>
              <a:t>adatközpont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190" dirty="0">
                <a:latin typeface="Gill Sans MT"/>
                <a:cs typeface="Gill Sans MT"/>
              </a:rPr>
              <a:t>kínai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35" dirty="0">
                <a:latin typeface="Gill Sans MT"/>
                <a:cs typeface="Gill Sans MT"/>
              </a:rPr>
              <a:t>lett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140" dirty="0">
                <a:latin typeface="Gill Sans MT"/>
                <a:cs typeface="Gill Sans MT"/>
              </a:rPr>
              <a:t>(opt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150" dirty="0">
                <a:latin typeface="Gill Sans MT"/>
                <a:cs typeface="Gill Sans MT"/>
              </a:rPr>
              <a:t>out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04" dirty="0">
                <a:latin typeface="Gill Sans MT"/>
                <a:cs typeface="Gill Sans MT"/>
              </a:rPr>
              <a:t>lehetőség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170" dirty="0">
                <a:latin typeface="Gill Sans MT"/>
                <a:cs typeface="Gill Sans MT"/>
              </a:rPr>
              <a:t>előfizetés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200" dirty="0">
                <a:latin typeface="Gill Sans MT"/>
                <a:cs typeface="Gill Sans MT"/>
              </a:rPr>
              <a:t>esetén)</a:t>
            </a:r>
            <a:endParaRPr sz="1700">
              <a:latin typeface="Gill Sans MT"/>
              <a:cs typeface="Gill Sans MT"/>
            </a:endParaRPr>
          </a:p>
          <a:p>
            <a:pPr marL="189230" marR="5080">
              <a:lnSpc>
                <a:spcPts val="2000"/>
              </a:lnSpc>
              <a:spcBef>
                <a:spcPts val="580"/>
              </a:spcBef>
            </a:pPr>
            <a:r>
              <a:rPr sz="1700" spc="160" dirty="0">
                <a:latin typeface="Gill Sans MT"/>
                <a:cs typeface="Gill Sans MT"/>
              </a:rPr>
              <a:t>FBI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170" dirty="0">
                <a:latin typeface="Gill Sans MT"/>
                <a:cs typeface="Gill Sans MT"/>
              </a:rPr>
              <a:t>letartóztatási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225" dirty="0">
                <a:latin typeface="Gill Sans MT"/>
                <a:cs typeface="Gill Sans MT"/>
              </a:rPr>
              <a:t>parancs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40" dirty="0">
                <a:latin typeface="Gill Sans MT"/>
                <a:cs typeface="Gill Sans MT"/>
              </a:rPr>
              <a:t>2020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15" dirty="0">
                <a:latin typeface="Gill Sans MT"/>
                <a:cs typeface="Gill Sans MT"/>
              </a:rPr>
              <a:t>novemberében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80" dirty="0">
                <a:latin typeface="Gill Sans MT"/>
                <a:cs typeface="Gill Sans MT"/>
              </a:rPr>
              <a:t>nem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90" dirty="0">
                <a:latin typeface="Gill Sans MT"/>
                <a:cs typeface="Gill Sans MT"/>
              </a:rPr>
              <a:t>kínai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00" dirty="0">
                <a:latin typeface="Gill Sans MT"/>
                <a:cs typeface="Gill Sans MT"/>
              </a:rPr>
              <a:t>állampolgárok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240" dirty="0">
                <a:latin typeface="Gill Sans MT"/>
                <a:cs typeface="Gill Sans MT"/>
              </a:rPr>
              <a:t>adatainak </a:t>
            </a:r>
            <a:r>
              <a:rPr sz="1700" spc="-459" dirty="0">
                <a:latin typeface="Gill Sans MT"/>
                <a:cs typeface="Gill Sans MT"/>
              </a:rPr>
              <a:t> </a:t>
            </a:r>
            <a:r>
              <a:rPr sz="1700" spc="245" dirty="0">
                <a:latin typeface="Gill Sans MT"/>
                <a:cs typeface="Gill Sans MT"/>
              </a:rPr>
              <a:t>kiadása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235" dirty="0">
                <a:latin typeface="Gill Sans MT"/>
                <a:cs typeface="Gill Sans MT"/>
              </a:rPr>
              <a:t>és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270" dirty="0">
                <a:latin typeface="Gill Sans MT"/>
                <a:cs typeface="Gill Sans MT"/>
              </a:rPr>
              <a:t>egyéb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265" dirty="0">
                <a:latin typeface="Gill Sans MT"/>
                <a:cs typeface="Gill Sans MT"/>
              </a:rPr>
              <a:t>vádak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235" dirty="0">
                <a:latin typeface="Gill Sans MT"/>
                <a:cs typeface="Gill Sans MT"/>
              </a:rPr>
              <a:t>alapján</a:t>
            </a:r>
            <a:endParaRPr sz="17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5495" y="4475438"/>
            <a:ext cx="9188450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75" spc="22" baseline="13333" dirty="0">
                <a:latin typeface="Arial"/>
                <a:cs typeface="Arial"/>
              </a:rPr>
              <a:t>–</a:t>
            </a:r>
            <a:r>
              <a:rPr sz="1875" spc="509" baseline="13333" dirty="0">
                <a:latin typeface="Arial"/>
                <a:cs typeface="Arial"/>
              </a:rPr>
              <a:t> </a:t>
            </a:r>
            <a:r>
              <a:rPr sz="1700" spc="155" dirty="0">
                <a:latin typeface="Gill Sans MT"/>
                <a:cs typeface="Gill Sans MT"/>
              </a:rPr>
              <a:t>Kínai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65" dirty="0">
                <a:latin typeface="Gill Sans MT"/>
                <a:cs typeface="Gill Sans MT"/>
              </a:rPr>
              <a:t>szoftver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65" dirty="0">
                <a:latin typeface="Gill Sans MT"/>
                <a:cs typeface="Gill Sans MT"/>
              </a:rPr>
              <a:t>fejlesztők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170" dirty="0">
                <a:latin typeface="Gill Sans MT"/>
                <a:cs typeface="Gill Sans MT"/>
              </a:rPr>
              <a:t>is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60" dirty="0">
                <a:latin typeface="Gill Sans MT"/>
                <a:cs typeface="Gill Sans MT"/>
              </a:rPr>
              <a:t>vannak</a:t>
            </a:r>
            <a:r>
              <a:rPr sz="1700" spc="60" dirty="0">
                <a:latin typeface="Gill Sans MT"/>
                <a:cs typeface="Gill Sans MT"/>
              </a:rPr>
              <a:t> </a:t>
            </a:r>
            <a:r>
              <a:rPr sz="1700" spc="204" dirty="0">
                <a:latin typeface="Gill Sans MT"/>
                <a:cs typeface="Gill Sans MT"/>
              </a:rPr>
              <a:t>(elvben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280" dirty="0">
                <a:latin typeface="Gill Sans MT"/>
                <a:cs typeface="Gill Sans MT"/>
              </a:rPr>
              <a:t>nem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175" dirty="0">
                <a:latin typeface="Gill Sans MT"/>
                <a:cs typeface="Gill Sans MT"/>
              </a:rPr>
              <a:t>férnek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210" dirty="0">
                <a:latin typeface="Gill Sans MT"/>
                <a:cs typeface="Gill Sans MT"/>
              </a:rPr>
              <a:t>hozzá</a:t>
            </a:r>
            <a:r>
              <a:rPr sz="1700" spc="65" dirty="0">
                <a:latin typeface="Gill Sans MT"/>
                <a:cs typeface="Gill Sans MT"/>
              </a:rPr>
              <a:t> </a:t>
            </a:r>
            <a:r>
              <a:rPr sz="1700" spc="325" dirty="0">
                <a:latin typeface="Gill Sans MT"/>
                <a:cs typeface="Gill Sans MT"/>
              </a:rPr>
              <a:t>a</a:t>
            </a:r>
            <a:r>
              <a:rPr sz="1700" spc="75" dirty="0">
                <a:latin typeface="Gill Sans MT"/>
                <a:cs typeface="Gill Sans MT"/>
              </a:rPr>
              <a:t> </a:t>
            </a:r>
            <a:r>
              <a:rPr sz="1700" spc="140" dirty="0">
                <a:latin typeface="Gill Sans MT"/>
                <a:cs typeface="Gill Sans MT"/>
              </a:rPr>
              <a:t>prod</a:t>
            </a:r>
            <a:r>
              <a:rPr sz="1700" spc="70" dirty="0">
                <a:latin typeface="Gill Sans MT"/>
                <a:cs typeface="Gill Sans MT"/>
              </a:rPr>
              <a:t> </a:t>
            </a:r>
            <a:r>
              <a:rPr sz="1700" spc="175" dirty="0">
                <a:latin typeface="Gill Sans MT"/>
                <a:cs typeface="Gill Sans MT"/>
              </a:rPr>
              <a:t>környezethez)</a:t>
            </a:r>
            <a:endParaRPr sz="17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On-line meeting és konferencia eszközök adatbiztonság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792</Words>
  <Application>Microsoft Office PowerPoint</Application>
  <PresentationFormat>Egyéni</PresentationFormat>
  <Paragraphs>163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Trebuchet MS</vt:lpstr>
      <vt:lpstr>Office Theme</vt:lpstr>
      <vt:lpstr>PowerPoint-bemutató</vt:lpstr>
      <vt:lpstr>Miről lesz szó?</vt:lpstr>
      <vt:lpstr>Általános kockázatok</vt:lpstr>
      <vt:lpstr>Adatvédelmi nyilatkozat – Zoom</vt:lpstr>
      <vt:lpstr>Adatvédelmi nyilatkozat – Microsoft Teams</vt:lpstr>
      <vt:lpstr>Adatvédelmi nyilatkozat – Google Meet</vt:lpstr>
      <vt:lpstr>Zoom biztonsági esetek</vt:lpstr>
      <vt:lpstr>Zoom biztonsági esetek</vt:lpstr>
      <vt:lpstr>Zoom biztonsági esetek</vt:lpstr>
      <vt:lpstr>Zoom end-to-end encryption</vt:lpstr>
      <vt:lpstr>Zoom, mint támadási felület (DNS)</vt:lpstr>
      <vt:lpstr>Microsoft Teams biztonsági esetek</vt:lpstr>
      <vt:lpstr>Kérdések?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On-line meeting és konferencia eszközök adatbiztonsága</dc:title>
  <dc:creator>Ernő Rigó</dc:creator>
  <cp:lastModifiedBy>Nagy Zsuzsanna</cp:lastModifiedBy>
  <cp:revision>3</cp:revision>
  <dcterms:created xsi:type="dcterms:W3CDTF">2021-05-28T13:09:46Z</dcterms:created>
  <dcterms:modified xsi:type="dcterms:W3CDTF">2021-05-28T13:11:58Z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2021-04-08T00:00:00Z</vt:filetime>
  </property>
  <property fmtid="{D5CDD505-2E9C-101B-9397-08002B2CF9AE}" pid="3" name="Creator">
    <vt:lpwstr>Impress</vt:lpwstr>
  </property>
  <property fmtid="{D5CDD505-2E9C-101B-9397-08002B2CF9AE}" pid="4" name="LastSaved">
    <vt:filetime>2021-04-08T00:00:00Z</vt:filetime>
  </property>
</Properties>
</file>