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0" r:id="rId3"/>
    <p:sldId id="290" r:id="rId4"/>
    <p:sldId id="282" r:id="rId5"/>
    <p:sldId id="281" r:id="rId6"/>
    <p:sldId id="277" r:id="rId7"/>
    <p:sldId id="286" r:id="rId8"/>
    <p:sldId id="284" r:id="rId9"/>
    <p:sldId id="285" r:id="rId10"/>
    <p:sldId id="283" r:id="rId11"/>
    <p:sldId id="289" r:id="rId12"/>
    <p:sldId id="291" r:id="rId13"/>
    <p:sldId id="259" r:id="rId14"/>
  </p:sldIdLst>
  <p:sldSz cx="12192000" cy="6858000"/>
  <p:notesSz cx="6858000" cy="9144000"/>
  <p:custDataLst>
    <p:tags r:id="rId17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örény Edina" initials="SE" lastIdx="1" clrIdx="0">
    <p:extLst>
      <p:ext uri="{19B8F6BF-5375-455C-9EA6-DF929625EA0E}">
        <p15:presenceInfo xmlns:p15="http://schemas.microsoft.com/office/powerpoint/2012/main" userId="S::soreny.edina@dpmk.hu::50f44292-a828-4d91-be73-f8ee54866d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/>
    <p:restoredTop sz="76382" autoAdjust="0"/>
  </p:normalViewPr>
  <p:slideViewPr>
    <p:cSldViewPr snapToGrid="0" snapToObjects="1">
      <p:cViewPr varScale="1">
        <p:scale>
          <a:sx n="88" d="100"/>
          <a:sy n="88" d="100"/>
        </p:scale>
        <p:origin x="15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9" d="100"/>
          <a:sy n="109" d="100"/>
        </p:scale>
        <p:origin x="517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aseline="0" dirty="0">
                <a:solidFill>
                  <a:schemeClr val="tx1"/>
                </a:solidFill>
                <a:latin typeface="Roboto" panose="02000000000000000000" pitchFamily="2" charset="0"/>
              </a:rPr>
              <a:t>Diagram címe</a:t>
            </a:r>
          </a:p>
        </c:rich>
      </c:tx>
      <c:layout>
        <c:manualLayout>
          <c:xMode val="edge"/>
          <c:yMode val="edge"/>
          <c:x val="0.357435073653964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5"/>
            <c:spPr>
              <a:solidFill>
                <a:schemeClr val="accent1"/>
              </a:solidFill>
              <a:ln w="1270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15"/>
            <c:spPr>
              <a:solidFill>
                <a:schemeClr val="accent2"/>
              </a:solidFill>
              <a:ln w="1270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15"/>
            <c:spPr>
              <a:solidFill>
                <a:schemeClr val="accent3"/>
              </a:solidFill>
              <a:ln w="127000" cap="sq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728336"/>
        <c:axId val="1043865472"/>
      </c:line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bg2">
                  <a:lumMod val="75000"/>
                </a:schemeClr>
              </a:solidFill>
              <a:bevel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aseline="0" dirty="0">
                <a:solidFill>
                  <a:schemeClr val="tx1"/>
                </a:solidFill>
                <a:latin typeface="Roboto" panose="02000000000000000000" pitchFamily="2" charset="0"/>
              </a:rPr>
              <a:t>Diagram címe</a:t>
            </a:r>
          </a:p>
        </c:rich>
      </c:tx>
      <c:layout>
        <c:manualLayout>
          <c:xMode val="edge"/>
          <c:yMode val="edge"/>
          <c:x val="0.35091407011773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728336"/>
        <c:axId val="1043865472"/>
      </c:bar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bg2">
                  <a:lumMod val="75000"/>
                </a:schemeClr>
              </a:solidFill>
              <a:bevel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aseline="0" dirty="0">
                <a:solidFill>
                  <a:schemeClr val="tx1"/>
                </a:solidFill>
                <a:latin typeface="Roboto" panose="02000000000000000000" pitchFamily="2" charset="0"/>
              </a:rPr>
              <a:t>Diagram címe</a:t>
            </a:r>
          </a:p>
        </c:rich>
      </c:tx>
      <c:layout>
        <c:manualLayout>
          <c:xMode val="edge"/>
          <c:yMode val="edge"/>
          <c:x val="0.3346115612771513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96D321-333F-B64E-BD22-75F1A6A3E1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>
              <a:latin typeface="Roboto Regular" panose="02000000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B577A5-DB04-D14D-86AA-48C35FEEE9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8AE2-5A70-8545-9BBD-5FFA416E962B}" type="datetimeFigureOut">
              <a:rPr lang="hu-HU" smtClean="0">
                <a:latin typeface="Roboto Regular" panose="02000000000000000000" pitchFamily="2" charset="0"/>
              </a:rPr>
              <a:t>2021. 06. 08.</a:t>
            </a:fld>
            <a:endParaRPr lang="hu-HU" dirty="0">
              <a:latin typeface="Roboto Regular" panose="02000000000000000000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C72F1-D224-9945-8203-636614BBF0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>
              <a:latin typeface="Roboto Regular" panose="020000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A1B18-AF74-994F-9341-CB4589DF2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C63E8-FABC-B849-8D54-C8293E42EC40}" type="slidenum">
              <a:rPr lang="hu-HU" smtClean="0">
                <a:latin typeface="Roboto Regular" panose="02000000000000000000" pitchFamily="2" charset="0"/>
              </a:rPr>
              <a:t>‹#›</a:t>
            </a:fld>
            <a:endParaRPr lang="hu-HU" dirty="0">
              <a:latin typeface="Roboto Regula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55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Roboto Regular" panose="02000000000000000000" pitchFamily="2" charset="0"/>
              </a:defRPr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Roboto Regular" panose="02000000000000000000" pitchFamily="2" charset="0"/>
              </a:defRPr>
            </a:lvl1pPr>
          </a:lstStyle>
          <a:p>
            <a:fld id="{9220DA22-E23F-2742-9DA2-94CAEFFF3319}" type="datetimeFigureOut">
              <a:rPr lang="hu-HU" smtClean="0"/>
              <a:pPr/>
              <a:t>2021. 06. 08.</a:t>
            </a:fld>
            <a:endParaRPr lang="hu-H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Roboto Regular" panose="02000000000000000000" pitchFamily="2" charset="0"/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Roboto Regular" panose="02000000000000000000" pitchFamily="2" charset="0"/>
              </a:defRPr>
            </a:lvl1pPr>
          </a:lstStyle>
          <a:p>
            <a:fld id="{24217024-60A8-3B4E-A3D6-DC60ED2C9AB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026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Roboto Regular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Roboto Regular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Roboto Regular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Roboto Regular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Roboto Regular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4354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9834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2044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8653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6273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Általános értelemben   ‚Internet of </a:t>
            </a:r>
            <a:r>
              <a:rPr lang="hu-HU" dirty="0" err="1"/>
              <a:t>Things</a:t>
            </a:r>
            <a:r>
              <a:rPr lang="hu-HU" dirty="0"/>
              <a:t>’  okos termosztát, okos bojler, okos terem </a:t>
            </a:r>
            <a:r>
              <a:rPr lang="hu-HU" dirty="0" err="1"/>
              <a:t>kb</a:t>
            </a:r>
            <a:r>
              <a:rPr lang="hu-HU" dirty="0"/>
              <a:t> onnantól élénkült fel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7800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5562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4420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5345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8400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7279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4568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7024-60A8-3B4E-A3D6-DC60ED2C9AB4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616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Prezentáció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9144000" cy="400795"/>
          </a:xfrm>
        </p:spPr>
        <p:txBody>
          <a:bodyPr/>
          <a:lstStyle>
            <a:lvl1pPr marL="0" indent="0" algn="l">
              <a:buNone/>
              <a:defRPr sz="2400" cap="all" baseline="0">
                <a:solidFill>
                  <a:schemeClr val="tx2"/>
                </a:solidFill>
                <a:latin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Szerző</a:t>
            </a:r>
            <a:r>
              <a:rPr lang="en-US" dirty="0"/>
              <a:t> Neve</a:t>
            </a:r>
            <a:endParaRPr lang="hu-H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B0E3F-6C71-F64B-82B1-30DA2495D0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322683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100" b="1" i="0" baseline="0">
                <a:solidFill>
                  <a:schemeClr val="tx2"/>
                </a:solidFill>
                <a:latin typeface="Roboto" panose="02000000000000000000" pitchFamily="2" charset="0"/>
              </a:defRPr>
            </a:lvl1pPr>
          </a:lstStyle>
          <a:p>
            <a:fld id="{666BD384-51CE-5844-8BE5-3B5DD89D5CA9}" type="datetime1">
              <a:rPr lang="hu-HU" smtClean="0"/>
              <a:t>2021. 06. 08.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7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DA7C00-E457-C645-8AC7-AB66E6BD9A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BFC74A-D5A9-B040-87AD-CCF381F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407BA609-76BC-CF46-929C-C728AA0DF2A7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400CEA-B2CD-3D4A-B4D9-3B4754C4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803704369"/>
              </p:ext>
            </p:extLst>
          </p:nvPr>
        </p:nvGraphicFramePr>
        <p:xfrm>
          <a:off x="587052" y="84314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84314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dirty="0" err="1"/>
              <a:t>Magyarázat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219263"/>
            <a:ext cx="286195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3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oszl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DA7C00-E457-C645-8AC7-AB66E6BD9A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BFC74A-D5A9-B040-87AD-CCF381F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407BA609-76BC-CF46-929C-C728AA0DF2A7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400CEA-B2CD-3D4A-B4D9-3B4754C4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448099252"/>
              </p:ext>
            </p:extLst>
          </p:nvPr>
        </p:nvGraphicFramePr>
        <p:xfrm>
          <a:off x="587052" y="84314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84314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dirty="0" err="1"/>
              <a:t>Magyarázat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219263"/>
            <a:ext cx="286195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8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k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DA7C00-E457-C645-8AC7-AB66E6BD9A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BFC74A-D5A9-B040-87AD-CCF381F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407BA609-76BC-CF46-929C-C728AA0DF2A7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400CEA-B2CD-3D4A-B4D9-3B4754C4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036803282"/>
              </p:ext>
            </p:extLst>
          </p:nvPr>
        </p:nvGraphicFramePr>
        <p:xfrm>
          <a:off x="587052" y="84314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84314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dirty="0" err="1"/>
              <a:t>Magyarázat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219263"/>
            <a:ext cx="2861953" cy="33052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8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ő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DA7C00-E457-C645-8AC7-AB66E6BD9A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BFC74A-D5A9-B040-87AD-CCF381F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407BA609-76BC-CF46-929C-C728AA0DF2A7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400CEA-B2CD-3D4A-B4D9-3B4754C4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09B31C-4237-C544-AD76-2D78D6D974A0}"/>
              </a:ext>
            </a:extLst>
          </p:cNvPr>
          <p:cNvCxnSpPr>
            <a:cxnSpLocks/>
          </p:cNvCxnSpPr>
          <p:nvPr userDrawn="1"/>
        </p:nvCxnSpPr>
        <p:spPr>
          <a:xfrm flipV="1">
            <a:off x="368135" y="3469780"/>
            <a:ext cx="11125365" cy="533"/>
          </a:xfrm>
          <a:prstGeom prst="straightConnector1">
            <a:avLst/>
          </a:prstGeom>
          <a:ln w="127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DE3C9BF-2CC0-F04B-B48B-96990D3F0B8E}"/>
              </a:ext>
            </a:extLst>
          </p:cNvPr>
          <p:cNvSpPr/>
          <p:nvPr userDrawn="1"/>
        </p:nvSpPr>
        <p:spPr>
          <a:xfrm>
            <a:off x="362073" y="1312013"/>
            <a:ext cx="1425039" cy="1425039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accent2"/>
                </a:solidFill>
                <a:latin typeface="Roboto Regular" panose="02000000000000000000" pitchFamily="2" charset="0"/>
              </a:rPr>
              <a:t>2019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28E35EB-5589-6E45-B958-44238A178822}"/>
              </a:ext>
            </a:extLst>
          </p:cNvPr>
          <p:cNvSpPr/>
          <p:nvPr userDrawn="1"/>
        </p:nvSpPr>
        <p:spPr>
          <a:xfrm>
            <a:off x="4050186" y="3245982"/>
            <a:ext cx="448662" cy="4486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0" i="0" dirty="0">
              <a:latin typeface="Roboto Regular" panose="02000000000000000000" pitchFamily="2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BA2C1E0-5B03-6B44-9D15-E328FC7FFA55}"/>
              </a:ext>
            </a:extLst>
          </p:cNvPr>
          <p:cNvCxnSpPr>
            <a:stCxn id="16" idx="2"/>
          </p:cNvCxnSpPr>
          <p:nvPr userDrawn="1"/>
        </p:nvCxnSpPr>
        <p:spPr>
          <a:xfrm flipH="1">
            <a:off x="1074592" y="2737052"/>
            <a:ext cx="1" cy="73326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2AD98D3-FF39-614A-BB96-A87CE5785B4B}"/>
              </a:ext>
            </a:extLst>
          </p:cNvPr>
          <p:cNvSpPr txBox="1"/>
          <p:nvPr userDrawn="1"/>
        </p:nvSpPr>
        <p:spPr>
          <a:xfrm>
            <a:off x="1953129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C5A550B-0566-084A-A4DE-522182E13DC3}"/>
              </a:ext>
            </a:extLst>
          </p:cNvPr>
          <p:cNvSpPr/>
          <p:nvPr userDrawn="1"/>
        </p:nvSpPr>
        <p:spPr>
          <a:xfrm>
            <a:off x="2429256" y="4203041"/>
            <a:ext cx="1425039" cy="1425039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accent2"/>
                </a:solidFill>
                <a:latin typeface="Roboto Regular" panose="02000000000000000000" pitchFamily="2" charset="0"/>
              </a:rPr>
              <a:t>2020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5135A1-2255-0E48-9867-79AC08B15A1B}"/>
              </a:ext>
            </a:extLst>
          </p:cNvPr>
          <p:cNvCxnSpPr>
            <a:cxnSpLocks/>
          </p:cNvCxnSpPr>
          <p:nvPr userDrawn="1"/>
        </p:nvCxnSpPr>
        <p:spPr>
          <a:xfrm flipH="1">
            <a:off x="3146650" y="3469780"/>
            <a:ext cx="1" cy="73326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6A988D5-DB5F-BC4E-B8A9-6F46038F2E60}"/>
              </a:ext>
            </a:extLst>
          </p:cNvPr>
          <p:cNvSpPr txBox="1"/>
          <p:nvPr userDrawn="1"/>
        </p:nvSpPr>
        <p:spPr>
          <a:xfrm>
            <a:off x="4016756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0AB543B-A3F4-2340-B619-1D33E9302238}"/>
              </a:ext>
            </a:extLst>
          </p:cNvPr>
          <p:cNvSpPr/>
          <p:nvPr userDrawn="1"/>
        </p:nvSpPr>
        <p:spPr>
          <a:xfrm>
            <a:off x="4628356" y="1312013"/>
            <a:ext cx="1425039" cy="1425039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accent2"/>
                </a:solidFill>
                <a:latin typeface="Roboto Regular" panose="02000000000000000000" pitchFamily="2" charset="0"/>
              </a:rPr>
              <a:t>2021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FFE02B-3469-6143-8F08-66E7A5DD5EB1}"/>
              </a:ext>
            </a:extLst>
          </p:cNvPr>
          <p:cNvCxnSpPr>
            <a:stCxn id="30" idx="2"/>
          </p:cNvCxnSpPr>
          <p:nvPr userDrawn="1"/>
        </p:nvCxnSpPr>
        <p:spPr>
          <a:xfrm flipH="1">
            <a:off x="5340875" y="2737052"/>
            <a:ext cx="1" cy="73326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43A6695-D1D7-D14C-AF4A-46371E404A51}"/>
              </a:ext>
            </a:extLst>
          </p:cNvPr>
          <p:cNvSpPr txBox="1"/>
          <p:nvPr userDrawn="1"/>
        </p:nvSpPr>
        <p:spPr>
          <a:xfrm>
            <a:off x="6219412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F677704-B3B9-6F4E-8B1E-693EA0BF5DF4}"/>
              </a:ext>
            </a:extLst>
          </p:cNvPr>
          <p:cNvSpPr/>
          <p:nvPr userDrawn="1"/>
        </p:nvSpPr>
        <p:spPr>
          <a:xfrm>
            <a:off x="6684968" y="4203041"/>
            <a:ext cx="1425039" cy="1425039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accent2"/>
                </a:solidFill>
                <a:latin typeface="Roboto Regular" panose="02000000000000000000" pitchFamily="2" charset="0"/>
              </a:rPr>
              <a:t>2022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D1DF9B-D3EB-534D-A178-022AF83D4B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402362" y="3469780"/>
            <a:ext cx="1" cy="73326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CA5BA0-4A11-E74E-A2BF-BD13884E19FB}"/>
              </a:ext>
            </a:extLst>
          </p:cNvPr>
          <p:cNvSpPr txBox="1"/>
          <p:nvPr userDrawn="1"/>
        </p:nvSpPr>
        <p:spPr>
          <a:xfrm>
            <a:off x="8272468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929794E6-D39B-0246-A99B-4F2DBD07BDF1}"/>
              </a:ext>
            </a:extLst>
          </p:cNvPr>
          <p:cNvSpPr/>
          <p:nvPr userDrawn="1"/>
        </p:nvSpPr>
        <p:spPr>
          <a:xfrm>
            <a:off x="8493242" y="1312013"/>
            <a:ext cx="1425039" cy="1425039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accent2"/>
                </a:solidFill>
                <a:latin typeface="Roboto Regular" panose="02000000000000000000" pitchFamily="2" charset="0"/>
              </a:rPr>
              <a:t>2023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727B4E3-362D-C04A-A149-AC7795EBBBAE}"/>
              </a:ext>
            </a:extLst>
          </p:cNvPr>
          <p:cNvCxnSpPr>
            <a:stCxn id="36" idx="2"/>
          </p:cNvCxnSpPr>
          <p:nvPr userDrawn="1"/>
        </p:nvCxnSpPr>
        <p:spPr>
          <a:xfrm flipH="1">
            <a:off x="9205761" y="2737052"/>
            <a:ext cx="1" cy="73326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AC00C7E-D8FC-3A47-995B-1FEB01FE12F3}"/>
              </a:ext>
            </a:extLst>
          </p:cNvPr>
          <p:cNvSpPr txBox="1"/>
          <p:nvPr userDrawn="1"/>
        </p:nvSpPr>
        <p:spPr>
          <a:xfrm>
            <a:off x="10084298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B00EBB-7581-5C49-A846-B1A90386E6E8}"/>
              </a:ext>
            </a:extLst>
          </p:cNvPr>
          <p:cNvSpPr txBox="1"/>
          <p:nvPr userDrawn="1"/>
        </p:nvSpPr>
        <p:spPr>
          <a:xfrm>
            <a:off x="4543012" y="3523246"/>
            <a:ext cx="2103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0" i="0" baseline="0" dirty="0">
                <a:solidFill>
                  <a:schemeClr val="accent1"/>
                </a:solidFill>
                <a:latin typeface="Roboto Regular" panose="02000000000000000000" pitchFamily="2" charset="0"/>
              </a:rPr>
              <a:t>Szöveg</a:t>
            </a:r>
          </a:p>
        </p:txBody>
      </p:sp>
    </p:spTree>
    <p:extLst>
      <p:ext uri="{BB962C8B-B14F-4D97-AF65-F5344CB8AC3E}">
        <p14:creationId xmlns:p14="http://schemas.microsoft.com/office/powerpoint/2010/main" val="2090735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ké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CC1379-D2AB-FE41-8185-8C8931C3E6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DA7C00-E457-C645-8AC7-AB66E6BD9AB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BFC74A-D5A9-B040-87AD-CCF381F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407BA609-76BC-CF46-929C-C728AA0DF2A7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400CEA-B2CD-3D4A-B4D9-3B4754C4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6894493-418A-A440-9B8B-35704710AAC7}"/>
              </a:ext>
            </a:extLst>
          </p:cNvPr>
          <p:cNvSpPr/>
          <p:nvPr userDrawn="1"/>
        </p:nvSpPr>
        <p:spPr>
          <a:xfrm>
            <a:off x="2653422" y="1209959"/>
            <a:ext cx="4412396" cy="4515249"/>
          </a:xfrm>
          <a:prstGeom prst="roundRect">
            <a:avLst/>
          </a:prstGeom>
          <a:solidFill>
            <a:srgbClr val="E7E5E5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0" i="0" dirty="0">
              <a:latin typeface="Roboto Regular" panose="02000000000000000000" pitchFamily="2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9AB00EB-F320-1C42-8641-7BF53B50B55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07976" y="1715472"/>
            <a:ext cx="34828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Cím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EFC1EA90-BFEE-6F48-ABFC-6AD7BD8B01C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107976" y="2539384"/>
            <a:ext cx="3482830" cy="27213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2484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kép mel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8CCDF2-6F8E-7847-9FEA-FB37DB93C8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1971" y="0"/>
            <a:ext cx="6760029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DA7C00-E457-C645-8AC7-AB66E6BD9AB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BFC74A-D5A9-B040-87AD-CCF381F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407BA609-76BC-CF46-929C-C728AA0DF2A7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400CEA-B2CD-3D4A-B4D9-3B4754C4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9AB00EB-F320-1C42-8641-7BF53B50B55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87052" y="1078778"/>
            <a:ext cx="34828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Cím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EFC1EA90-BFEE-6F48-ABFC-6AD7BD8B01C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87052" y="1902690"/>
            <a:ext cx="3482830" cy="27213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2808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ktogram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DA7C00-E457-C645-8AC7-AB66E6BD9A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BFC74A-D5A9-B040-87AD-CCF381F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407BA609-76BC-CF46-929C-C728AA0DF2A7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400CEA-B2CD-3D4A-B4D9-3B4754C4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FFC2A3-E4CF-B548-81F7-1EE6CF55374D}"/>
              </a:ext>
            </a:extLst>
          </p:cNvPr>
          <p:cNvSpPr txBox="1"/>
          <p:nvPr userDrawn="1"/>
        </p:nvSpPr>
        <p:spPr>
          <a:xfrm>
            <a:off x="2130929" y="13388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51DF4B-4A01-9D48-943B-A8CB8F4CC1E9}"/>
              </a:ext>
            </a:extLst>
          </p:cNvPr>
          <p:cNvSpPr txBox="1"/>
          <p:nvPr userDrawn="1"/>
        </p:nvSpPr>
        <p:spPr>
          <a:xfrm>
            <a:off x="2130929" y="2923679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5339F2-7AFE-5C41-9A4F-26967ED48D54}"/>
              </a:ext>
            </a:extLst>
          </p:cNvPr>
          <p:cNvSpPr txBox="1"/>
          <p:nvPr userDrawn="1"/>
        </p:nvSpPr>
        <p:spPr>
          <a:xfrm>
            <a:off x="2130929" y="4508512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DABFFD-803A-F149-B372-762408F8667F}"/>
              </a:ext>
            </a:extLst>
          </p:cNvPr>
          <p:cNvSpPr txBox="1"/>
          <p:nvPr userDrawn="1"/>
        </p:nvSpPr>
        <p:spPr>
          <a:xfrm>
            <a:off x="5917797" y="13388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9BBEF7-8CC3-E548-B20E-E74F0278C87F}"/>
              </a:ext>
            </a:extLst>
          </p:cNvPr>
          <p:cNvSpPr txBox="1"/>
          <p:nvPr userDrawn="1"/>
        </p:nvSpPr>
        <p:spPr>
          <a:xfrm>
            <a:off x="5917797" y="2923679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AF0F08-FE53-5F4A-8FA3-D043894D97B2}"/>
              </a:ext>
            </a:extLst>
          </p:cNvPr>
          <p:cNvSpPr txBox="1"/>
          <p:nvPr userDrawn="1"/>
        </p:nvSpPr>
        <p:spPr>
          <a:xfrm>
            <a:off x="5917797" y="4508512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8C5B75-E6C4-5646-9F01-E8330733DA3A}"/>
              </a:ext>
            </a:extLst>
          </p:cNvPr>
          <p:cNvSpPr txBox="1"/>
          <p:nvPr userDrawn="1"/>
        </p:nvSpPr>
        <p:spPr>
          <a:xfrm>
            <a:off x="9699134" y="13388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22683D-D290-204A-9694-F73B5E2C3DB1}"/>
              </a:ext>
            </a:extLst>
          </p:cNvPr>
          <p:cNvSpPr txBox="1"/>
          <p:nvPr userDrawn="1"/>
        </p:nvSpPr>
        <p:spPr>
          <a:xfrm>
            <a:off x="9699134" y="2923679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2DF900-B126-D648-BE05-E58B4364B4F8}"/>
              </a:ext>
            </a:extLst>
          </p:cNvPr>
          <p:cNvSpPr txBox="1"/>
          <p:nvPr userDrawn="1"/>
        </p:nvSpPr>
        <p:spPr>
          <a:xfrm>
            <a:off x="9699134" y="4508512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Roboto Regular" panose="02000000000000000000" pitchFamily="2" charset="0"/>
              </a:rPr>
              <a:t>Szöveg</a:t>
            </a:r>
          </a:p>
          <a:p>
            <a:r>
              <a:rPr lang="hu-HU" b="0" i="0" dirty="0">
                <a:latin typeface="Roboto Regular" panose="02000000000000000000" pitchFamily="2" charset="0"/>
              </a:rPr>
              <a:t>Szöveg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44B3722-1708-1F48-B1FC-55CD6BA20B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5395" y="1299365"/>
            <a:ext cx="1260000" cy="126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7A51E97-DE60-5746-A484-8208706349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30692" y="1321353"/>
            <a:ext cx="1260000" cy="1260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41FD334-A876-1343-9DD6-9B04DE90998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39809" y="1344255"/>
            <a:ext cx="1260000" cy="1260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31415B1-2837-4E41-9AB4-ED16DAF42FA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52715" y="2923679"/>
            <a:ext cx="1260000" cy="1260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2775D07-0F11-1E4A-AECD-B971E4803A8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430692" y="2923679"/>
            <a:ext cx="1260000" cy="126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9502D0D-FEF0-974F-9149-2FFBD203EF5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230920" y="2934485"/>
            <a:ext cx="1260000" cy="12600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9EABBD4-89C5-AB43-971B-2E8FA8198BA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52715" y="4508512"/>
            <a:ext cx="1260000" cy="12600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51769F1-ACC0-F243-B19D-AC223C4507B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425162" y="4508512"/>
            <a:ext cx="1260000" cy="12600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4F35BF6-6D1D-0040-8EF7-0A56FCAB659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239809" y="4508512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20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zöveg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157E7E-E7FA-9449-9FD8-91DBCAE283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45C408F-371F-944A-B21E-B2F9AAAF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48C23168-2788-4349-BDFA-F091019A869C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2EA7FC-1DB7-224E-A4BB-3F179F6E0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5E490-95A7-5141-912D-824AB32AC8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08958-7DF9-6349-9E32-D28A32B314C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B6A7DF-CE90-924C-9F94-64963986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</p:spTree>
    <p:extLst>
      <p:ext uri="{BB962C8B-B14F-4D97-AF65-F5344CB8AC3E}">
        <p14:creationId xmlns:p14="http://schemas.microsoft.com/office/powerpoint/2010/main" val="597524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és magyar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F3607FE-6038-7B4D-B0E0-DF445257EE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5CC7237-6C61-0D43-9B05-D7149396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FD315C3A-3A22-FA44-87B5-9D2DB5C081BE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80B79B-4316-504C-AD73-E282545BF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726C9-C6F4-034B-93BE-FDB463CA210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err="1"/>
              <a:t>Kép</a:t>
            </a:r>
            <a:endParaRPr lang="hu-H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9C0CD-F850-CB42-9A34-4F8C888194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5481D53-D64F-FF40-9EC2-ACC6F8EF6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</p:spTree>
    <p:extLst>
      <p:ext uri="{BB962C8B-B14F-4D97-AF65-F5344CB8AC3E}">
        <p14:creationId xmlns:p14="http://schemas.microsoft.com/office/powerpoint/2010/main" val="3472822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DA7C00-E457-C645-8AC7-AB66E6BD9A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BFC74A-D5A9-B040-87AD-CCF381F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407BA609-76BC-CF46-929C-C728AA0DF2A7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400CEA-B2CD-3D4A-B4D9-3B4754C4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</p:spTree>
    <p:extLst>
      <p:ext uri="{BB962C8B-B14F-4D97-AF65-F5344CB8AC3E}">
        <p14:creationId xmlns:p14="http://schemas.microsoft.com/office/powerpoint/2010/main" val="215848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E008C8A-4E16-6E48-A9D5-C1F5DB5225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D477D5-89CF-024E-8F8F-88DE54DBBB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F86E-4058-D94A-8A3C-747E295FE3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016375"/>
          </a:xfrm>
        </p:spPr>
        <p:txBody>
          <a:bodyPr/>
          <a:lstStyle/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1D380F4-3AAE-8B40-8CBF-E0AF923E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33D3771A-315A-D549-9FB4-A2C06C2D7F0F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769C3EC-14FF-904D-89C2-746FFE80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</p:spTree>
    <p:extLst>
      <p:ext uri="{BB962C8B-B14F-4D97-AF65-F5344CB8AC3E}">
        <p14:creationId xmlns:p14="http://schemas.microsoft.com/office/powerpoint/2010/main" val="124721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é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Köszönjük</a:t>
            </a:r>
            <a:r>
              <a:rPr lang="en-US" dirty="0"/>
              <a:t> a </a:t>
            </a:r>
            <a:r>
              <a:rPr lang="en-US" dirty="0" err="1"/>
              <a:t>figyelmet</a:t>
            </a:r>
            <a:r>
              <a:rPr lang="en-US" dirty="0"/>
              <a:t>!</a:t>
            </a:r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2159000" cy="400795"/>
          </a:xfrm>
        </p:spPr>
        <p:txBody>
          <a:bodyPr/>
          <a:lstStyle>
            <a:lvl1pPr marL="0" indent="0" algn="l">
              <a:buNone/>
              <a:defRPr sz="2400" cap="none" baseline="0">
                <a:solidFill>
                  <a:schemeClr val="tx2"/>
                </a:solidFill>
                <a:latin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Elérhetőségek</a:t>
            </a:r>
            <a:r>
              <a:rPr lang="en-US" dirty="0"/>
              <a:t>:</a:t>
            </a:r>
            <a:endParaRPr lang="hu-HU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FF673AC-CAE6-5945-B55F-B0BD4994E311}"/>
              </a:ext>
            </a:extLst>
          </p:cNvPr>
          <p:cNvSpPr txBox="1">
            <a:spLocks/>
          </p:cNvSpPr>
          <p:nvPr userDrawn="1"/>
        </p:nvSpPr>
        <p:spPr>
          <a:xfrm>
            <a:off x="3708400" y="2703708"/>
            <a:ext cx="5740400" cy="3880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400" kern="1200" cap="none" baseline="0">
                <a:solidFill>
                  <a:schemeClr val="tx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baseline="0" dirty="0" err="1">
                <a:solidFill>
                  <a:schemeClr val="accent2"/>
                </a:solidFill>
              </a:rPr>
              <a:t>csereldki@djnkft.hu</a:t>
            </a:r>
            <a:endParaRPr lang="hu-HU" b="1" i="0" baseline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4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ejezetkezd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CBF7D04-7120-DF4E-91AF-FBC17D3882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55D8A22-734E-0344-A350-C770474C4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C9339B56-68AC-3848-A34E-2A973C200DA2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6FEF68-6C58-4C42-99F7-804086D5F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252728"/>
            <a:ext cx="10515600" cy="25782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err="1"/>
              <a:t>Fejezet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436EE-0E79-5A41-BDF2-00691902E9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857943"/>
            <a:ext cx="10515600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Fejezet</a:t>
            </a:r>
            <a:r>
              <a:rPr lang="en-US" dirty="0"/>
              <a:t> </a:t>
            </a:r>
            <a:r>
              <a:rPr lang="en-US" dirty="0" err="1"/>
              <a:t>alcíme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0AB209E-E4E2-314C-85BE-F6D151E8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</p:spTree>
    <p:extLst>
      <p:ext uri="{BB962C8B-B14F-4D97-AF65-F5344CB8AC3E}">
        <p14:creationId xmlns:p14="http://schemas.microsoft.com/office/powerpoint/2010/main" val="317897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oszlop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5B077E2-9507-EB42-A30B-383B685194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A09CD22-6892-3E43-90A2-B81505DD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9F0C37F8-3DE9-B046-AC4E-1CF00AF82378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F9D82-14A3-8342-A2E7-6A38E2BD3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FF10F-91A3-EB40-A4BE-D3EA4341AC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83526-3BAF-D94F-AA22-D56261096F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3954D4E-A6CE-C249-ADA5-1205900C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</p:spTree>
    <p:extLst>
      <p:ext uri="{BB962C8B-B14F-4D97-AF65-F5344CB8AC3E}">
        <p14:creationId xmlns:p14="http://schemas.microsoft.com/office/powerpoint/2010/main" val="288094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960B43D-D00F-874A-9079-12D2348DCD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8A423A1-EDFC-324C-8DAE-697C37B290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369FAC3D-0F39-A84B-958A-44E18801F346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5EE59-4711-BF4F-BD8C-09BF654F1B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1440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027C9-46C8-1947-910A-5066E77CB2C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Oszlop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D4AF6-16A1-F145-9F8E-A0EF2340A4E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183DC-9D20-B344-8A5B-41749762CAB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Oszlop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51148-FF09-1B43-9FE6-A8F82A627AE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5B01DCE-39F3-3B44-ACA4-1168D1A0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</p:spTree>
    <p:extLst>
      <p:ext uri="{BB962C8B-B14F-4D97-AF65-F5344CB8AC3E}">
        <p14:creationId xmlns:p14="http://schemas.microsoft.com/office/powerpoint/2010/main" val="1081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4CC265-102A-F646-82FA-F069FB5BB5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A4A524-713E-C548-B9C1-3F528020B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93C1DEBC-BCC1-4845-8BBA-D5C284F0A69F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37C314-60DF-5B4A-A231-1A693640F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</p:spTree>
    <p:extLst>
      <p:ext uri="{BB962C8B-B14F-4D97-AF65-F5344CB8AC3E}">
        <p14:creationId xmlns:p14="http://schemas.microsoft.com/office/powerpoint/2010/main" val="137221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é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4CC265-102A-F646-82FA-F069FB5BB5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A4A524-713E-C548-B9C1-3F528020B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93C1DEBC-BCC1-4845-8BBA-D5C284F0A69F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27100"/>
            <a:ext cx="10515600" cy="7635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37C314-60DF-5B4A-A231-1A693640F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493169-5EB2-AB41-8E6E-4F1607567D6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8200" y="1816100"/>
            <a:ext cx="3340100" cy="3340100"/>
          </a:xfrm>
          <a:prstGeom prst="roundRect">
            <a:avLst/>
          </a:prstGeom>
          <a:ln w="635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 dirty="0"/>
              <a:t>Kép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87AAE6-B39E-BC43-90D2-DE73A62E4FDA}"/>
              </a:ext>
            </a:extLst>
          </p:cNvPr>
          <p:cNvSpPr txBox="1"/>
          <p:nvPr userDrawn="1"/>
        </p:nvSpPr>
        <p:spPr>
          <a:xfrm>
            <a:off x="8382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 dirty="0">
                <a:latin typeface="Roboto Regular" panose="02000000000000000000" pitchFamily="2" charset="0"/>
              </a:rPr>
              <a:t>Képfelirat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95D6DC8-2316-D244-AEA0-97437AE9EB3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06900" y="1816100"/>
            <a:ext cx="3340100" cy="3340100"/>
          </a:xfrm>
          <a:prstGeom prst="roundRect">
            <a:avLst/>
          </a:prstGeom>
          <a:ln w="635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 dirty="0"/>
              <a:t>Kép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EE36D1-7595-844B-AD98-07638384904D}"/>
              </a:ext>
            </a:extLst>
          </p:cNvPr>
          <p:cNvSpPr txBox="1"/>
          <p:nvPr userDrawn="1"/>
        </p:nvSpPr>
        <p:spPr>
          <a:xfrm>
            <a:off x="44069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 dirty="0">
                <a:latin typeface="Roboto Regular" panose="02000000000000000000" pitchFamily="2" charset="0"/>
              </a:rPr>
              <a:t>Képfelirat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10799C0-9067-B847-A16B-D59DFDAE8C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75600" y="1816100"/>
            <a:ext cx="3340100" cy="3340100"/>
          </a:xfrm>
          <a:prstGeom prst="roundRect">
            <a:avLst/>
          </a:prstGeom>
          <a:ln w="635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 dirty="0"/>
              <a:t>Kép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2A2EA-4385-694F-BD40-B3813CBA49EA}"/>
              </a:ext>
            </a:extLst>
          </p:cNvPr>
          <p:cNvSpPr txBox="1"/>
          <p:nvPr userDrawn="1"/>
        </p:nvSpPr>
        <p:spPr>
          <a:xfrm>
            <a:off x="79756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 dirty="0">
                <a:latin typeface="Roboto Regular" panose="02000000000000000000" pitchFamily="2" charset="0"/>
              </a:rPr>
              <a:t>Képfelirat</a:t>
            </a:r>
          </a:p>
        </p:txBody>
      </p:sp>
    </p:spTree>
    <p:extLst>
      <p:ext uri="{BB962C8B-B14F-4D97-AF65-F5344CB8AC3E}">
        <p14:creationId xmlns:p14="http://schemas.microsoft.com/office/powerpoint/2010/main" val="170551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4CC265-102A-F646-82FA-F069FB5BB5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A4A524-713E-C548-B9C1-3F528020B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93C1DEBC-BCC1-4845-8BBA-D5C284F0A69F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37C314-60DF-5B4A-A231-1A693640F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D6960E-844D-A94F-A6CE-679E7B63D3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49416114"/>
              </p:ext>
            </p:extLst>
          </p:nvPr>
        </p:nvGraphicFramePr>
        <p:xfrm>
          <a:off x="838200" y="2089340"/>
          <a:ext cx="10610088" cy="2679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52522">
                  <a:extLst>
                    <a:ext uri="{9D8B030D-6E8A-4147-A177-3AD203B41FA5}">
                      <a16:colId xmlns:a16="http://schemas.microsoft.com/office/drawing/2014/main" val="2390405341"/>
                    </a:ext>
                  </a:extLst>
                </a:gridCol>
                <a:gridCol w="2652522">
                  <a:extLst>
                    <a:ext uri="{9D8B030D-6E8A-4147-A177-3AD203B41FA5}">
                      <a16:colId xmlns:a16="http://schemas.microsoft.com/office/drawing/2014/main" val="4231816501"/>
                    </a:ext>
                  </a:extLst>
                </a:gridCol>
                <a:gridCol w="2652522">
                  <a:extLst>
                    <a:ext uri="{9D8B030D-6E8A-4147-A177-3AD203B41FA5}">
                      <a16:colId xmlns:a16="http://schemas.microsoft.com/office/drawing/2014/main" val="3904232309"/>
                    </a:ext>
                  </a:extLst>
                </a:gridCol>
                <a:gridCol w="2652522">
                  <a:extLst>
                    <a:ext uri="{9D8B030D-6E8A-4147-A177-3AD203B41FA5}">
                      <a16:colId xmlns:a16="http://schemas.microsoft.com/office/drawing/2014/main" val="1413416836"/>
                    </a:ext>
                  </a:extLst>
                </a:gridCol>
              </a:tblGrid>
              <a:tr h="669830"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Cím</a:t>
                      </a:r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Cím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Cím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Cím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630355"/>
                  </a:ext>
                </a:extLst>
              </a:tr>
              <a:tr h="669830"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721114"/>
                  </a:ext>
                </a:extLst>
              </a:tr>
              <a:tr h="669830"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453176"/>
                  </a:ext>
                </a:extLst>
              </a:tr>
              <a:tr h="669830"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846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8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4CC265-102A-F646-82FA-F069FB5BB5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A4A524-713E-C548-B9C1-3F528020B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 b="1" i="0" baseline="0">
                <a:solidFill>
                  <a:schemeClr val="accent2"/>
                </a:solidFill>
                <a:latin typeface="Roboto" panose="02000000000000000000" pitchFamily="2" charset="0"/>
              </a:defRPr>
            </a:lvl1pPr>
          </a:lstStyle>
          <a:p>
            <a:fld id="{93C1DEBC-BCC1-4845-8BBA-D5C284F0A69F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39800"/>
            <a:ext cx="10515600" cy="7508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37C314-60DF-5B4A-A231-1A693640F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/>
          <a:lstStyle>
            <a:lvl1pPr algn="l">
              <a:defRPr sz="1600" cap="all" baseline="0">
                <a:solidFill>
                  <a:schemeClr val="accent2"/>
                </a:solidFill>
                <a:latin typeface="Roboto Light" panose="02000000000000000000" pitchFamily="2" charset="0"/>
              </a:defRPr>
            </a:lvl1pPr>
          </a:lstStyle>
          <a:p>
            <a:r>
              <a:rPr lang="hu-HU" dirty="0"/>
              <a:t>Prezentáció címe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D6960E-844D-A94F-A6CE-679E7B63D3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72167800"/>
              </p:ext>
            </p:extLst>
          </p:nvPr>
        </p:nvGraphicFramePr>
        <p:xfrm>
          <a:off x="7443728" y="1128155"/>
          <a:ext cx="3509396" cy="447699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54698">
                  <a:extLst>
                    <a:ext uri="{9D8B030D-6E8A-4147-A177-3AD203B41FA5}">
                      <a16:colId xmlns:a16="http://schemas.microsoft.com/office/drawing/2014/main" val="3904232309"/>
                    </a:ext>
                  </a:extLst>
                </a:gridCol>
                <a:gridCol w="1754698">
                  <a:extLst>
                    <a:ext uri="{9D8B030D-6E8A-4147-A177-3AD203B41FA5}">
                      <a16:colId xmlns:a16="http://schemas.microsoft.com/office/drawing/2014/main" val="1413416836"/>
                    </a:ext>
                  </a:extLst>
                </a:gridCol>
              </a:tblGrid>
              <a:tr h="1119249"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Roboto Regular" panose="02000000000000000000" pitchFamily="2" charset="0"/>
                        </a:rPr>
                        <a:t>CÍM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Roboto Regular" panose="02000000000000000000" pitchFamily="2" charset="0"/>
                        </a:rPr>
                        <a:t>CÍM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630355"/>
                  </a:ext>
                </a:extLst>
              </a:tr>
              <a:tr h="1119249"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721114"/>
                  </a:ext>
                </a:extLst>
              </a:tr>
              <a:tr h="1119249"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453176"/>
                  </a:ext>
                </a:extLst>
              </a:tr>
              <a:tr h="1119249"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Roboto Regular" panose="02000000000000000000" pitchFamily="2" charset="0"/>
                        </a:rPr>
                        <a:t>adat</a:t>
                      </a:r>
                      <a:endParaRPr lang="hu-H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84615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DE61FA0-4705-F749-9C47-FF7F7C4B0E2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568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46F77-97D4-8043-8134-2F281EBE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here to edit</a:t>
            </a: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B4419-8F96-3D47-B5EF-C13513C34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871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0" r:id="rId7"/>
    <p:sldLayoutId id="2147483683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84" r:id="rId14"/>
    <p:sldLayoutId id="2147483691" r:id="rId15"/>
    <p:sldLayoutId id="2147483692" r:id="rId16"/>
    <p:sldLayoutId id="2147483680" r:id="rId17"/>
    <p:sldLayoutId id="2147483681" r:id="rId18"/>
    <p:sldLayoutId id="2147483679" r:id="rId19"/>
    <p:sldLayoutId id="2147483682" r:id="rId20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i="0" strike="noStrike" kern="1200" baseline="0">
          <a:solidFill>
            <a:schemeClr val="tx1"/>
          </a:solidFill>
          <a:latin typeface="Roboto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130000"/>
        <a:buFont typeface="Wingdings" pitchFamily="2" charset="2"/>
        <a:buChar char="§"/>
        <a:defRPr sz="2800" kern="1200" baseline="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30000"/>
        <a:buFont typeface="Wingdings" pitchFamily="2" charset="2"/>
        <a:buChar char="§"/>
        <a:defRPr sz="2400" kern="1200" baseline="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30000"/>
        <a:buFont typeface="Wingdings" pitchFamily="2" charset="2"/>
        <a:buChar char="§"/>
        <a:defRPr sz="2000" kern="1200" baseline="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30000"/>
        <a:buFont typeface="Wingdings" pitchFamily="2" charset="2"/>
        <a:buChar char="§"/>
        <a:defRPr sz="1800" kern="1200" baseline="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30000"/>
        <a:buFont typeface="Wingdings" pitchFamily="2" charset="2"/>
        <a:buChar char="§"/>
        <a:defRPr sz="1800" kern="1200" baseline="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96A3-A0E0-534B-B259-EDEE2D12F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474" y="424048"/>
            <a:ext cx="11069052" cy="2203678"/>
          </a:xfrm>
        </p:spPr>
        <p:txBody>
          <a:bodyPr>
            <a:noAutofit/>
          </a:bodyPr>
          <a:lstStyle/>
          <a:p>
            <a:r>
              <a:rPr lang="en-GB" sz="4800" dirty="0">
                <a:effectLst/>
              </a:rPr>
              <a:t>„</a:t>
            </a:r>
            <a:r>
              <a:rPr lang="en-GB" sz="4800" dirty="0" err="1">
                <a:effectLst/>
              </a:rPr>
              <a:t>Mitől</a:t>
            </a:r>
            <a:r>
              <a:rPr lang="en-GB" sz="4800" dirty="0">
                <a:effectLst/>
              </a:rPr>
              <a:t> </a:t>
            </a:r>
            <a:r>
              <a:rPr lang="en-GB" sz="4800" dirty="0" err="1">
                <a:effectLst/>
              </a:rPr>
              <a:t>válnak</a:t>
            </a:r>
            <a:r>
              <a:rPr lang="en-GB" sz="4800" dirty="0">
                <a:effectLst/>
              </a:rPr>
              <a:t> </a:t>
            </a:r>
            <a:r>
              <a:rPr lang="en-GB" sz="4800" dirty="0" err="1">
                <a:effectLst/>
              </a:rPr>
              <a:t>okossá</a:t>
            </a:r>
            <a:r>
              <a:rPr lang="en-GB" sz="4800" dirty="0">
                <a:effectLst/>
              </a:rPr>
              <a:t> </a:t>
            </a:r>
            <a:r>
              <a:rPr lang="en-GB" sz="4800" dirty="0" err="1">
                <a:effectLst/>
              </a:rPr>
              <a:t>az</a:t>
            </a:r>
            <a:r>
              <a:rPr lang="en-GB" sz="4800" dirty="0">
                <a:effectLst/>
              </a:rPr>
              <a:t> </a:t>
            </a:r>
            <a:r>
              <a:rPr lang="en-GB" sz="4800" dirty="0" err="1">
                <a:effectLst/>
              </a:rPr>
              <a:t>egyetemek</a:t>
            </a:r>
            <a:r>
              <a:rPr lang="en-GB" sz="4800" dirty="0">
                <a:effectLst/>
              </a:rPr>
              <a:t>?” - </a:t>
            </a:r>
            <a:r>
              <a:rPr lang="en-GB" sz="4800" dirty="0" err="1">
                <a:effectLst/>
              </a:rPr>
              <a:t>Egyetemek</a:t>
            </a:r>
            <a:r>
              <a:rPr lang="en-GB" sz="4800" dirty="0">
                <a:effectLst/>
              </a:rPr>
              <a:t> a XXI. </a:t>
            </a:r>
            <a:r>
              <a:rPr lang="en-GB" sz="4800" dirty="0" err="1">
                <a:effectLst/>
              </a:rPr>
              <a:t>században</a:t>
            </a:r>
            <a:r>
              <a:rPr lang="en-GB" sz="4800" dirty="0">
                <a:effectLst/>
              </a:rPr>
              <a:t>”</a:t>
            </a:r>
            <a:endParaRPr lang="hu-HU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D1134-AB4D-F140-B09F-234FC98CF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Perényi Petra Panna, Digitális Jólét Nonprofit kft.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9988A-C3B7-8F40-B9BE-08888967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NETWORKSHOP, 2021.04.06-09.</a:t>
            </a:r>
          </a:p>
        </p:txBody>
      </p:sp>
    </p:spTree>
    <p:extLst>
      <p:ext uri="{BB962C8B-B14F-4D97-AF65-F5344CB8AC3E}">
        <p14:creationId xmlns:p14="http://schemas.microsoft.com/office/powerpoint/2010/main" val="321522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399A8D9D-DDA3-442F-B019-F6765679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  <a:p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07EFDE8-A2FD-4988-A08D-21574447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7052" y="126969"/>
            <a:ext cx="8483796" cy="365125"/>
          </a:xfrm>
        </p:spPr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EEEBFDC-4066-44E8-9B00-95485158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dirty="0" err="1"/>
              <a:t>Central</a:t>
            </a:r>
            <a:r>
              <a:rPr lang="hu-HU" sz="4000" dirty="0"/>
              <a:t> European </a:t>
            </a:r>
            <a:r>
              <a:rPr lang="hu-HU" sz="4000" dirty="0" err="1"/>
              <a:t>Learning</a:t>
            </a:r>
            <a:r>
              <a:rPr lang="hu-HU" sz="4000" dirty="0"/>
              <a:t> Platform (CELP)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94A6C5F4-1501-45AC-9B9B-09D6EB12FD79}"/>
              </a:ext>
            </a:extLst>
          </p:cNvPr>
          <p:cNvSpPr txBox="1"/>
          <p:nvPr/>
        </p:nvSpPr>
        <p:spPr>
          <a:xfrm>
            <a:off x="838200" y="1892595"/>
            <a:ext cx="1041104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Az "okos egyetem" koncepció részeként cél a </a:t>
            </a:r>
            <a:r>
              <a:rPr lang="hu-HU" sz="2400" dirty="0" err="1">
                <a:latin typeface="Roboto" panose="02000000000000000000" pitchFamily="2" charset="0"/>
                <a:ea typeface="Roboto" panose="02000000000000000000" pitchFamily="2" charset="0"/>
              </a:rPr>
              <a:t>Central</a:t>
            </a:r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 European </a:t>
            </a:r>
            <a:r>
              <a:rPr lang="hu-HU" sz="2400" dirty="0" err="1">
                <a:latin typeface="Roboto" panose="02000000000000000000" pitchFamily="2" charset="0"/>
                <a:ea typeface="Roboto" panose="02000000000000000000" pitchFamily="2" charset="0"/>
              </a:rPr>
              <a:t>Learning</a:t>
            </a:r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 Platform kialakítása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egyfajta piactér, ahol a Kárpát medencei oktatási intézmények és képzések adatai, elérhetőségei hozzáférhetővé válnak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egységes kurzuskínálat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egységes nevezéktan, osztályozás, kereshetőség</a:t>
            </a:r>
          </a:p>
          <a:p>
            <a:endParaRPr lang="hu-HU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A tervek szerint egyrészt segítség a </a:t>
            </a:r>
            <a:r>
              <a:rPr lang="hu-HU" sz="2400" dirty="0" err="1">
                <a:latin typeface="Roboto" panose="02000000000000000000" pitchFamily="2" charset="0"/>
                <a:ea typeface="Roboto" panose="02000000000000000000" pitchFamily="2" charset="0"/>
              </a:rPr>
              <a:t>határontúli</a:t>
            </a:r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 magyarság oktatásához, másrészt referenciaplatform a V4-ek megújuló közös felsőoktatási tartalmaihoz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749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A30BD4AD-E248-41AF-ADDC-21764DCD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AF7FD4-4EC4-467A-BD59-5A60BF7E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7C4267F2-EC23-40A0-B588-5C94AE16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Healthy</a:t>
            </a:r>
            <a:r>
              <a:rPr lang="hu-HU" dirty="0"/>
              <a:t> Campus I.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5BE481B6-8421-4BD0-9BC8-78695A8E170A}"/>
              </a:ext>
            </a:extLst>
          </p:cNvPr>
          <p:cNvSpPr txBox="1"/>
          <p:nvPr/>
        </p:nvSpPr>
        <p:spPr>
          <a:xfrm>
            <a:off x="742507" y="1892595"/>
            <a:ext cx="10439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hu-HU" sz="2400" u="sng" dirty="0">
                <a:latin typeface="Roboto" panose="02000000000000000000" pitchFamily="2" charset="0"/>
                <a:ea typeface="Roboto" panose="02000000000000000000" pitchFamily="2" charset="0"/>
              </a:rPr>
              <a:t>Probléma:</a:t>
            </a:r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 a hazai felsőoktatás egyre erősödő nemzetközi versenyhelyzetben, és csökkenő hallgatólétszám mellett az intézményi modellváltással önkormányzóvá válik – hogyan alakítsa át szervezetét, hogy feleljen meg az új kihívásoknak?</a:t>
            </a:r>
          </a:p>
          <a:p>
            <a:pPr>
              <a:spcAft>
                <a:spcPts val="1200"/>
              </a:spcAft>
            </a:pPr>
            <a:endParaRPr lang="hu-HU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hu-HU" sz="2400" u="sng" dirty="0">
                <a:latin typeface="Roboto" panose="02000000000000000000" pitchFamily="2" charset="0"/>
                <a:ea typeface="Roboto" panose="02000000000000000000" pitchFamily="2" charset="0"/>
              </a:rPr>
              <a:t>Célkijelölés:</a:t>
            </a:r>
            <a:r>
              <a:rPr lang="hu-HU" sz="2400" dirty="0">
                <a:latin typeface="Roboto" panose="02000000000000000000" pitchFamily="2" charset="0"/>
                <a:ea typeface="Roboto" panose="02000000000000000000" pitchFamily="2" charset="0"/>
              </a:rPr>
              <a:t> a munkaerőpiachoz és a digitalizálódó környezethez alkalmazkodó, a hallgatók és oktatók számára vonzó, az egészséget és fenntarthatóságot középpontba helyező egyetem.</a:t>
            </a:r>
          </a:p>
        </p:txBody>
      </p:sp>
    </p:spTree>
    <p:extLst>
      <p:ext uri="{BB962C8B-B14F-4D97-AF65-F5344CB8AC3E}">
        <p14:creationId xmlns:p14="http://schemas.microsoft.com/office/powerpoint/2010/main" val="3750295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A011C5-A910-4903-AE42-F2AE34C3C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1749"/>
            <a:ext cx="10515600" cy="776288"/>
          </a:xfrm>
        </p:spPr>
        <p:txBody>
          <a:bodyPr/>
          <a:lstStyle/>
          <a:p>
            <a:r>
              <a:rPr lang="hu-HU" dirty="0" err="1"/>
              <a:t>Healthy</a:t>
            </a:r>
            <a:r>
              <a:rPr lang="hu-HU" dirty="0"/>
              <a:t> Campus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1E9721-9BB0-4BA9-B9D3-0296B30D8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44"/>
            <a:ext cx="10676860" cy="440505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2600" u="sng" dirty="0"/>
              <a:t>Tevékenységek: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600" dirty="0"/>
              <a:t>Digitális Egyetemi Egészségfejlesztő Platform kifejlesztése és pilotok bevezetése (3-6 egyetem)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600" dirty="0"/>
              <a:t>WHO Egészségfejlesztő Egyetem és FISU Egészséges Kampusz modellek adaptációja, </a:t>
            </a:r>
            <a:r>
              <a:rPr lang="hu-HU" sz="2600" dirty="0" err="1"/>
              <a:t>digifikációja</a:t>
            </a:r>
            <a:endParaRPr lang="hu-HU" sz="2600" dirty="0"/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600" dirty="0"/>
              <a:t>egészséges táplálkozás – büféprogram, Digitális Termelői Piac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600" dirty="0"/>
              <a:t>egészségvédő testmozgás – testnevelés/rekreáció digitális háttere, Hallgatói Sport Index 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600" dirty="0"/>
              <a:t>hallgatói tanácsadás – közösségi terek, Digitális Mentor Program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600" dirty="0"/>
              <a:t>hallgató és oktató központú képzésszervezés – digitális érettség, digitális képzés és órarend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hu-HU" sz="2600" dirty="0"/>
              <a:t>Egészségfejlesztő és önkormányzó intézményirányítás, működtetés és részvétel</a:t>
            </a:r>
          </a:p>
          <a:p>
            <a:pPr marL="0" indent="0">
              <a:buNone/>
            </a:pPr>
            <a:r>
              <a:rPr lang="hu-HU" sz="2600" u="sng" dirty="0"/>
              <a:t>Visszajelző rendszer:</a:t>
            </a:r>
            <a:r>
              <a:rPr lang="hu-HU" sz="2600" dirty="0"/>
              <a:t> hallgatói igény- és életmód mérések, szemléletformálás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7FAE82B-C3E0-4E89-BA40-02DF5C34E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771A-315A-D549-9FB4-A2C06C2D7F0F}" type="datetime1">
              <a:rPr lang="hu-HU" smtClean="0"/>
              <a:t>2021. 06. 08.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752B5E7-B554-43E1-B1BE-5AB507E5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Prezentáció címe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5669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0AB69F-8CD6-44C5-8981-098FB3365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2555"/>
            <a:ext cx="9144000" cy="2203678"/>
          </a:xfrm>
        </p:spPr>
        <p:txBody>
          <a:bodyPr/>
          <a:lstStyle/>
          <a:p>
            <a:r>
              <a:rPr lang="hu-HU" dirty="0"/>
              <a:t>Köszönjük a figyelmet!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D5F512-1D7A-4F61-ACDC-9ECCCAE11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78308"/>
            <a:ext cx="2203343" cy="400795"/>
          </a:xfrm>
        </p:spPr>
        <p:txBody>
          <a:bodyPr>
            <a:normAutofit lnSpcReduction="10000"/>
          </a:bodyPr>
          <a:lstStyle/>
          <a:p>
            <a:r>
              <a:rPr lang="hu-HU" cap="none" dirty="0"/>
              <a:t>Elérhetőségek: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52D213-09AB-41EC-AD6C-383FD57F6F1B}"/>
              </a:ext>
            </a:extLst>
          </p:cNvPr>
          <p:cNvSpPr txBox="1">
            <a:spLocks/>
          </p:cNvSpPr>
          <p:nvPr/>
        </p:nvSpPr>
        <p:spPr>
          <a:xfrm>
            <a:off x="3727342" y="2686164"/>
            <a:ext cx="4866468" cy="4007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400" kern="1200" cap="all" baseline="0">
                <a:solidFill>
                  <a:schemeClr val="tx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cap="none" dirty="0">
                <a:solidFill>
                  <a:srgbClr val="00B050"/>
                </a:solidFill>
              </a:rPr>
              <a:t>perenyi.petra@djnkft.hu </a:t>
            </a:r>
          </a:p>
        </p:txBody>
      </p:sp>
    </p:spTree>
    <p:extLst>
      <p:ext uri="{BB962C8B-B14F-4D97-AF65-F5344CB8AC3E}">
        <p14:creationId xmlns:p14="http://schemas.microsoft.com/office/powerpoint/2010/main" val="256957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649DF3-01A9-4756-8949-1468D4DD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347" y="627856"/>
            <a:ext cx="11103426" cy="776288"/>
          </a:xfrm>
        </p:spPr>
        <p:txBody>
          <a:bodyPr>
            <a:normAutofit/>
          </a:bodyPr>
          <a:lstStyle/>
          <a:p>
            <a:r>
              <a:rPr lang="hu-HU" dirty="0"/>
              <a:t>Az „okos egyetem” koncepciója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A9D3577-990C-4247-A029-F13EF3EF1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398FE73-F33D-4B97-B9D4-14155118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933DB8AF-FB9E-4496-B11C-AB6A2DF0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347" y="1557413"/>
            <a:ext cx="8071884" cy="33205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600" dirty="0"/>
              <a:t>Előzmények:</a:t>
            </a:r>
          </a:p>
          <a:p>
            <a:r>
              <a:rPr lang="hu-HU" sz="2600" dirty="0"/>
              <a:t>Már 2014-2015-től, az intelligens eszközök megjelenésétől megkezdődött a kutatás az informatikai lehetőségeket beágyazottan használó felsőoktatás lehetőségeiről </a:t>
            </a:r>
          </a:p>
          <a:p>
            <a:r>
              <a:rPr lang="en-US" sz="2600" dirty="0"/>
              <a:t>Smart universities: concepts, systems, and technologies</a:t>
            </a:r>
            <a:r>
              <a:rPr lang="hu-HU" sz="2600" dirty="0"/>
              <a:t> (2017)</a:t>
            </a:r>
            <a:r>
              <a:rPr lang="en-US" sz="2600" dirty="0"/>
              <a:t> </a:t>
            </a:r>
            <a:r>
              <a:rPr lang="en-US" sz="2600" dirty="0" err="1"/>
              <a:t>könyv</a:t>
            </a:r>
            <a:r>
              <a:rPr lang="en-US" sz="2600" dirty="0"/>
              <a:t>, </a:t>
            </a:r>
            <a:r>
              <a:rPr lang="en-US" sz="2600" dirty="0" err="1"/>
              <a:t>az</a:t>
            </a:r>
            <a:r>
              <a:rPr lang="en-US" sz="2600" dirty="0"/>
              <a:t> </a:t>
            </a:r>
            <a:r>
              <a:rPr lang="en-US" sz="2600" dirty="0" err="1"/>
              <a:t>alapvető</a:t>
            </a:r>
            <a:r>
              <a:rPr lang="en-US" sz="2600" dirty="0"/>
              <a:t> </a:t>
            </a:r>
            <a:r>
              <a:rPr lang="en-US" sz="2600" dirty="0" err="1"/>
              <a:t>elméleti</a:t>
            </a:r>
            <a:r>
              <a:rPr lang="en-US" sz="2600" dirty="0"/>
              <a:t> </a:t>
            </a:r>
            <a:r>
              <a:rPr lang="en-US" sz="2600" dirty="0" err="1"/>
              <a:t>és</a:t>
            </a:r>
            <a:r>
              <a:rPr lang="en-US" sz="2600" dirty="0"/>
              <a:t> </a:t>
            </a:r>
            <a:r>
              <a:rPr lang="en-US" sz="2600" dirty="0" err="1"/>
              <a:t>technológia</a:t>
            </a:r>
            <a:r>
              <a:rPr lang="en-US" sz="2600" dirty="0"/>
              <a:t> </a:t>
            </a:r>
            <a:r>
              <a:rPr lang="en-US" sz="2600" dirty="0" err="1"/>
              <a:t>alapokkal</a:t>
            </a:r>
            <a:r>
              <a:rPr lang="en-US" sz="2600" dirty="0"/>
              <a:t>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C7D204F-C634-4F5A-AD7F-4CDB947091D2}"/>
              </a:ext>
            </a:extLst>
          </p:cNvPr>
          <p:cNvSpPr txBox="1"/>
          <p:nvPr/>
        </p:nvSpPr>
        <p:spPr>
          <a:xfrm>
            <a:off x="2899701" y="4146152"/>
            <a:ext cx="67286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Roboto" panose="02000000000000000000" pitchFamily="2" charset="0"/>
                <a:ea typeface="Roboto" panose="02000000000000000000" pitchFamily="2" charset="0"/>
              </a:rPr>
              <a:t>Smart university is an emerging and rapidly evolving area that creatively integrates innovative concepts; smart software and hardware systems; smart classrooms with state-of-the-art technologies and technical platforms; smart pedagogy based on modern teaching and learning strategies; smart learning and academic analytics; as well as various branches of computer science and computer engineering</a:t>
            </a:r>
            <a:endParaRPr lang="hu-HU" sz="1800" i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hu-HU" dirty="0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21F8786D-16D9-40A2-9112-FD25BECED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364" y="1539323"/>
            <a:ext cx="4340728" cy="231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0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BCA57B-F79C-4ED5-8796-3AC70EFB8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873"/>
            <a:ext cx="8483796" cy="776288"/>
          </a:xfrm>
        </p:spPr>
        <p:txBody>
          <a:bodyPr>
            <a:normAutofit/>
          </a:bodyPr>
          <a:lstStyle/>
          <a:p>
            <a:r>
              <a:rPr lang="hu-HU" dirty="0"/>
              <a:t>Hazai célok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093CA3-F286-4B85-A4F6-9567B7D5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3736D39-968A-43E4-B4D9-3C84C483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282CC79B-54E9-4CEE-8716-CF3D87DBA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577"/>
            <a:ext cx="10761921" cy="46158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600" dirty="0">
                <a:effectLst/>
                <a:ea typeface="Roboto" panose="02000000000000000000" pitchFamily="2" charset="0"/>
              </a:rPr>
              <a:t>A felsőoktatás megújításának támogatása olyan intézményekkel, amelyek a technológia innovatív alkalmazásával képesek</a:t>
            </a:r>
          </a:p>
          <a:p>
            <a:r>
              <a:rPr lang="hu-HU" sz="2600" dirty="0">
                <a:effectLst/>
                <a:ea typeface="Roboto" panose="02000000000000000000" pitchFamily="2" charset="0"/>
              </a:rPr>
              <a:t>a változásokra minél gyorsabban reagálni</a:t>
            </a:r>
          </a:p>
          <a:p>
            <a:r>
              <a:rPr lang="hu-HU" sz="2600" dirty="0">
                <a:effectLst/>
                <a:ea typeface="Roboto" panose="02000000000000000000" pitchFamily="2" charset="0"/>
              </a:rPr>
              <a:t>a vezetői elképzeléseket, stratégiaalkotást adatokkal és modellekkel támogatni</a:t>
            </a:r>
          </a:p>
          <a:p>
            <a:r>
              <a:rPr lang="hu-HU" sz="2600" dirty="0">
                <a:effectLst/>
                <a:ea typeface="Roboto" panose="02000000000000000000" pitchFamily="2" charset="0"/>
              </a:rPr>
              <a:t>a felsőoktatás számára korszerű oktatási és együttműködései terepet biztosítani</a:t>
            </a:r>
          </a:p>
          <a:p>
            <a:r>
              <a:rPr lang="hu-HU" sz="2600" dirty="0">
                <a:effectLst/>
                <a:ea typeface="Roboto" panose="02000000000000000000" pitchFamily="2" charset="0"/>
              </a:rPr>
              <a:t>a hallgatókat a lehető legtöbb területen támogatni - a hallgatói életpálya, képesség-menedzsment, személyre szabott információszolgáltatás, tanulástámogatás, karriertervezés esetében</a:t>
            </a:r>
          </a:p>
          <a:p>
            <a:pPr marL="0" indent="0">
              <a:buNone/>
            </a:pPr>
            <a:endParaRPr lang="hu-HU" sz="2600" dirty="0">
              <a:effectLst/>
              <a:ea typeface="Roboto" panose="02000000000000000000" pitchFamily="2" charset="0"/>
            </a:endParaRPr>
          </a:p>
          <a:p>
            <a:pPr marL="0" indent="0">
              <a:buNone/>
            </a:pPr>
            <a:r>
              <a:rPr lang="hu-HU" sz="2600" dirty="0">
                <a:effectLst/>
                <a:ea typeface="Roboto" panose="02000000000000000000" pitchFamily="2" charset="0"/>
              </a:rPr>
              <a:t>Azaz, olyan intézményeket támogatni, amelyek a technológia komplex felhasználásával gyorsan és pozitívan képesek reagálni a külső és belső környezet változásaira - </a:t>
            </a:r>
            <a:r>
              <a:rPr lang="hu-HU" sz="2600" dirty="0" err="1">
                <a:effectLst/>
                <a:ea typeface="Roboto" panose="02000000000000000000" pitchFamily="2" charset="0"/>
              </a:rPr>
              <a:t>reszponzivitás</a:t>
            </a:r>
            <a:endParaRPr lang="hu-HU" sz="2600" dirty="0">
              <a:effectLst/>
              <a:ea typeface="Roboto" panose="02000000000000000000" pitchFamily="2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879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7B90FE03-2627-48C6-A013-38B0440D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  <a:p>
            <a:endParaRPr lang="hu-HU" dirty="0"/>
          </a:p>
        </p:txBody>
      </p:sp>
      <p:sp>
        <p:nvSpPr>
          <p:cNvPr id="7" name="Cím 6">
            <a:extLst>
              <a:ext uri="{FF2B5EF4-FFF2-40B4-BE49-F238E27FC236}">
                <a16:creationId xmlns:a16="http://schemas.microsoft.com/office/drawing/2014/main" id="{4A2CA83F-2453-4E71-8656-AEEF3557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4334"/>
            <a:ext cx="10515600" cy="776288"/>
          </a:xfrm>
        </p:spPr>
        <p:txBody>
          <a:bodyPr/>
          <a:lstStyle/>
          <a:p>
            <a:r>
              <a:rPr lang="hu-HU" dirty="0"/>
              <a:t>DIMOP projekt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92C84C-B6DF-485A-9798-D561290A3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A81D24E4-7960-45AF-9105-82C0768B816B}"/>
              </a:ext>
            </a:extLst>
          </p:cNvPr>
          <p:cNvSpPr txBox="1"/>
          <p:nvPr/>
        </p:nvSpPr>
        <p:spPr>
          <a:xfrm>
            <a:off x="5029200" y="4277532"/>
            <a:ext cx="401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C0362EC-B4A4-4DA9-B7F7-7B5098653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>
                <a:effectLst/>
                <a:ea typeface="Roboto" panose="02000000000000000000" pitchFamily="2" charset="0"/>
              </a:rPr>
              <a:t>Főbb elemek:</a:t>
            </a:r>
          </a:p>
          <a:p>
            <a:r>
              <a:rPr lang="hu-HU" sz="2400" dirty="0">
                <a:ea typeface="Roboto" panose="02000000000000000000" pitchFamily="2" charset="0"/>
              </a:rPr>
              <a:t>A</a:t>
            </a:r>
            <a:r>
              <a:rPr lang="hu-HU" sz="2400" dirty="0">
                <a:effectLst/>
                <a:ea typeface="Roboto" panose="02000000000000000000" pitchFamily="2" charset="0"/>
              </a:rPr>
              <a:t>z okos egyetem koncepciójának, a szakpolitika szempontjából releváns mutatóinak, módszertani ajánlásoknak kidolgozása - az okos egyetem </a:t>
            </a:r>
            <a:r>
              <a:rPr lang="hu-HU" sz="2400" dirty="0" err="1">
                <a:effectLst/>
                <a:ea typeface="Roboto" panose="02000000000000000000" pitchFamily="2" charset="0"/>
              </a:rPr>
              <a:t>konceptualizálása</a:t>
            </a:r>
            <a:endParaRPr lang="hu-HU" sz="2400" dirty="0">
              <a:effectLst/>
              <a:ea typeface="Roboto" panose="02000000000000000000" pitchFamily="2" charset="0"/>
            </a:endParaRPr>
          </a:p>
          <a:p>
            <a:r>
              <a:rPr lang="hu-HU" sz="2400" dirty="0">
                <a:ea typeface="Roboto" panose="02000000000000000000" pitchFamily="2" charset="0"/>
              </a:rPr>
              <a:t>I</a:t>
            </a:r>
            <a:r>
              <a:rPr lang="hu-HU" sz="2400" dirty="0">
                <a:effectLst/>
                <a:ea typeface="Roboto" panose="02000000000000000000" pitchFamily="2" charset="0"/>
              </a:rPr>
              <a:t>nfrastrukturális fejlesztések</a:t>
            </a:r>
          </a:p>
          <a:p>
            <a:r>
              <a:rPr lang="hu-HU" sz="2400" dirty="0">
                <a:ea typeface="Roboto" panose="02000000000000000000" pitchFamily="2" charset="0"/>
              </a:rPr>
              <a:t>I</a:t>
            </a:r>
            <a:r>
              <a:rPr lang="hu-HU" sz="2400" dirty="0">
                <a:effectLst/>
                <a:ea typeface="Roboto" panose="02000000000000000000" pitchFamily="2" charset="0"/>
              </a:rPr>
              <a:t>ntézménymenedzsment fejlesztések</a:t>
            </a:r>
          </a:p>
          <a:p>
            <a:r>
              <a:rPr lang="hu-HU" sz="2400" dirty="0">
                <a:ea typeface="Roboto" panose="02000000000000000000" pitchFamily="2" charset="0"/>
              </a:rPr>
              <a:t>H</a:t>
            </a:r>
            <a:r>
              <a:rPr lang="hu-HU" sz="2400" dirty="0">
                <a:effectLst/>
                <a:ea typeface="Roboto" panose="02000000000000000000" pitchFamily="2" charset="0"/>
              </a:rPr>
              <a:t>allgatói életpálya-támogatás fejlesztések</a:t>
            </a:r>
          </a:p>
          <a:p>
            <a:r>
              <a:rPr lang="hu-HU" sz="2400" dirty="0">
                <a:ea typeface="Roboto" panose="02000000000000000000" pitchFamily="2" charset="0"/>
              </a:rPr>
              <a:t>D</a:t>
            </a:r>
            <a:r>
              <a:rPr lang="hu-HU" sz="2400" dirty="0">
                <a:effectLst/>
                <a:ea typeface="Roboto" panose="02000000000000000000" pitchFamily="2" charset="0"/>
              </a:rPr>
              <a:t>igitális oktatási fejlesztések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751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35B42FD-FADB-49FB-8674-C78CE473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579BB7F3-AABF-4D5E-8FA4-8CC2D1E0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289" y="771007"/>
            <a:ext cx="10478511" cy="877040"/>
          </a:xfrm>
        </p:spPr>
        <p:txBody>
          <a:bodyPr>
            <a:normAutofit/>
          </a:bodyPr>
          <a:lstStyle/>
          <a:p>
            <a:r>
              <a:rPr lang="hu-HU" dirty="0"/>
              <a:t>Okos egyetem </a:t>
            </a:r>
            <a:r>
              <a:rPr lang="hu-HU" dirty="0" err="1"/>
              <a:t>konceptualizálása</a:t>
            </a:r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CDEC814-4F3E-4AAC-BE04-31E77C8F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9" name="Tartalom helye 8">
            <a:extLst>
              <a:ext uri="{FF2B5EF4-FFF2-40B4-BE49-F238E27FC236}">
                <a16:creationId xmlns:a16="http://schemas.microsoft.com/office/drawing/2014/main" id="{5F1623D2-C91D-44C2-AC0F-B6DEB1EF5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5290" y="2096609"/>
            <a:ext cx="10478510" cy="3990384"/>
          </a:xfrm>
        </p:spPr>
        <p:txBody>
          <a:bodyPr/>
          <a:lstStyle/>
          <a:p>
            <a:r>
              <a:rPr lang="hu-HU" sz="2400" dirty="0"/>
              <a:t>Összehasonlító elemzések, tanulmányok, konferenciák a tárgyban</a:t>
            </a:r>
          </a:p>
          <a:p>
            <a:r>
              <a:rPr lang="hu-HU" sz="2400" dirty="0"/>
              <a:t>Indikátorok, mérési módszerek, monitoring rendszer alapjai</a:t>
            </a:r>
          </a:p>
          <a:p>
            <a:r>
              <a:rPr lang="hu-HU" sz="2400" dirty="0"/>
              <a:t>ITLET és ISLAS sztenderdek alkalmazási lehetőségei</a:t>
            </a:r>
          </a:p>
          <a:p>
            <a:r>
              <a:rPr lang="hu-HU" sz="2400" dirty="0"/>
              <a:t>"Fehér könyv" a módszertanról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919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1254864-2D94-499D-95D9-AEF1AB87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E79C7C0-EC1D-4423-8A09-C4A3C47E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727" y="846780"/>
            <a:ext cx="10559622" cy="776288"/>
          </a:xfrm>
        </p:spPr>
        <p:txBody>
          <a:bodyPr>
            <a:normAutofit/>
          </a:bodyPr>
          <a:lstStyle/>
          <a:p>
            <a:r>
              <a:rPr lang="hu-HU" dirty="0"/>
              <a:t>Infrastrukturális fejlesztések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BD323B3-025A-4881-9290-1AAA1B458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13" name="Tartalom helye 12">
            <a:extLst>
              <a:ext uri="{FF2B5EF4-FFF2-40B4-BE49-F238E27FC236}">
                <a16:creationId xmlns:a16="http://schemas.microsoft.com/office/drawing/2014/main" id="{AB8DD374-4CC5-4C42-8FAA-3A49F122C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727" y="1937461"/>
            <a:ext cx="10559622" cy="4048669"/>
          </a:xfrm>
        </p:spPr>
        <p:txBody>
          <a:bodyPr/>
          <a:lstStyle/>
          <a:p>
            <a:r>
              <a:rPr lang="hu-HU" sz="2400" dirty="0"/>
              <a:t>Pilot jellegű fejlesztések egyes intézményekben</a:t>
            </a:r>
          </a:p>
          <a:p>
            <a:r>
              <a:rPr lang="hu-HU" sz="2400" dirty="0" err="1"/>
              <a:t>IoT</a:t>
            </a:r>
            <a:r>
              <a:rPr lang="hu-HU" sz="2400" dirty="0"/>
              <a:t> alkalmazások</a:t>
            </a:r>
          </a:p>
          <a:p>
            <a:r>
              <a:rPr lang="hu-HU" sz="2400" dirty="0"/>
              <a:t>Beléptetés, energetika, - főleg teremkihasználtság</a:t>
            </a:r>
          </a:p>
          <a:p>
            <a:r>
              <a:rPr lang="hu-HU" sz="2400" dirty="0"/>
              <a:t>Helymeghatározásra és beltéri navigációra alkalmas WiFi</a:t>
            </a:r>
          </a:p>
          <a:p>
            <a:r>
              <a:rPr lang="hu-HU" sz="2400" dirty="0"/>
              <a:t>Hallgatói tájékoztatás</a:t>
            </a:r>
          </a:p>
          <a:p>
            <a:r>
              <a:rPr lang="hu-HU" sz="2400" dirty="0"/>
              <a:t>Órarend, fogadóórák, stb.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038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68BDD0-2668-4819-B479-33D2C728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Intézménymenedszment</a:t>
            </a:r>
            <a:r>
              <a:rPr lang="hu-HU" dirty="0"/>
              <a:t> fejlesztések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23F1907-21CE-426E-B955-1A488E104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  <a:p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D1F2322-20B9-4EC0-A3A4-CF0EF6942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3E4FF867-0A5B-4750-8D80-ABF5082B9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0295"/>
            <a:ext cx="10515600" cy="4016375"/>
          </a:xfrm>
        </p:spPr>
        <p:txBody>
          <a:bodyPr/>
          <a:lstStyle/>
          <a:p>
            <a:r>
              <a:rPr lang="hu-HU" sz="2400" dirty="0"/>
              <a:t>Adattárház megoldások, intézményi döntéstámogató megoldások, modellezésre, elemzésre alkalmas rendszerek</a:t>
            </a:r>
          </a:p>
          <a:p>
            <a:r>
              <a:rPr lang="hu-HU" sz="2400" dirty="0"/>
              <a:t>Fejlett technológiák (MI, </a:t>
            </a:r>
            <a:r>
              <a:rPr lang="hu-HU" sz="2400" dirty="0" err="1"/>
              <a:t>machine</a:t>
            </a:r>
            <a:r>
              <a:rPr lang="hu-HU" sz="2400" dirty="0"/>
              <a:t> </a:t>
            </a:r>
            <a:r>
              <a:rPr lang="hu-HU" sz="2400" dirty="0" err="1"/>
              <a:t>learning</a:t>
            </a:r>
            <a:r>
              <a:rPr lang="hu-HU" sz="2400" dirty="0"/>
              <a:t>) alkalmazása a döntéselőkészítésben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259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A799C6-F576-42FD-B665-B40E2175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9913"/>
            <a:ext cx="10515600" cy="776288"/>
          </a:xfrm>
        </p:spPr>
        <p:txBody>
          <a:bodyPr/>
          <a:lstStyle/>
          <a:p>
            <a:r>
              <a:rPr lang="hu-HU" dirty="0"/>
              <a:t>Hallgatói életpálya támogatása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C3D012D-61B5-4A7A-B6C8-E10286B0C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  <a:p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CB69611-95A2-4707-822D-A0064B2F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6B911F69-E3A7-47F4-B305-993A9DC90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895"/>
            <a:ext cx="10515600" cy="4016375"/>
          </a:xfrm>
        </p:spPr>
        <p:txBody>
          <a:bodyPr/>
          <a:lstStyle/>
          <a:p>
            <a:r>
              <a:rPr lang="hu-HU" sz="2400" dirty="0"/>
              <a:t>A rendelkezésre álló adatok elemzésével személyre szabott információszolgáltatás (tartalmak, ajánlások)</a:t>
            </a:r>
          </a:p>
          <a:p>
            <a:r>
              <a:rPr lang="hu-HU" sz="2400" dirty="0" err="1"/>
              <a:t>Small</a:t>
            </a:r>
            <a:r>
              <a:rPr lang="hu-HU" sz="2400" dirty="0"/>
              <a:t> </a:t>
            </a:r>
            <a:r>
              <a:rPr lang="hu-HU" sz="2400" dirty="0" err="1"/>
              <a:t>personalized</a:t>
            </a:r>
            <a:r>
              <a:rPr lang="hu-HU" sz="2400" dirty="0"/>
              <a:t> </a:t>
            </a:r>
            <a:r>
              <a:rPr lang="hu-HU" sz="2400" dirty="0" err="1"/>
              <a:t>courses</a:t>
            </a:r>
            <a:endParaRPr lang="hu-HU" sz="2400" dirty="0"/>
          </a:p>
          <a:p>
            <a:r>
              <a:rPr lang="hu-HU" sz="2400" dirty="0"/>
              <a:t>Lemorzsolódás vizsgálat, lemorzsolódás-csökkentés</a:t>
            </a:r>
          </a:p>
          <a:p>
            <a:r>
              <a:rPr lang="hu-HU" sz="2400" dirty="0"/>
              <a:t>Karriertanácsadás, személyes mentorálás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350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9D60CF-828F-4C9C-98A6-8CA5ADC3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196"/>
            <a:ext cx="10791548" cy="776288"/>
          </a:xfrm>
        </p:spPr>
        <p:txBody>
          <a:bodyPr>
            <a:normAutofit/>
          </a:bodyPr>
          <a:lstStyle/>
          <a:p>
            <a:r>
              <a:rPr lang="hu-HU" dirty="0"/>
              <a:t>Tananyagfejlesztés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87F6365-A5AD-4F54-B3F9-D68E67F7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2021.04.09.</a:t>
            </a:r>
          </a:p>
          <a:p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D4F5F2A-2D52-421C-9846-4ABFFAA9A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600" dirty="0">
                <a:effectLst/>
              </a:rPr>
              <a:t>„</a:t>
            </a:r>
            <a:r>
              <a:rPr lang="en-GB" sz="1600" dirty="0" err="1">
                <a:effectLst/>
              </a:rPr>
              <a:t>Mitől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válnak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okossá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az</a:t>
            </a:r>
            <a:r>
              <a:rPr lang="en-GB" sz="1600" dirty="0">
                <a:effectLst/>
              </a:rPr>
              <a:t>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?” - </a:t>
            </a:r>
            <a:r>
              <a:rPr lang="en-GB" sz="1600" dirty="0" err="1">
                <a:effectLst/>
              </a:rPr>
              <a:t>Egyetemek</a:t>
            </a:r>
            <a:r>
              <a:rPr lang="en-GB" sz="1600" dirty="0">
                <a:effectLst/>
              </a:rPr>
              <a:t> a XXI. </a:t>
            </a:r>
            <a:r>
              <a:rPr lang="en-GB" sz="1600" dirty="0" err="1">
                <a:effectLst/>
              </a:rPr>
              <a:t>században</a:t>
            </a:r>
            <a:r>
              <a:rPr lang="en-GB" sz="1600" dirty="0">
                <a:effectLst/>
              </a:rPr>
              <a:t>”</a:t>
            </a:r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84427F52-BBAD-4135-B538-732758D43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4016375"/>
          </a:xfrm>
        </p:spPr>
        <p:txBody>
          <a:bodyPr/>
          <a:lstStyle/>
          <a:p>
            <a:r>
              <a:rPr lang="hu-HU" sz="2400" dirty="0"/>
              <a:t>Speciális tananyagok fejlesztése</a:t>
            </a:r>
          </a:p>
          <a:p>
            <a:r>
              <a:rPr lang="hu-HU" sz="2400" dirty="0"/>
              <a:t>Meglévő tananyagok tartalmi feltárása számítógépes tanulás segítségével</a:t>
            </a:r>
          </a:p>
          <a:p>
            <a:r>
              <a:rPr lang="hu-HU" sz="2400" dirty="0"/>
              <a:t>Tananyagok hozzáférhetőségének és kereshetőségének biztosítása</a:t>
            </a:r>
          </a:p>
          <a:p>
            <a:r>
              <a:rPr lang="hu-HU" sz="2400" dirty="0"/>
              <a:t>Tananyag-repozitórium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46727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Mitől válnak okossá az egyetemek"/>
</p:tagLst>
</file>

<file path=ppt/theme/theme1.xml><?xml version="1.0" encoding="utf-8"?>
<a:theme xmlns:a="http://schemas.openxmlformats.org/drawingml/2006/main" name="djp_theme">
  <a:themeElements>
    <a:clrScheme name="DJP">
      <a:dk1>
        <a:srgbClr val="38464C"/>
      </a:dk1>
      <a:lt1>
        <a:srgbClr val="FFFFFF"/>
      </a:lt1>
      <a:dk2>
        <a:srgbClr val="000000"/>
      </a:dk2>
      <a:lt2>
        <a:srgbClr val="E7E5E5"/>
      </a:lt2>
      <a:accent1>
        <a:srgbClr val="ED1B34"/>
      </a:accent1>
      <a:accent2>
        <a:srgbClr val="06AB71"/>
      </a:accent2>
      <a:accent3>
        <a:srgbClr val="005392"/>
      </a:accent3>
      <a:accent4>
        <a:srgbClr val="FF9300"/>
      </a:accent4>
      <a:accent5>
        <a:srgbClr val="942092"/>
      </a:accent5>
      <a:accent6>
        <a:srgbClr val="FFD200"/>
      </a:accent6>
      <a:hlink>
        <a:srgbClr val="06AB71"/>
      </a:hlink>
      <a:folHlink>
        <a:srgbClr val="06AB7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2" id="{DF0B0CFD-7071-40A9-9CE9-4501D214770C}" vid="{414468A8-7ECE-4FA1-BC61-F41C9E212D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djp_ppt_sablon</Template>
  <TotalTime>1839</TotalTime>
  <Words>794</Words>
  <Application>Microsoft Office PowerPoint</Application>
  <PresentationFormat>Szélesvásznú</PresentationFormat>
  <Paragraphs>108</Paragraphs>
  <Slides>13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Arial</vt:lpstr>
      <vt:lpstr>Calibri</vt:lpstr>
      <vt:lpstr>Roboto</vt:lpstr>
      <vt:lpstr>Roboto Light</vt:lpstr>
      <vt:lpstr>Roboto Regular</vt:lpstr>
      <vt:lpstr>Wingdings</vt:lpstr>
      <vt:lpstr>djp_theme</vt:lpstr>
      <vt:lpstr>„Mitől válnak okossá az egyetemek?” - Egyetemek a XXI. században”</vt:lpstr>
      <vt:lpstr>Az „okos egyetem” koncepciója</vt:lpstr>
      <vt:lpstr>Hazai célok</vt:lpstr>
      <vt:lpstr>DIMOP projekt</vt:lpstr>
      <vt:lpstr>Okos egyetem konceptualizálása</vt:lpstr>
      <vt:lpstr>Infrastrukturális fejlesztések</vt:lpstr>
      <vt:lpstr>Intézménymenedszment fejlesztések</vt:lpstr>
      <vt:lpstr>Hallgatói életpálya támogatása</vt:lpstr>
      <vt:lpstr>Tananyagfejlesztés</vt:lpstr>
      <vt:lpstr>Central European Learning Platform (CELP)</vt:lpstr>
      <vt:lpstr>Healthy Campus I.</vt:lpstr>
      <vt:lpstr>Healthy Campus II.</vt:lpstr>
      <vt:lpstr>Köszönjük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Mitől válnak okossá az egyetemek</dc:title>
  <dc:creator>Sörény Edina</dc:creator>
  <cp:lastModifiedBy>Nagy Zsuzsanna</cp:lastModifiedBy>
  <cp:revision>44</cp:revision>
  <dcterms:created xsi:type="dcterms:W3CDTF">2021-03-22T10:51:04Z</dcterms:created>
  <dcterms:modified xsi:type="dcterms:W3CDTF">2021-06-08T13:24:49Z</dcterms:modified>
</cp:coreProperties>
</file>