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0" r:id="rId3"/>
  </p:sldMasterIdLst>
  <p:notesMasterIdLst>
    <p:notesMasterId r:id="rId53"/>
  </p:notesMasterIdLst>
  <p:sldIdLst>
    <p:sldId id="379" r:id="rId4"/>
    <p:sldId id="475" r:id="rId5"/>
    <p:sldId id="497" r:id="rId6"/>
    <p:sldId id="504" r:id="rId7"/>
    <p:sldId id="460" r:id="rId8"/>
    <p:sldId id="441" r:id="rId9"/>
    <p:sldId id="440" r:id="rId10"/>
    <p:sldId id="462" r:id="rId11"/>
    <p:sldId id="490" r:id="rId12"/>
    <p:sldId id="492" r:id="rId13"/>
    <p:sldId id="409" r:id="rId14"/>
    <p:sldId id="506" r:id="rId15"/>
    <p:sldId id="399" r:id="rId16"/>
    <p:sldId id="400" r:id="rId17"/>
    <p:sldId id="491" r:id="rId18"/>
    <p:sldId id="489" r:id="rId19"/>
    <p:sldId id="495" r:id="rId20"/>
    <p:sldId id="454" r:id="rId21"/>
    <p:sldId id="500" r:id="rId22"/>
    <p:sldId id="449" r:id="rId23"/>
    <p:sldId id="471" r:id="rId24"/>
    <p:sldId id="482" r:id="rId25"/>
    <p:sldId id="502" r:id="rId26"/>
    <p:sldId id="503" r:id="rId27"/>
    <p:sldId id="508" r:id="rId28"/>
    <p:sldId id="351" r:id="rId29"/>
    <p:sldId id="377" r:id="rId30"/>
    <p:sldId id="356" r:id="rId31"/>
    <p:sldId id="357" r:id="rId32"/>
    <p:sldId id="359" r:id="rId33"/>
    <p:sldId id="353" r:id="rId34"/>
    <p:sldId id="371" r:id="rId35"/>
    <p:sldId id="361" r:id="rId36"/>
    <p:sldId id="435" r:id="rId37"/>
    <p:sldId id="365" r:id="rId38"/>
    <p:sldId id="366" r:id="rId39"/>
    <p:sldId id="364" r:id="rId40"/>
    <p:sldId id="428" r:id="rId41"/>
    <p:sldId id="367" r:id="rId42"/>
    <p:sldId id="368" r:id="rId43"/>
    <p:sldId id="362" r:id="rId44"/>
    <p:sldId id="378" r:id="rId45"/>
    <p:sldId id="507" r:id="rId46"/>
    <p:sldId id="452" r:id="rId47"/>
    <p:sldId id="372" r:id="rId48"/>
    <p:sldId id="453" r:id="rId49"/>
    <p:sldId id="455" r:id="rId50"/>
    <p:sldId id="349" r:id="rId51"/>
    <p:sldId id="272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43E9BA6F-1828-490E-8288-825F32C91C70}">
          <p14:sldIdLst>
            <p14:sldId id="379"/>
            <p14:sldId id="475"/>
            <p14:sldId id="497"/>
            <p14:sldId id="504"/>
            <p14:sldId id="460"/>
            <p14:sldId id="441"/>
            <p14:sldId id="440"/>
            <p14:sldId id="462"/>
            <p14:sldId id="490"/>
            <p14:sldId id="492"/>
            <p14:sldId id="409"/>
            <p14:sldId id="506"/>
            <p14:sldId id="399"/>
            <p14:sldId id="400"/>
            <p14:sldId id="491"/>
            <p14:sldId id="489"/>
            <p14:sldId id="495"/>
            <p14:sldId id="454"/>
            <p14:sldId id="500"/>
            <p14:sldId id="449"/>
            <p14:sldId id="471"/>
            <p14:sldId id="482"/>
            <p14:sldId id="502"/>
            <p14:sldId id="503"/>
            <p14:sldId id="508"/>
            <p14:sldId id="351"/>
            <p14:sldId id="377"/>
            <p14:sldId id="356"/>
            <p14:sldId id="357"/>
            <p14:sldId id="359"/>
            <p14:sldId id="353"/>
            <p14:sldId id="371"/>
            <p14:sldId id="361"/>
            <p14:sldId id="435"/>
            <p14:sldId id="365"/>
            <p14:sldId id="366"/>
            <p14:sldId id="364"/>
            <p14:sldId id="428"/>
            <p14:sldId id="367"/>
            <p14:sldId id="368"/>
            <p14:sldId id="362"/>
            <p14:sldId id="378"/>
            <p14:sldId id="507"/>
            <p14:sldId id="452"/>
            <p14:sldId id="372"/>
            <p14:sldId id="453"/>
            <p14:sldId id="455"/>
            <p14:sldId id="349"/>
            <p14:sldId id="272"/>
          </p14:sldIdLst>
        </p14:section>
        <p14:section name="Névtelen szakasz" id="{1196B645-4D30-4D4C-84AC-112D59BC6075}">
          <p14:sldIdLst/>
        </p14:section>
        <p14:section name="Névtelen szakasz" id="{B4F83D48-DBFB-420D-A414-264DDD14891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144">
          <p15:clr>
            <a:srgbClr val="A4A3A4"/>
          </p15:clr>
        </p15:guide>
        <p15:guide id="4" pos="56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8" autoAdjust="0"/>
    <p:restoredTop sz="94444" autoAdjust="0"/>
  </p:normalViewPr>
  <p:slideViewPr>
    <p:cSldViewPr showGuides="1">
      <p:cViewPr varScale="1">
        <p:scale>
          <a:sx n="68" d="100"/>
          <a:sy n="68" d="100"/>
        </p:scale>
        <p:origin x="1464" y="54"/>
      </p:cViewPr>
      <p:guideLst>
        <p:guide orient="horz" pos="2160"/>
        <p:guide pos="2880"/>
        <p:guide pos="144"/>
        <p:guide pos="5616"/>
      </p:guideLst>
    </p:cSldViewPr>
  </p:slideViewPr>
  <p:outlineViewPr>
    <p:cViewPr>
      <p:scale>
        <a:sx n="33" d="100"/>
        <a:sy n="33" d="100"/>
      </p:scale>
      <p:origin x="0" y="1034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igit&#225;lis_kutat&#225;s\kompetenciapann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414301320198251"/>
          <c:y val="2.8956890713958381E-2"/>
          <c:w val="0.48067023724736063"/>
          <c:h val="0.89547412296584061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Munka1!$AD$143:$AD$151</c:f>
              <c:strCache>
                <c:ptCount val="9"/>
                <c:pt idx="0">
                  <c:v>Weboldalak és blogok létrehozása</c:v>
                </c:pt>
                <c:pt idx="1">
                  <c:v>Fájlok vagy könyvtárak másolása, mozgatása</c:v>
                </c:pt>
                <c:pt idx="2">
                  <c:v>Szövegszerkesztő használata</c:v>
                </c:pt>
                <c:pt idx="3">
                  <c:v>Szöveget, képeket, táblázatokat vagy diagramokat tartalmazó prezentációk vagy dokumentumok létrehozása</c:v>
                </c:pt>
                <c:pt idx="4">
                  <c:v>Táblázatkezelő szoftver használata</c:v>
                </c:pt>
                <c:pt idx="5">
                  <c:v>Táblázatkezelő szoftver haladó funkcióinak használata az adatok elemzéséhez és rendezéséhez, mint például válogatás, szűrés, képletek használata, diagramok létrehozása</c:v>
                </c:pt>
                <c:pt idx="6">
                  <c:v>Szoftver használata fotók, videók vagy hang fájlok szerkesztésére</c:v>
                </c:pt>
                <c:pt idx="7">
                  <c:v>Kód írása egy programozási nyelven</c:v>
                </c:pt>
                <c:pt idx="8">
                  <c:v>Internetes tárhelyek használata dokumentumok, képek, zene, video vagy egyéb fájlok magáncélra történő mentése céljából. (Google Drive, Dropbox, Windows OneDrive, iCloud, Amazon Cloud Drive</c:v>
                </c:pt>
              </c:strCache>
            </c:strRef>
          </c:cat>
          <c:val>
            <c:numRef>
              <c:f>Munka1!$AE$143:$AE$151</c:f>
              <c:numCache>
                <c:formatCode>General</c:formatCode>
                <c:ptCount val="9"/>
                <c:pt idx="0">
                  <c:v>78</c:v>
                </c:pt>
                <c:pt idx="1">
                  <c:v>470</c:v>
                </c:pt>
                <c:pt idx="2">
                  <c:v>480</c:v>
                </c:pt>
                <c:pt idx="3">
                  <c:v>381</c:v>
                </c:pt>
                <c:pt idx="4">
                  <c:v>323</c:v>
                </c:pt>
                <c:pt idx="5">
                  <c:v>162</c:v>
                </c:pt>
                <c:pt idx="6">
                  <c:v>260</c:v>
                </c:pt>
                <c:pt idx="7">
                  <c:v>20</c:v>
                </c:pt>
                <c:pt idx="8">
                  <c:v>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C6-49A5-9A4A-2B434F7AC4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8018944"/>
        <c:axId val="88020480"/>
      </c:barChart>
      <c:catAx>
        <c:axId val="880189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88020480"/>
        <c:crosses val="autoZero"/>
        <c:auto val="1"/>
        <c:lblAlgn val="ctr"/>
        <c:lblOffset val="100"/>
        <c:noMultiLvlLbl val="0"/>
      </c:catAx>
      <c:valAx>
        <c:axId val="880204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8801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F0F0A-1CAF-40B4-B8BB-4AD7A62D7E99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A3303-A966-47C3-A53F-95FD895D0A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46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A3303-A966-47C3-A53F-95FD895D0A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080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3303-A966-47C3-A53F-95FD895D0AD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666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3303-A966-47C3-A53F-95FD895D0AD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270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3303-A966-47C3-A53F-95FD895D0AD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69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3303-A966-47C3-A53F-95FD895D0AD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62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3303-A966-47C3-A53F-95FD895D0AD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93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325" y="762000"/>
            <a:ext cx="5111675" cy="2667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10000"/>
            <a:ext cx="5105400" cy="21336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84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403874"/>
            <a:ext cx="7239000" cy="4876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32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1371600"/>
            <a:ext cx="1828800" cy="49530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1600"/>
            <a:ext cx="5791200" cy="49530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9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617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325" y="762000"/>
            <a:ext cx="5111675" cy="2667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10000"/>
            <a:ext cx="5105400" cy="21336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 cstate="print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14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2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929187"/>
            <a:ext cx="5105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733800"/>
            <a:ext cx="5105400" cy="11953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 cstate="print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6076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8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73355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373312"/>
            <a:ext cx="42687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270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53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67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4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6958"/>
            <a:ext cx="32369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3968750" cy="49090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371600"/>
            <a:ext cx="3236913" cy="49136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19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43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403874"/>
            <a:ext cx="7239000" cy="4876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9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1371600"/>
            <a:ext cx="1828800" cy="49530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1600"/>
            <a:ext cx="5791200" cy="49530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59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26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929187"/>
            <a:ext cx="5105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733800"/>
            <a:ext cx="5105400" cy="11953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31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33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73355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373312"/>
            <a:ext cx="42687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270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0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9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0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6958"/>
            <a:ext cx="32369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3968750" cy="49090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371600"/>
            <a:ext cx="3236913" cy="49136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05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13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ideo" Target="../media/media1.wm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media" Target="../media/media1.wm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video" Target="../media/media1.wmv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microsoft.com/office/2007/relationships/media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03874"/>
            <a:ext cx="8686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25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lowing tech background 3d ,LO2.wmv">
            <a:hlinkClick r:id="" action="ppaction://media"/>
          </p:cNvPr>
          <p:cNvPicPr>
            <a:picLocks noChangeAspect="1"/>
          </p:cNvPicPr>
          <p:nvPr userDrawn="1">
            <a:vide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 rotWithShape="1">
          <a:blip r:embed="rId17" cstate="print"/>
          <a:srcRect l="25555" r="7778"/>
          <a:stretch/>
        </p:blipFill>
        <p:spPr>
          <a:xfrm>
            <a:off x="7239000" y="152400"/>
            <a:ext cx="1600200" cy="1600200"/>
          </a:xfrm>
          <a:prstGeom prst="roundRect">
            <a:avLst>
              <a:gd name="adj" fmla="val 18055"/>
            </a:avLst>
          </a:prstGeom>
          <a:ln>
            <a:noFill/>
          </a:ln>
          <a:effectLst/>
          <a:scene3d>
            <a:camera prst="perspectiveRelaxed" fov="7200000">
              <a:rot lat="23995" lon="3210004" rev="21299988"/>
            </a:camera>
            <a:lightRig rig="chilly" dir="t">
              <a:rot lat="0" lon="0" rev="0"/>
            </a:lightRig>
          </a:scene3d>
          <a:sp3d extrusionH="254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608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03874"/>
            <a:ext cx="8686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25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68D13-5EF5-42B0-A8BE-ADA17887028F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8AA99-7238-42D3-B68A-A4E1B56FEE7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lowing tech background 3d ,LO2.wmv">
            <a:hlinkClick r:id="" action="ppaction://media"/>
          </p:cNvPr>
          <p:cNvPicPr>
            <a:picLocks noChangeAspect="1"/>
          </p:cNvPicPr>
          <p:nvPr userDrawn="1">
            <a:vide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 rotWithShape="1">
          <a:blip r:embed="rId17" cstate="print"/>
          <a:srcRect l="25555" r="7778"/>
          <a:stretch/>
        </p:blipFill>
        <p:spPr>
          <a:xfrm>
            <a:off x="7239000" y="152400"/>
            <a:ext cx="1600200" cy="1600200"/>
          </a:xfrm>
          <a:prstGeom prst="roundRect">
            <a:avLst>
              <a:gd name="adj" fmla="val 18055"/>
            </a:avLst>
          </a:prstGeom>
          <a:ln>
            <a:noFill/>
          </a:ln>
          <a:effectLst/>
          <a:scene3d>
            <a:camera prst="perspectiveRelaxed" fov="7200000">
              <a:rot lat="23995" lon="3210004" rev="21299988"/>
            </a:camera>
            <a:lightRig rig="chilly" dir="t">
              <a:rot lat="0" lon="0" rev="0"/>
            </a:lightRig>
          </a:scene3d>
          <a:sp3d extrusionH="254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153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pennystocks.la/internet-in-real-time/" TargetMode="Externa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loc.gov/resource/ppmsca.08778/" TargetMode="Externa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hyperlink" Target="https://library.hungaricana.hu/hu/collection/helyi_lapok_szabolcsszatmarbereg_felsobanyaihirlap/" TargetMode="External"/><Relationship Id="rId18" Type="http://schemas.openxmlformats.org/officeDocument/2006/relationships/hyperlink" Target="https://library.hungaricana.hu/hu/collection/helyi_lapok_szabolcsszatmarbereg_hetiszemle/" TargetMode="External"/><Relationship Id="rId26" Type="http://schemas.openxmlformats.org/officeDocument/2006/relationships/hyperlink" Target="https://library.hungaricana.hu/hu/collection/helyi_lapok_szabolcsszatmarbereg_tanugyiertesito/" TargetMode="External"/><Relationship Id="rId39" Type="http://schemas.openxmlformats.org/officeDocument/2006/relationships/hyperlink" Target="https://library.hungaricana.hu/hu/collection/helyi_lapok_szabolcsszatmarbereg_IparosokLapja/" TargetMode="External"/><Relationship Id="rId21" Type="http://schemas.openxmlformats.org/officeDocument/2006/relationships/hyperlink" Target="https://library.hungaricana.hu/hu/collection/helyi_lapok_szabolcsszatmarbereg_szamos/" TargetMode="External"/><Relationship Id="rId34" Type="http://schemas.openxmlformats.org/officeDocument/2006/relationships/hyperlink" Target="https://library.hungaricana.hu/hu/collection/helyi_lapok_szabolcsszatmarbereg_MagyarGambrinus/" TargetMode="External"/><Relationship Id="rId42" Type="http://schemas.openxmlformats.org/officeDocument/2006/relationships/hyperlink" Target="https://library.hungaricana.hu/hu/collection/helyi_lapok_szabolcsszatmarbereg_kozerdek/" TargetMode="External"/><Relationship Id="rId47" Type="http://schemas.openxmlformats.org/officeDocument/2006/relationships/hyperlink" Target="https://library.hungaricana.hu/hu/collection/helyi_lapok_szabolcsszatmarbereg_eszakkelet/" TargetMode="External"/><Relationship Id="rId50" Type="http://schemas.openxmlformats.org/officeDocument/2006/relationships/hyperlink" Target="https://library.hungaricana.hu/hu/collection/helyi_lapok_szabolcsszatmarbereg_eszakkeletiujsag/" TargetMode="External"/><Relationship Id="rId55" Type="http://schemas.openxmlformats.org/officeDocument/2006/relationships/hyperlink" Target="https://library.hungaricana.hu/hu/collection/helyi_lapok_szabolcsszatmarbereg_mateszalkaesvideke/" TargetMode="External"/><Relationship Id="rId63" Type="http://schemas.openxmlformats.org/officeDocument/2006/relationships/hyperlink" Target="https://library.hungaricana.hu/hu/collection/helyi_lapok_szabolcsszatmarbereg_Philatelia/" TargetMode="External"/><Relationship Id="rId68" Type="http://schemas.openxmlformats.org/officeDocument/2006/relationships/hyperlink" Target="https://library.hungaricana.hu/hu/collection/helyi_lapok_szabolcsszatmarbereg_Urania/" TargetMode="External"/><Relationship Id="rId76" Type="http://schemas.openxmlformats.org/officeDocument/2006/relationships/hyperlink" Target="https://library.hungaricana.hu/hu/collection/helyi_lapok_szabolcsszatmarbereg_NyirsegiVirraszto/" TargetMode="External"/><Relationship Id="rId84" Type="http://schemas.openxmlformats.org/officeDocument/2006/relationships/hyperlink" Target="https://library.hungaricana.hu/hu/collection/helyi_lapok_szabolcsszatmarbereg_kovarvidek/" TargetMode="External"/><Relationship Id="rId7" Type="http://schemas.openxmlformats.org/officeDocument/2006/relationships/hyperlink" Target="https://library.hungaricana.hu/hu/collection/helyi_lapok_szabolcsszatmarbereg_magyarprotetansegyhaziiskolaifigyelo/" TargetMode="External"/><Relationship Id="rId71" Type="http://schemas.openxmlformats.org/officeDocument/2006/relationships/hyperlink" Target="https://library.hungaricana.hu/hu/collection/helyi_lapok_szabolcsszatmarbereg_SzatmarEsBereg/" TargetMode="External"/><Relationship Id="rId2" Type="http://schemas.openxmlformats.org/officeDocument/2006/relationships/hyperlink" Target="https://library.hungaricana.hu/hu/collection/helyi_lapok_nyiregyhaza_nyirvidek/" TargetMode="External"/><Relationship Id="rId16" Type="http://schemas.openxmlformats.org/officeDocument/2006/relationships/hyperlink" Target="https://library.hungaricana.hu/hu/collection/helyi_lapok_szabolcsszatmarbereg_szatmarnemeti/" TargetMode="External"/><Relationship Id="rId29" Type="http://schemas.openxmlformats.org/officeDocument/2006/relationships/hyperlink" Target="https://library.hungaricana.hu/hu/collection/helyi_lapok_szabolcsszatmarbereg_szatmarihetfo/" TargetMode="External"/><Relationship Id="rId11" Type="http://schemas.openxmlformats.org/officeDocument/2006/relationships/hyperlink" Target="https://library.hungaricana.hu/hu/collection/helyi_lapok_szabolcsszatmarbereg_ReformatusokLapja/" TargetMode="External"/><Relationship Id="rId24" Type="http://schemas.openxmlformats.org/officeDocument/2006/relationships/hyperlink" Target="https://library.hungaricana.hu/hu/collection/helyi_lapok_szabolcsszatmarbereg_SzatmarerAllgemeineJudischeZeitung/" TargetMode="External"/><Relationship Id="rId32" Type="http://schemas.openxmlformats.org/officeDocument/2006/relationships/hyperlink" Target="https://library.hungaricana.hu/hu/collection/helyi_lapok_szabolcsszatmarbereg_nemzetinepmuveles/" TargetMode="External"/><Relationship Id="rId37" Type="http://schemas.openxmlformats.org/officeDocument/2006/relationships/hyperlink" Target="https://library.hungaricana.hu/hu/collection/helyi_lapok_szabolcsszatmarbereg_AzElet/" TargetMode="External"/><Relationship Id="rId40" Type="http://schemas.openxmlformats.org/officeDocument/2006/relationships/hyperlink" Target="https://library.hungaricana.hu/hu/collection/helyi_lapok_szabolcsszatmarbereg_Nepszovetseg/" TargetMode="External"/><Relationship Id="rId45" Type="http://schemas.openxmlformats.org/officeDocument/2006/relationships/hyperlink" Target="https://library.hungaricana.hu/hu/collection/helyi_lapok_szabolcsszatmarbereg_fehergyarmatihirlap/" TargetMode="External"/><Relationship Id="rId53" Type="http://schemas.openxmlformats.org/officeDocument/2006/relationships/hyperlink" Target="https://library.hungaricana.hu/hu/collection/helyi_lapok_szabolcsszatmarbereg_Igazsag/" TargetMode="External"/><Relationship Id="rId58" Type="http://schemas.openxmlformats.org/officeDocument/2006/relationships/hyperlink" Target="https://library.hungaricana.hu/hu/collection/helyi_lapok_szabolcsszatmarbereg_NagykalloEsVideke/" TargetMode="External"/><Relationship Id="rId66" Type="http://schemas.openxmlformats.org/officeDocument/2006/relationships/hyperlink" Target="https://library.hungaricana.hu/hu/collection/helyi_lapok_szabolcsszatmarbereg_FelvidekiMehesz/" TargetMode="External"/><Relationship Id="rId74" Type="http://schemas.openxmlformats.org/officeDocument/2006/relationships/hyperlink" Target="https://library.hungaricana.hu/hu/collection/helyi_lapok_szabolcsszatmarbereg_BudszentmihalyiReformatusokLapja/" TargetMode="External"/><Relationship Id="rId79" Type="http://schemas.openxmlformats.org/officeDocument/2006/relationships/hyperlink" Target="https://library.hungaricana.hu/hu/collection/helyi_lapok_szabolcsszatmarbereg_MiKisSionunk/" TargetMode="External"/><Relationship Id="rId5" Type="http://schemas.openxmlformats.org/officeDocument/2006/relationships/hyperlink" Target="https://library.hungaricana.hu/hu/collection/helyi_lapok_szabolcsszatmarbereg_Szabolcs/" TargetMode="External"/><Relationship Id="rId61" Type="http://schemas.openxmlformats.org/officeDocument/2006/relationships/hyperlink" Target="https://library.hungaricana.hu/hu/collection/helyi_lapok_szabolcsszatmarbereg_ErdodEsVideke/" TargetMode="External"/><Relationship Id="rId82" Type="http://schemas.openxmlformats.org/officeDocument/2006/relationships/hyperlink" Target="https://library.hungaricana.hu/hu/collection/helyi_lapok_szabolcsszatmarbereg_nagybanya/" TargetMode="External"/><Relationship Id="rId19" Type="http://schemas.openxmlformats.org/officeDocument/2006/relationships/hyperlink" Target="https://library.hungaricana.hu/hu/collection/helyi_lapok_szabolcsszatmarbereg_nagybanyaesvideke/" TargetMode="External"/><Relationship Id="rId4" Type="http://schemas.openxmlformats.org/officeDocument/2006/relationships/hyperlink" Target="https://library.hungaricana.hu/hu/collection/helyi_lapok_szabolcsszatmarbereg_szellemvilag/" TargetMode="External"/><Relationship Id="rId9" Type="http://schemas.openxmlformats.org/officeDocument/2006/relationships/hyperlink" Target="https://library.hungaricana.hu/hu/collection/helyi_lapok_szabolcsszatmarbereg_Munkacs/" TargetMode="External"/><Relationship Id="rId14" Type="http://schemas.openxmlformats.org/officeDocument/2006/relationships/hyperlink" Target="https://library.hungaricana.hu/hu/collection/helyi_lapok_szabolcsszatmarbereg_nagykarolyihirlap/" TargetMode="External"/><Relationship Id="rId22" Type="http://schemas.openxmlformats.org/officeDocument/2006/relationships/hyperlink" Target="https://library.hungaricana.hu/hu/collection/helyi_lapok_szabolcsszatmarbereg_szatmarmegyeikozlony/" TargetMode="External"/><Relationship Id="rId27" Type="http://schemas.openxmlformats.org/officeDocument/2006/relationships/hyperlink" Target="https://library.hungaricana.hu/hu/collection/helyi_lapok_szabolcsszatmarbereg_RevistaCatolica/" TargetMode="External"/><Relationship Id="rId30" Type="http://schemas.openxmlformats.org/officeDocument/2006/relationships/hyperlink" Target="https://library.hungaricana.hu/hu/collection/helyi_lapok_szabolcsszatmarbereg_Szinhaz/" TargetMode="External"/><Relationship Id="rId35" Type="http://schemas.openxmlformats.org/officeDocument/2006/relationships/hyperlink" Target="https://library.hungaricana.hu/hu/collection/helyi_lapok_szabolcsszatmarbereg_NagysomkutErdodVideke/" TargetMode="External"/><Relationship Id="rId43" Type="http://schemas.openxmlformats.org/officeDocument/2006/relationships/hyperlink" Target="https://library.hungaricana.hu/hu/collection/helyi_lapok_szabolcsszatmarbereg_nagybanyaihirlap/" TargetMode="External"/><Relationship Id="rId48" Type="http://schemas.openxmlformats.org/officeDocument/2006/relationships/hyperlink" Target="https://library.hungaricana.hu/hu/collection/helyi_lapok_szabolcsszatmarbereg_mateszalka/" TargetMode="External"/><Relationship Id="rId56" Type="http://schemas.openxmlformats.org/officeDocument/2006/relationships/hyperlink" Target="https://library.hungaricana.hu/hu/collection/helyi_lapok_szabolcsszatmarbereg_ujszatmar/" TargetMode="External"/><Relationship Id="rId64" Type="http://schemas.openxmlformats.org/officeDocument/2006/relationships/hyperlink" Target="https://library.hungaricana.hu/hu/collection/helyi_lapok_szabolcsszatmarbereg_meheszetihetilap/" TargetMode="External"/><Relationship Id="rId69" Type="http://schemas.openxmlformats.org/officeDocument/2006/relationships/hyperlink" Target="https://library.hungaricana.hu/hu/collection/helyi_lapok_szabolcsszatmarbereg_KisvardaiMunkas/" TargetMode="External"/><Relationship Id="rId77" Type="http://schemas.openxmlformats.org/officeDocument/2006/relationships/hyperlink" Target="https://library.hungaricana.hu/hu/collection/helyi_lapok_szabolcsszatmarbereg_SzatmariNepfoiskola/" TargetMode="External"/><Relationship Id="rId8" Type="http://schemas.openxmlformats.org/officeDocument/2006/relationships/hyperlink" Target="https://library.hungaricana.hu/hu/collection/helyi_lapok_szabolcsszatmarbereg_Vasarnap/" TargetMode="External"/><Relationship Id="rId51" Type="http://schemas.openxmlformats.org/officeDocument/2006/relationships/hyperlink" Target="https://library.hungaricana.hu/hu/collection/helyi_lapok_szabolcsszatmarbereg_FuggetlenUjsag/" TargetMode="External"/><Relationship Id="rId72" Type="http://schemas.openxmlformats.org/officeDocument/2006/relationships/hyperlink" Target="https://library.hungaricana.hu/hu/collection/helyi_lapok_szabolcsszatmarbereg_Pasztortuz/" TargetMode="External"/><Relationship Id="rId80" Type="http://schemas.openxmlformats.org/officeDocument/2006/relationships/hyperlink" Target="https://library.hungaricana.hu/hu/collection/helyi_lapok_szabolcsszatmarbereg_UjKelet/" TargetMode="External"/><Relationship Id="rId85" Type="http://schemas.openxmlformats.org/officeDocument/2006/relationships/hyperlink" Target="https://library.hungaricana.hu/hu/collection/helyi_lapok_szabolcsszatmarbereg_RendoriLapok/" TargetMode="External"/><Relationship Id="rId3" Type="http://schemas.openxmlformats.org/officeDocument/2006/relationships/hyperlink" Target="https://library.hungaricana.hu/hu/collection/helyi_lapok_szabolcsszatmarbereg_SzatmariErtesito/" TargetMode="External"/><Relationship Id="rId12" Type="http://schemas.openxmlformats.org/officeDocument/2006/relationships/hyperlink" Target="https://library.hungaricana.hu/hu/collection/helyi_lapok_szabolcsszatmarbereg_SzatmarEsVideke/" TargetMode="External"/><Relationship Id="rId17" Type="http://schemas.openxmlformats.org/officeDocument/2006/relationships/hyperlink" Target="https://library.hungaricana.hu/hu/collection/helyi_lapok_szabolcsszatmarbereg_magyarfoldmuvelo/" TargetMode="External"/><Relationship Id="rId25" Type="http://schemas.openxmlformats.org/officeDocument/2006/relationships/hyperlink" Target="https://library.hungaricana.hu/hu/collection/helyi_lapok_szabolcsszatmarbereg_szatmarihirlap/" TargetMode="External"/><Relationship Id="rId33" Type="http://schemas.openxmlformats.org/officeDocument/2006/relationships/hyperlink" Target="https://library.hungaricana.hu/hu/collection/helyi_lapok_szabolcsszatmarbereg_nagykaroly/" TargetMode="External"/><Relationship Id="rId38" Type="http://schemas.openxmlformats.org/officeDocument/2006/relationships/hyperlink" Target="https://library.hungaricana.hu/hu/collection/helyi_lapok_szabolcsszatmarbereg_IparosLap/" TargetMode="External"/><Relationship Id="rId46" Type="http://schemas.openxmlformats.org/officeDocument/2006/relationships/hyperlink" Target="https://library.hungaricana.hu/hu/collection/helyi_lapok_szabolcsszatmarbereg_teliestek/" TargetMode="External"/><Relationship Id="rId59" Type="http://schemas.openxmlformats.org/officeDocument/2006/relationships/hyperlink" Target="https://library.hungaricana.hu/hu/collection/helyi_lapok_szabolcsszatmarbereg_szatmariest/" TargetMode="External"/><Relationship Id="rId67" Type="http://schemas.openxmlformats.org/officeDocument/2006/relationships/hyperlink" Target="https://library.hungaricana.hu/hu/collection/helyi_lapok_szabolcsszatmarbereg_SzabolcsiHirlap/" TargetMode="External"/><Relationship Id="rId20" Type="http://schemas.openxmlformats.org/officeDocument/2006/relationships/hyperlink" Target="https://library.hungaricana.hu/hu/collection/helyi_lapok_szabolcsszatmarbereg_nagykarolyesvideke/" TargetMode="External"/><Relationship Id="rId41" Type="http://schemas.openxmlformats.org/officeDocument/2006/relationships/hyperlink" Target="https://library.hungaricana.hu/hu/collection/helyi_lapok_szabolcsszatmarbereg_Szabadsag/" TargetMode="External"/><Relationship Id="rId54" Type="http://schemas.openxmlformats.org/officeDocument/2006/relationships/hyperlink" Target="https://library.hungaricana.hu/hu/collection/helyi_lapok_szabolcsszatmarbereg_SzatmariKozlony/" TargetMode="External"/><Relationship Id="rId62" Type="http://schemas.openxmlformats.org/officeDocument/2006/relationships/hyperlink" Target="https://library.hungaricana.hu/hu/collection/helyi_lapok_szabolcsszatmarbereg_MateszalkaiUjsag/" TargetMode="External"/><Relationship Id="rId70" Type="http://schemas.openxmlformats.org/officeDocument/2006/relationships/hyperlink" Target="https://library.hungaricana.hu/hu/collection/helyi_lapok_szabolcsszatmarbereg_FelsoSzabolcs/" TargetMode="External"/><Relationship Id="rId75" Type="http://schemas.openxmlformats.org/officeDocument/2006/relationships/hyperlink" Target="https://library.hungaricana.hu/hu/collection/helyi_lapok_szabolcsszatmarbereg_SzabolcsiOrszem/" TargetMode="External"/><Relationship Id="rId83" Type="http://schemas.openxmlformats.org/officeDocument/2006/relationships/hyperlink" Target="https://library.hungaricana.hu/hu/collection/helyi_lapok_szabolcsszatmarbereg_szatmarinaplo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brary.hungaricana.hu/hu/collection/helyi_lapok_szabolcsszatmarbereg_SzabolcsmegyeiKozlony/" TargetMode="External"/><Relationship Id="rId15" Type="http://schemas.openxmlformats.org/officeDocument/2006/relationships/hyperlink" Target="https://library.hungaricana.hu/hu/collection/helyi_lapok_szabolcsszatmarbereg_szatmar/" TargetMode="External"/><Relationship Id="rId23" Type="http://schemas.openxmlformats.org/officeDocument/2006/relationships/hyperlink" Target="https://library.hungaricana.hu/hu/collection/helyi_lapok_szabolcsszatmarbereg_szatmarifrissujsag/" TargetMode="External"/><Relationship Id="rId28" Type="http://schemas.openxmlformats.org/officeDocument/2006/relationships/hyperlink" Target="https://library.hungaricana.hu/hu/collection/helyi_lapok_szabolcsszatmarbereg_gazdaklapja/" TargetMode="External"/><Relationship Id="rId36" Type="http://schemas.openxmlformats.org/officeDocument/2006/relationships/hyperlink" Target="https://library.hungaricana.hu/hu/collection/helyi_lapok_szabolcsszatmarbereg_fehergyarmatesvideke/" TargetMode="External"/><Relationship Id="rId49" Type="http://schemas.openxmlformats.org/officeDocument/2006/relationships/hyperlink" Target="https://library.hungaricana.hu/hu/collection/helyi_lapok_szabolcsszatmarbereg_szatmarigazda/" TargetMode="External"/><Relationship Id="rId57" Type="http://schemas.openxmlformats.org/officeDocument/2006/relationships/hyperlink" Target="https://library.hungaricana.hu/hu/collection/helyi_lapok_szabolcsszatmarbereg_Szinervaralja/" TargetMode="External"/><Relationship Id="rId10" Type="http://schemas.openxmlformats.org/officeDocument/2006/relationships/hyperlink" Target="https://library.hungaricana.hu/hu/collection/helyi_lapok_szabolcsszatmarbereg_Karpatalja/" TargetMode="External"/><Relationship Id="rId31" Type="http://schemas.openxmlformats.org/officeDocument/2006/relationships/hyperlink" Target="https://library.hungaricana.hu/hu/collection/helyi_lapok_szabolcsszatmarbereg_szatmarvarmegye/" TargetMode="External"/><Relationship Id="rId44" Type="http://schemas.openxmlformats.org/officeDocument/2006/relationships/hyperlink" Target="https://library.hungaricana.hu/hu/collection/helyi_lapok_szabolcsszatmarbereg_SzatmariTuzoltoKongresszusLapja/" TargetMode="External"/><Relationship Id="rId52" Type="http://schemas.openxmlformats.org/officeDocument/2006/relationships/hyperlink" Target="https://library.hungaricana.hu/hu/collection/helyi_lapok_szabolcsszatmarbereg_nagykarolyesermellek/" TargetMode="External"/><Relationship Id="rId60" Type="http://schemas.openxmlformats.org/officeDocument/2006/relationships/hyperlink" Target="https://library.hungaricana.hu/hu/collection/helyi_lapok_szabolcsszatmarbereg_szatmarmegyeihirmondo/" TargetMode="External"/><Relationship Id="rId65" Type="http://schemas.openxmlformats.org/officeDocument/2006/relationships/hyperlink" Target="https://library.hungaricana.hu/hu/collection/helyi_lapok_szabolcsszatmarbereg_szatmariujsag/" TargetMode="External"/><Relationship Id="rId73" Type="http://schemas.openxmlformats.org/officeDocument/2006/relationships/hyperlink" Target="https://library.hungaricana.hu/hu/collection/helyi_lapok_szabolcsszatmarbereg_Forras/" TargetMode="External"/><Relationship Id="rId78" Type="http://schemas.openxmlformats.org/officeDocument/2006/relationships/hyperlink" Target="https://library.hungaricana.hu/hu/collection/helyi_lapok_szabolcsszatmarbereg_MagyarReformatusEbredes/" TargetMode="External"/><Relationship Id="rId81" Type="http://schemas.openxmlformats.org/officeDocument/2006/relationships/hyperlink" Target="https://library.hungaricana.hu/hu/collection/helyi_lapok_szabolcsszatmarbereg_SzatmarvarmegyeHivatalosLapja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" y="204752"/>
            <a:ext cx="3347399" cy="3312368"/>
          </a:xfrm>
          <a:effectLst>
            <a:outerShdw dist="50800" sx="1000" sy="1000" algn="ctr" rotWithShape="0">
              <a:srgbClr val="000000"/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Digitális helyismereti archívumok népszerűsítése </a:t>
            </a:r>
            <a:b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fiatalok </a:t>
            </a:r>
            <a:b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körében</a:t>
            </a:r>
            <a:endParaRPr lang="hu-H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15816" y="5517232"/>
            <a:ext cx="5122974" cy="1224136"/>
          </a:xfrm>
        </p:spPr>
        <p:txBody>
          <a:bodyPr>
            <a:normAutofit fontScale="85000" lnSpcReduction="20000"/>
          </a:bodyPr>
          <a:lstStyle/>
          <a:p>
            <a:pPr algn="ctr"/>
            <a:endParaRPr lang="hu-HU" dirty="0"/>
          </a:p>
          <a:p>
            <a:pPr algn="ctr"/>
            <a:r>
              <a:rPr lang="hu-HU" sz="5400" dirty="0"/>
              <a:t>Márföldi István</a:t>
            </a:r>
          </a:p>
        </p:txBody>
      </p:sp>
      <p:pic>
        <p:nvPicPr>
          <p:cNvPr id="4" name="Picture 4" descr="facebook_like_button_b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5285220"/>
            <a:ext cx="2948731" cy="131213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8CD6FF4-218D-4907-A0AC-EF3BD48B3D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60648"/>
            <a:ext cx="6143853" cy="5471160"/>
          </a:xfrm>
          <a:prstGeom prst="rect">
            <a:avLst/>
          </a:prstGeom>
          <a:effectLst>
            <a:outerShdw blurRad="76200" dist="127000" dir="5400000" sx="97000" sy="97000" algn="ctr" rotWithShape="0">
              <a:srgbClr val="000000">
                <a:alpha val="99000"/>
              </a:srgbClr>
            </a:outerShdw>
            <a:reflection stA="45000" endPos="0" dist="50800" dir="5400000" sy="-100000" algn="bl" rotWithShape="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1355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b="1" dirty="0"/>
              <a:t>Könyvtárosok és a </a:t>
            </a:r>
            <a:br>
              <a:rPr lang="hu-HU" b="1" dirty="0"/>
            </a:br>
            <a:r>
              <a:rPr lang="hu-HU" b="1" dirty="0"/>
              <a:t>tartalom előállítása</a:t>
            </a:r>
          </a:p>
        </p:txBody>
      </p:sp>
      <p:graphicFrame>
        <p:nvGraphicFramePr>
          <p:cNvPr id="11" name="Tartalom helye 10"/>
          <p:cNvGraphicFramePr>
            <a:graphicFrameLocks noGrp="1"/>
          </p:cNvGraphicFramePr>
          <p:nvPr>
            <p:ph idx="1"/>
            <p:extLst/>
          </p:nvPr>
        </p:nvGraphicFramePr>
        <p:xfrm>
          <a:off x="398463" y="1352550"/>
          <a:ext cx="8116887" cy="4824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Ellipszis 5"/>
          <p:cNvSpPr/>
          <p:nvPr/>
        </p:nvSpPr>
        <p:spPr>
          <a:xfrm>
            <a:off x="1331640" y="5301208"/>
            <a:ext cx="432048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1835696" y="6309320"/>
            <a:ext cx="7092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hu-HU" sz="1400" b="1" i="1" dirty="0">
                <a:solidFill>
                  <a:prstClr val="black"/>
                </a:solidFill>
              </a:rPr>
              <a:t>Forrás: Eszenyiné Borbély Mária</a:t>
            </a:r>
            <a:r>
              <a:rPr lang="hu-HU" sz="1400" i="1" dirty="0">
                <a:solidFill>
                  <a:prstClr val="black"/>
                </a:solidFill>
              </a:rPr>
              <a:t>: A magyar könyvtárosok digitális kompetenciamérése</a:t>
            </a:r>
          </a:p>
        </p:txBody>
      </p:sp>
    </p:spTree>
    <p:extLst>
      <p:ext uri="{BB962C8B-B14F-4D97-AF65-F5344CB8AC3E}">
        <p14:creationId xmlns:p14="http://schemas.microsoft.com/office/powerpoint/2010/main" val="21840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573" y="980728"/>
            <a:ext cx="5472608" cy="3384376"/>
          </a:xfrm>
        </p:spPr>
        <p:txBody>
          <a:bodyPr>
            <a:normAutofit/>
          </a:bodyPr>
          <a:lstStyle/>
          <a:p>
            <a:r>
              <a:rPr lang="hu-HU" altLang="hu-HU" dirty="0">
                <a:solidFill>
                  <a:schemeClr val="tx2"/>
                </a:solidFill>
                <a:latin typeface="Arial" panose="020B0604020202020204" pitchFamily="34" charset="0"/>
              </a:rPr>
              <a:t>Hogyan népszerűsítsük helyismereti gyűjteményünket?</a:t>
            </a:r>
            <a:endParaRPr lang="hu-HU" altLang="hu-HU" sz="4800" b="1" dirty="0">
              <a:solidFill>
                <a:schemeClr val="tx2"/>
              </a:solidFill>
            </a:endParaRPr>
          </a:p>
        </p:txBody>
      </p:sp>
      <p:pic>
        <p:nvPicPr>
          <p:cNvPr id="13315" name="Picture 6" descr="facebook_like_button_big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5089821"/>
            <a:ext cx="3938587" cy="1752600"/>
          </a:xfrm>
        </p:spPr>
      </p:pic>
    </p:spTree>
    <p:extLst>
      <p:ext uri="{BB962C8B-B14F-4D97-AF65-F5344CB8AC3E}">
        <p14:creationId xmlns:p14="http://schemas.microsoft.com/office/powerpoint/2010/main" val="200012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274110BC-689C-4A33-ABCB-5C374B33C4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85" y="5826"/>
            <a:ext cx="7239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dirty="0"/>
              <a:t>Top 10 Marketing eszköz 2017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3371B7A-8785-4C27-8100-A76009CAA9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hu-HU" alt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22876D9-C478-4950-8A57-C54C4F5062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03874"/>
            <a:ext cx="7651139" cy="4959317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D95EFCC1-2656-483F-9666-62A7D2D9831E}"/>
              </a:ext>
            </a:extLst>
          </p:cNvPr>
          <p:cNvSpPr txBox="1"/>
          <p:nvPr/>
        </p:nvSpPr>
        <p:spPr>
          <a:xfrm>
            <a:off x="4659288" y="6465348"/>
            <a:ext cx="561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/>
              <a:t>Forrás: Marketing-</a:t>
            </a:r>
            <a:r>
              <a:rPr lang="hu-HU" sz="1400" i="1" dirty="0" err="1"/>
              <a:t>Commando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86587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7E5312C-D26D-428B-9CE7-4DC405FBC5A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" y="0"/>
            <a:ext cx="8100393" cy="119675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altLang="hu-HU" sz="4000" dirty="0"/>
              <a:t>Leggyakrabban megfogalmazott marketing tanácsok könyvtárak számára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C9F1567-1962-4501-A201-307ED4A6989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1438"/>
            <a:ext cx="7236296" cy="215957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hu-HU" altLang="hu-HU" sz="2800" dirty="0"/>
              <a:t>Az online kommunikáció lehetőségeinek kihasználása</a:t>
            </a:r>
          </a:p>
          <a:p>
            <a:pPr eaLnBrk="1" hangingPunct="1"/>
            <a:r>
              <a:rPr lang="hu-HU" altLang="hu-HU" sz="2800" dirty="0"/>
              <a:t>Helyi sajátosságokra való építés</a:t>
            </a:r>
          </a:p>
          <a:p>
            <a:pPr eaLnBrk="1" hangingPunct="1"/>
            <a:r>
              <a:rPr lang="hu-HU" altLang="hu-HU" sz="2800" dirty="0"/>
              <a:t>Önálló arculat építése különféle eszközökkel</a:t>
            </a:r>
          </a:p>
          <a:p>
            <a:pPr eaLnBrk="1" hangingPunct="1"/>
            <a:r>
              <a:rPr lang="hu-HU" altLang="hu-HU" sz="2800" dirty="0"/>
              <a:t>Lojális használói kör kiépítése</a:t>
            </a:r>
          </a:p>
        </p:txBody>
      </p:sp>
      <p:pic>
        <p:nvPicPr>
          <p:cNvPr id="4" name="Picture 3" descr="G:\Kárpátalja\Könyvfaló.jpg">
            <a:extLst>
              <a:ext uri="{FF2B5EF4-FFF2-40B4-BE49-F238E27FC236}">
                <a16:creationId xmlns:a16="http://schemas.microsoft.com/office/drawing/2014/main" id="{4DA0F4DD-CA2F-4C3E-91AF-C53CC61B2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9017">
            <a:off x="504204" y="3564186"/>
            <a:ext cx="3688690" cy="2815379"/>
          </a:xfrm>
          <a:prstGeom prst="rect">
            <a:avLst/>
          </a:prstGeom>
          <a:noFill/>
          <a:ln>
            <a:noFill/>
          </a:ln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alma\vivá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4432" y="2996952"/>
            <a:ext cx="4688008" cy="3237575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3677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2347403-7B0A-4214-8A56-A82813EC0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/>
              <a:t>Könyvtárak a sajtóban</a:t>
            </a:r>
          </a:p>
        </p:txBody>
      </p:sp>
      <p:sp>
        <p:nvSpPr>
          <p:cNvPr id="38915" name="Tartalom helye 2">
            <a:extLst>
              <a:ext uri="{FF2B5EF4-FFF2-40B4-BE49-F238E27FC236}">
                <a16:creationId xmlns:a16="http://schemas.microsoft.com/office/drawing/2014/main" id="{E3D1003F-B118-4F19-BDD0-E31D923C6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0768"/>
            <a:ext cx="8244408" cy="5338763"/>
          </a:xfrm>
        </p:spPr>
        <p:txBody>
          <a:bodyPr/>
          <a:lstStyle/>
          <a:p>
            <a:pPr eaLnBrk="1" hangingPunct="1"/>
            <a:r>
              <a:rPr lang="hu-HU" altLang="hu-HU" sz="2400" dirty="0"/>
              <a:t>Nem elég a sajtótájékoztató!</a:t>
            </a:r>
          </a:p>
          <a:p>
            <a:pPr eaLnBrk="1" hangingPunct="1"/>
            <a:r>
              <a:rPr lang="hu-HU" altLang="hu-HU" sz="2400" dirty="0"/>
              <a:t>Tudomásul kell venni a sajtó bulvárosodását</a:t>
            </a:r>
          </a:p>
          <a:p>
            <a:r>
              <a:rPr lang="hu-HU" sz="2400" b="1" dirty="0" err="1"/>
              <a:t>Infotainment</a:t>
            </a:r>
            <a:r>
              <a:rPr lang="hu-HU" sz="2400" dirty="0"/>
              <a:t>  </a:t>
            </a:r>
            <a:r>
              <a:rPr lang="hu-HU" altLang="hu-HU" sz="2400" dirty="0"/>
              <a:t>jellegű híradásokat kell adni magunkról</a:t>
            </a:r>
          </a:p>
        </p:txBody>
      </p:sp>
      <p:pic>
        <p:nvPicPr>
          <p:cNvPr id="38916" name="Picture 2" descr="könyvtár11">
            <a:extLst>
              <a:ext uri="{FF2B5EF4-FFF2-40B4-BE49-F238E27FC236}">
                <a16:creationId xmlns:a16="http://schemas.microsoft.com/office/drawing/2014/main" id="{8D980B0F-D9E1-4D5F-A20C-39701E855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507" y="2691326"/>
            <a:ext cx="3089275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http://444.hu/assets/k%C3%B6nyvt%C3%A1r10.jpg">
            <a:extLst>
              <a:ext uri="{FF2B5EF4-FFF2-40B4-BE49-F238E27FC236}">
                <a16:creationId xmlns:a16="http://schemas.microsoft.com/office/drawing/2014/main" id="{EA7E2838-A635-4D28-86FB-A170B5C1E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4159"/>
            <a:ext cx="418782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marfo\Desktop\ervin előadás\Mannak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6284" y="3806516"/>
            <a:ext cx="4091947" cy="3068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381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139136" cy="1143000"/>
          </a:xfrm>
        </p:spPr>
        <p:txBody>
          <a:bodyPr>
            <a:noAutofit/>
          </a:bodyPr>
          <a:lstStyle/>
          <a:p>
            <a:r>
              <a:rPr lang="hu-HU" sz="2400" b="0" dirty="0"/>
              <a:t> </a:t>
            </a:r>
            <a:r>
              <a:rPr lang="hu-HU" sz="3600" dirty="0"/>
              <a:t>Top  10 könyvjelző  az ELTE könyvtárának  </a:t>
            </a:r>
            <a:r>
              <a:rPr lang="hu-HU" sz="3600" dirty="0" err="1"/>
              <a:t>Instagram</a:t>
            </a:r>
            <a:r>
              <a:rPr lang="hu-HU" sz="3600" dirty="0"/>
              <a:t> oldalán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30" name="Picture 6" descr="C:\Users\marfo\Desktop\ervin előadás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</p:spPr>
      </p:pic>
      <p:pic>
        <p:nvPicPr>
          <p:cNvPr id="1032" name="Picture 8" descr="C:\Users\marfo\Desktop\ervin előadás\Instagram_logo_2016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989856" cy="9898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439744" cy="1143000"/>
          </a:xfrm>
        </p:spPr>
        <p:txBody>
          <a:bodyPr>
            <a:normAutofit fontScale="90000"/>
          </a:bodyPr>
          <a:lstStyle/>
          <a:p>
            <a:r>
              <a:rPr lang="hu-HU" altLang="hu-HU" dirty="0">
                <a:latin typeface="Arial" panose="020B0604020202020204" pitchFamily="34" charset="0"/>
              </a:rPr>
              <a:t>Miért éppen </a:t>
            </a:r>
            <a:r>
              <a:rPr lang="hu-HU" altLang="hu-HU" dirty="0" err="1">
                <a:latin typeface="Arial" panose="020B0604020202020204" pitchFamily="34" charset="0"/>
              </a:rPr>
              <a:t>facebook</a:t>
            </a:r>
            <a:r>
              <a:rPr lang="hu-HU" altLang="hu-HU" dirty="0">
                <a:latin typeface="Arial" panose="020B0604020202020204" pitchFamily="34" charset="0"/>
              </a:rPr>
              <a:t>?</a:t>
            </a:r>
            <a:br>
              <a:rPr lang="hu-HU" altLang="hu-HU" dirty="0">
                <a:solidFill>
                  <a:srgbClr val="0070C0"/>
                </a:solidFill>
                <a:latin typeface="Arial" panose="020B0604020202020204" pitchFamily="34" charset="0"/>
              </a:rPr>
            </a:br>
            <a:r>
              <a:rPr lang="hu-HU" altLang="hu-HU" sz="3100" b="0" i="1" dirty="0">
                <a:latin typeface="Arial" panose="020B0604020202020204" pitchFamily="34" charset="0"/>
              </a:rPr>
              <a:t>(…, mert 2 milliárd ember nem tévedhet! </a:t>
            </a:r>
            <a:r>
              <a:rPr lang="hu-HU" altLang="hu-HU" sz="3100" b="0" i="1" dirty="0">
                <a:latin typeface="Arial" panose="020B0604020202020204" pitchFamily="34" charset="0"/>
                <a:sym typeface="Wingdings" pitchFamily="2" charset="2"/>
              </a:rPr>
              <a:t> )</a:t>
            </a:r>
            <a:endParaRPr lang="hu-HU" dirty="0"/>
          </a:p>
        </p:txBody>
      </p:sp>
      <p:pic>
        <p:nvPicPr>
          <p:cNvPr id="4" name="Picture 4" descr="http://444.hu/assets/k%C3%B6nyvt%C3%A1r10.jpg">
            <a:extLst>
              <a:ext uri="{FF2B5EF4-FFF2-40B4-BE49-F238E27FC236}">
                <a16:creationId xmlns:a16="http://schemas.microsoft.com/office/drawing/2014/main" id="{EA7E2838-A635-4D28-86FB-A170B5C1E6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3851920" cy="278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marfo\Pictures\szelfiz Móric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0023" y="3933056"/>
            <a:ext cx="3983976" cy="2924944"/>
          </a:xfrm>
          <a:prstGeom prst="rect">
            <a:avLst/>
          </a:prstGeom>
          <a:noFill/>
        </p:spPr>
      </p:pic>
      <p:pic>
        <p:nvPicPr>
          <p:cNvPr id="1029" name="Picture 5" descr="D:\Én könyvtáram előadás\látogatottság\60 ezres látogatottsá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340768"/>
            <a:ext cx="4283968" cy="2950280"/>
          </a:xfrm>
          <a:prstGeom prst="rect">
            <a:avLst/>
          </a:prstGeom>
          <a:noFill/>
        </p:spPr>
      </p:pic>
      <p:pic>
        <p:nvPicPr>
          <p:cNvPr id="1030" name="Picture 6" descr="D:\Én könyvtáram előadás\látogatottság\Szabó  e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30835"/>
            <a:ext cx="3851920" cy="3127165"/>
          </a:xfrm>
          <a:prstGeom prst="rect">
            <a:avLst/>
          </a:prstGeom>
          <a:noFill/>
        </p:spPr>
      </p:pic>
      <p:pic>
        <p:nvPicPr>
          <p:cNvPr id="13" name="Picture 2" descr="C:\Users\marfo\Desktop\ervin előadás\Mannake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37995" y="2160240"/>
            <a:ext cx="4091947" cy="30689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439744" cy="1143000"/>
          </a:xfrm>
        </p:spPr>
        <p:txBody>
          <a:bodyPr>
            <a:normAutofit fontScale="90000"/>
          </a:bodyPr>
          <a:lstStyle/>
          <a:p>
            <a:r>
              <a:rPr lang="hu-HU" altLang="hu-HU" dirty="0">
                <a:latin typeface="Arial" panose="020B0604020202020204" pitchFamily="34" charset="0"/>
              </a:rPr>
              <a:t>Miért éppen </a:t>
            </a:r>
            <a:r>
              <a:rPr lang="hu-HU" altLang="hu-HU" dirty="0" err="1">
                <a:latin typeface="Arial" panose="020B0604020202020204" pitchFamily="34" charset="0"/>
              </a:rPr>
              <a:t>facebook</a:t>
            </a:r>
            <a:r>
              <a:rPr lang="hu-HU" altLang="hu-HU" dirty="0">
                <a:latin typeface="Arial" panose="020B0604020202020204" pitchFamily="34" charset="0"/>
              </a:rPr>
              <a:t>?</a:t>
            </a:r>
            <a:br>
              <a:rPr lang="hu-HU" altLang="hu-HU" dirty="0">
                <a:latin typeface="Arial" panose="020B0604020202020204" pitchFamily="34" charset="0"/>
              </a:rPr>
            </a:br>
            <a:r>
              <a:rPr lang="hu-HU" altLang="hu-HU" sz="3100" b="0" i="1" dirty="0">
                <a:solidFill>
                  <a:prstClr val="white"/>
                </a:solidFill>
                <a:latin typeface="Arial" panose="020B0604020202020204" pitchFamily="34" charset="0"/>
              </a:rPr>
              <a:t> (…, mert  ingyenes, naprakész statisztika</a:t>
            </a:r>
            <a:r>
              <a:rPr lang="hu-HU" altLang="hu-HU" sz="3100" b="0" i="1" dirty="0">
                <a:solidFill>
                  <a:prstClr val="white"/>
                </a:solidFill>
                <a:latin typeface="Arial" panose="020B0604020202020204" pitchFamily="34" charset="0"/>
                <a:sym typeface="Wingdings" pitchFamily="2" charset="2"/>
              </a:rPr>
              <a:t> )</a:t>
            </a:r>
            <a:endParaRPr lang="hu-HU" dirty="0"/>
          </a:p>
        </p:txBody>
      </p:sp>
      <p:pic>
        <p:nvPicPr>
          <p:cNvPr id="1026" name="Picture 2" descr="D:\Én könyvtáram előadás\látogatottság\elérés 140 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2808312"/>
          </a:xfrm>
          <a:prstGeom prst="rect">
            <a:avLst/>
          </a:prstGeom>
          <a:noFill/>
        </p:spPr>
      </p:pic>
      <p:pic>
        <p:nvPicPr>
          <p:cNvPr id="1028" name="Picture 4" descr="D:\Én könyvtáram előadás\látogatottság\Korcsopo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3375"/>
            <a:ext cx="9144000" cy="27146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E38A2CFC-0925-49DE-960B-ABDCEDD5B74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482" y="1291888"/>
            <a:ext cx="9141619" cy="555975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594A833-4EC1-4563-B2E4-E58C3DBA138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831230"/>
            <a:ext cx="3600401" cy="180020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47555C3A-74BE-46D9-BCBD-B77ED646B3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97152"/>
            <a:ext cx="4067943" cy="2060848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6C1AF5BB-D872-43DC-8CEE-D3C592419C60}"/>
              </a:ext>
            </a:extLst>
          </p:cNvPr>
          <p:cNvSpPr/>
          <p:nvPr/>
        </p:nvSpPr>
        <p:spPr>
          <a:xfrm>
            <a:off x="16698" y="112856"/>
            <a:ext cx="7579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dirty="0">
                <a:solidFill>
                  <a:schemeClr val="bg1"/>
                </a:solidFill>
              </a:rPr>
              <a:t>Online és offline eszközök együttes használta a „természetben” (kvíz parti)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ím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812360" cy="1362075"/>
          </a:xfrm>
        </p:spPr>
        <p:txBody>
          <a:bodyPr anchor="t">
            <a:normAutofit/>
          </a:bodyPr>
          <a:lstStyle/>
          <a:p>
            <a:pPr algn="ctr"/>
            <a:r>
              <a:rPr lang="hu-HU" altLang="hu-HU" sz="3200" dirty="0">
                <a:latin typeface="Arial" panose="020B0604020202020204" pitchFamily="34" charset="0"/>
              </a:rPr>
              <a:t>Oktatást támogató tartalomszolgáltatás </a:t>
            </a:r>
            <a:br>
              <a:rPr lang="hu-HU" altLang="hu-HU" sz="3200" dirty="0">
                <a:latin typeface="Arial" panose="020B0604020202020204" pitchFamily="34" charset="0"/>
              </a:rPr>
            </a:br>
            <a:r>
              <a:rPr lang="hu-HU" altLang="hu-HU" sz="3200" dirty="0">
                <a:latin typeface="Arial" panose="020B0604020202020204" pitchFamily="34" charset="0"/>
              </a:rPr>
              <a:t>a  könyvtárakban</a:t>
            </a:r>
            <a:endParaRPr lang="hu-HU" altLang="hu-HU" sz="3200" b="1" dirty="0"/>
          </a:p>
        </p:txBody>
      </p:sp>
      <p:sp>
        <p:nvSpPr>
          <p:cNvPr id="2" name="Téglalap 1"/>
          <p:cNvSpPr/>
          <p:nvPr/>
        </p:nvSpPr>
        <p:spPr>
          <a:xfrm>
            <a:off x="0" y="1340768"/>
            <a:ext cx="853244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i="1" dirty="0"/>
              <a:t>"Most egy olyan világban élünk, amelyben a mai munkahelyek fele nem létezett 25 évvel ezelőtt. Hogyan készítsük fel a tanulókat az olyan  munkahelyekre, amelyeknek 60%-a ma még nem is létezik?”</a:t>
            </a:r>
            <a:br>
              <a:rPr lang="hu-HU" b="1" dirty="0"/>
            </a:br>
            <a:br>
              <a:rPr lang="hu-HU" b="1" dirty="0"/>
            </a:b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5868144" y="3068960"/>
            <a:ext cx="3168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hu-HU" sz="1400" i="1" dirty="0">
                <a:latin typeface="Calibri" pitchFamily="34" charset="0"/>
              </a:rPr>
              <a:t>Dennis </a:t>
            </a:r>
            <a:r>
              <a:rPr lang="hu-HU" altLang="hu-HU" sz="1400" i="1" dirty="0">
                <a:latin typeface="Calibri" pitchFamily="34" charset="0"/>
              </a:rPr>
              <a:t> </a:t>
            </a:r>
            <a:r>
              <a:rPr lang="en-US" altLang="hu-HU" sz="1400" i="1" dirty="0">
                <a:latin typeface="Calibri" pitchFamily="34" charset="0"/>
              </a:rPr>
              <a:t>Yang</a:t>
            </a:r>
            <a:r>
              <a:rPr lang="hu-HU" altLang="hu-HU" sz="1400" i="1" dirty="0">
                <a:latin typeface="Calibri" pitchFamily="34" charset="0"/>
              </a:rPr>
              <a:t> elnök</a:t>
            </a:r>
            <a:r>
              <a:rPr lang="en-US" altLang="hu-HU" sz="1400" i="1" dirty="0">
                <a:latin typeface="Calibri" pitchFamily="34" charset="0"/>
              </a:rPr>
              <a:t>, COO</a:t>
            </a:r>
            <a:r>
              <a:rPr lang="hu-HU" altLang="hu-HU" sz="1400" i="1" dirty="0">
                <a:latin typeface="Calibri" pitchFamily="34" charset="0"/>
              </a:rPr>
              <a:t>  </a:t>
            </a:r>
            <a:r>
              <a:rPr lang="en-US" altLang="hu-HU" sz="1400" i="1" dirty="0" err="1">
                <a:latin typeface="Calibri" pitchFamily="34" charset="0"/>
              </a:rPr>
              <a:t>Udemy</a:t>
            </a:r>
            <a:endParaRPr lang="hu-HU" altLang="hu-HU" sz="1400" i="1" dirty="0">
              <a:latin typeface="Calibri" pitchFamily="34" charset="0"/>
            </a:endParaRPr>
          </a:p>
        </p:txBody>
      </p:sp>
      <p:pic>
        <p:nvPicPr>
          <p:cNvPr id="6" name="Picture 6" descr="Tanulá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12976"/>
            <a:ext cx="4947412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G:\TTT Meló\Előadásom\Social Networks\Social-Network-Marketing-Defini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29000"/>
            <a:ext cx="3707904" cy="323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56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églalap 7"/>
          <p:cNvSpPr>
            <a:spLocks noChangeArrowheads="1"/>
          </p:cNvSpPr>
          <p:nvPr/>
        </p:nvSpPr>
        <p:spPr bwMode="auto">
          <a:xfrm>
            <a:off x="70163" y="6246813"/>
            <a:ext cx="8675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dirty="0">
                <a:solidFill>
                  <a:srgbClr val="292934"/>
                </a:solidFill>
                <a:latin typeface="Calibri" pitchFamily="34" charset="0"/>
                <a:hlinkClick r:id="rId2"/>
              </a:rPr>
              <a:t>http://www.pennystocks.la/internet-in-real-time/</a:t>
            </a:r>
            <a:endParaRPr lang="hu-HU" altLang="hu-HU" sz="1800" dirty="0">
              <a:latin typeface="Calibri" pitchFamily="34" charset="0"/>
            </a:endParaRPr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251520" y="188640"/>
            <a:ext cx="7978080" cy="863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hu-HU" sz="3600" b="1" spc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Milyen korban élünk?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3600" b="1" spc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Versenyképes-e a könyvtári tartalom?  </a:t>
            </a:r>
            <a:endParaRPr lang="hu-HU" altLang="hu-HU" sz="36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alma\pe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0928"/>
            <a:ext cx="9144000" cy="4077072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126876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/>
              <a:t>Jelenleg </a:t>
            </a:r>
            <a:r>
              <a:rPr lang="hu-HU" sz="2400" dirty="0">
                <a:solidFill>
                  <a:srgbClr val="FF0000"/>
                </a:solidFill>
              </a:rPr>
              <a:t>47 milliárd </a:t>
            </a:r>
            <a:r>
              <a:rPr lang="hu-HU" sz="2400" dirty="0"/>
              <a:t>weboldal található az interneten. </a:t>
            </a:r>
          </a:p>
          <a:p>
            <a:r>
              <a:rPr lang="hu-HU" sz="2400" dirty="0"/>
              <a:t>Minden percben </a:t>
            </a:r>
            <a:r>
              <a:rPr lang="hu-HU" sz="2400" dirty="0">
                <a:solidFill>
                  <a:srgbClr val="FF0000"/>
                </a:solidFill>
              </a:rPr>
              <a:t>220.000 </a:t>
            </a:r>
            <a:r>
              <a:rPr lang="hu-HU" sz="2400" dirty="0"/>
              <a:t>új fényképet osztanak meg az Instagramon.</a:t>
            </a:r>
          </a:p>
          <a:p>
            <a:r>
              <a:rPr lang="hu-HU" sz="2400" dirty="0"/>
              <a:t>Percenként </a:t>
            </a:r>
            <a:r>
              <a:rPr lang="hu-HU" sz="2400" dirty="0">
                <a:solidFill>
                  <a:srgbClr val="FF0000"/>
                </a:solidFill>
              </a:rPr>
              <a:t>72 órányi </a:t>
            </a:r>
            <a:r>
              <a:rPr lang="hu-HU" sz="2400" dirty="0"/>
              <a:t>videó kerül fel a </a:t>
            </a:r>
            <a:r>
              <a:rPr lang="hu-HU" sz="2400" dirty="0" err="1"/>
              <a:t>Youtube-ra</a:t>
            </a:r>
            <a:r>
              <a:rPr lang="hu-HU" sz="2400" dirty="0"/>
              <a:t>, míg </a:t>
            </a:r>
          </a:p>
          <a:p>
            <a:r>
              <a:rPr lang="hu-HU" sz="2400" dirty="0"/>
              <a:t>a Facebook-</a:t>
            </a:r>
            <a:r>
              <a:rPr lang="hu-HU" sz="2400" dirty="0" err="1"/>
              <a:t>on</a:t>
            </a:r>
            <a:r>
              <a:rPr lang="hu-HU" sz="2400" dirty="0"/>
              <a:t> </a:t>
            </a:r>
            <a:r>
              <a:rPr lang="hu-HU" sz="2400" dirty="0">
                <a:solidFill>
                  <a:srgbClr val="FF0000"/>
                </a:solidFill>
              </a:rPr>
              <a:t>2,5 millió </a:t>
            </a:r>
            <a:r>
              <a:rPr lang="hu-HU" sz="2400" dirty="0"/>
              <a:t>tartalmat osztanak meg a felhasználók.</a:t>
            </a:r>
          </a:p>
        </p:txBody>
      </p:sp>
    </p:spTree>
    <p:extLst>
      <p:ext uri="{BB962C8B-B14F-4D97-AF65-F5344CB8AC3E}">
        <p14:creationId xmlns:p14="http://schemas.microsoft.com/office/powerpoint/2010/main" val="222196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88640"/>
            <a:ext cx="75963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err="1">
                <a:effectLst/>
              </a:rPr>
              <a:t>Library</a:t>
            </a:r>
            <a:r>
              <a:rPr lang="hu-HU" dirty="0">
                <a:effectLst/>
              </a:rPr>
              <a:t> of </a:t>
            </a:r>
            <a:r>
              <a:rPr lang="hu-HU" dirty="0" err="1">
                <a:effectLst/>
              </a:rPr>
              <a:t>Congress</a:t>
            </a:r>
            <a:r>
              <a:rPr lang="hu-HU" dirty="0">
                <a:effectLst/>
              </a:rPr>
              <a:t>, a legnagyobb ötlettár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098" name="Picture 2" descr="C:\Users\marfo\Desktop\ervin előadás\gyüjtemé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9144000" cy="53983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108520" y="125812"/>
            <a:ext cx="8229600" cy="1097864"/>
          </a:xfrm>
        </p:spPr>
        <p:txBody>
          <a:bodyPr>
            <a:noAutofit/>
          </a:bodyPr>
          <a:lstStyle/>
          <a:p>
            <a:r>
              <a:rPr lang="hu-HU" sz="3200" dirty="0"/>
              <a:t>Ötletek, amelyek a hazai könyvtárakban is hasznosíthatók. A tizenkilencedik századi nők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0" y="2708920"/>
            <a:ext cx="9144000" cy="443711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hu-HU" dirty="0"/>
              <a:t> </a:t>
            </a:r>
          </a:p>
          <a:p>
            <a:pPr>
              <a:buNone/>
            </a:pPr>
            <a:r>
              <a:rPr lang="hu-HU" u="sng" dirty="0"/>
              <a:t>Történeti háttér:</a:t>
            </a:r>
            <a:r>
              <a:rPr lang="hu-HU" dirty="0"/>
              <a:t> Elgondolkoztatok már azon, vajon mit csináltak a nők az 1800-as években? A férfiakat jól reprezentálják a történelemkönyvek, a nők történeteit viszont ritkán örökítették meg.  </a:t>
            </a:r>
          </a:p>
          <a:p>
            <a:pPr>
              <a:buNone/>
            </a:pPr>
            <a:r>
              <a:rPr lang="hu-HU" u="sng" dirty="0"/>
              <a:t>Feladat leírás:</a:t>
            </a:r>
            <a:r>
              <a:rPr lang="hu-HU" dirty="0"/>
              <a:t> Az Egyesült Államok történelmét befolyásoló bátor nők történeteinek megkeresése folyóiratok, levelek, narratívák és más elsődleges források segítségével.  A különböző forrásokból származó információk szintézisével a diákok írják le, milyenek voltak a 19. századi északkeleti, délkeleti vagy nyugati, amerikai nők.</a:t>
            </a:r>
          </a:p>
          <a:p>
            <a:pPr>
              <a:buNone/>
            </a:pPr>
            <a:r>
              <a:rPr lang="hu-HU" u="sng" dirty="0"/>
              <a:t>Képzési cél:</a:t>
            </a:r>
            <a:r>
              <a:rPr lang="hu-HU" dirty="0"/>
              <a:t> A diákok képesek legyenek következtetéseket levonni az elsődleges forrásanyagok elemzésével.</a:t>
            </a:r>
          </a:p>
        </p:txBody>
      </p:sp>
      <p:pic>
        <p:nvPicPr>
          <p:cNvPr id="4" name="Kép 3" descr="Négy afroamerikai asszony a Georgia-i Egyetem épületén áll">
            <a:hlinkClick r:id="rId2" tgtFrame="&quot;_blank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914400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D51E68-326A-440D-929E-C1BCCDA7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7511752" cy="1143000"/>
          </a:xfrm>
        </p:spPr>
        <p:txBody>
          <a:bodyPr>
            <a:normAutofit fontScale="90000"/>
          </a:bodyPr>
          <a:lstStyle/>
          <a:p>
            <a:r>
              <a:rPr lang="hu-HU" dirty="0"/>
              <a:t>Irodalmi helyszínek régen és most  „Ott, hol a kis Túr siet </a:t>
            </a:r>
            <a:r>
              <a:rPr lang="hu-HU" dirty="0" err="1"/>
              <a:t>beléje</a:t>
            </a:r>
            <a:r>
              <a:rPr lang="hu-HU" dirty="0"/>
              <a:t>”</a:t>
            </a:r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EA4F49C9-7A0B-488E-A18A-BF2018CA7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46"/>
            <a:ext cx="9144000" cy="5551354"/>
          </a:xfrm>
        </p:spPr>
      </p:pic>
    </p:spTree>
    <p:extLst>
      <p:ext uri="{BB962C8B-B14F-4D97-AF65-F5344CB8AC3E}">
        <p14:creationId xmlns:p14="http://schemas.microsoft.com/office/powerpoint/2010/main" val="94778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Mit adtak nekünk a rómaiak?</a:t>
            </a:r>
            <a:br>
              <a:rPr lang="hu-HU" dirty="0"/>
            </a:br>
            <a:r>
              <a:rPr lang="hu-HU" dirty="0"/>
              <a:t>- Utakat – Na jó, de hol?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8B5A56B-5285-43AC-B178-D3F6BC91C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3188"/>
            <a:ext cx="9144000" cy="2555852"/>
          </a:xfr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091F559-FEFA-48E4-8B42-56F4EF7A5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9975"/>
            <a:ext cx="9144000" cy="3086557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D4CB0A67-F218-4884-A60F-A7072CB914DE}"/>
              </a:ext>
            </a:extLst>
          </p:cNvPr>
          <p:cNvSpPr txBox="1"/>
          <p:nvPr/>
        </p:nvSpPr>
        <p:spPr>
          <a:xfrm>
            <a:off x="-21021" y="6597134"/>
            <a:ext cx="732437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i="1" dirty="0"/>
              <a:t>Forrás: http://sirasok.blog.hu/2009/02/02/mit_adtak_nekunk_a_romaiak_2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5CA7C6-BED7-43A7-857F-2076EE09A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dirty="0"/>
              <a:t>Diákok által talált római kori utak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FEA8E8E-259F-401E-A9C7-D96AB6D54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116" y="3625891"/>
            <a:ext cx="5004048" cy="3253555"/>
          </a:xfr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1A7C0AF-74C0-4F05-9E82-4D2AA7803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092" y="1300915"/>
            <a:ext cx="5220072" cy="335961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C021E34-8581-42F2-941B-351D97C9FC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4716016" cy="336917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DFE8992-DC8F-48AA-A0B3-E4BF534AC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4" y="4280398"/>
            <a:ext cx="4242520" cy="253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7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573" y="1196752"/>
            <a:ext cx="5472608" cy="3384376"/>
          </a:xfrm>
        </p:spPr>
        <p:txBody>
          <a:bodyPr>
            <a:normAutofit fontScale="90000"/>
          </a:bodyPr>
          <a:lstStyle/>
          <a:p>
            <a:r>
              <a:rPr lang="hu-HU" altLang="hu-HU" dirty="0">
                <a:solidFill>
                  <a:schemeClr val="tx2"/>
                </a:solidFill>
                <a:latin typeface="Arial" panose="020B0604020202020204" pitchFamily="34" charset="0"/>
              </a:rPr>
              <a:t>Hogyan népszerűsítsük helyismereti gyűjteményünket a</a:t>
            </a:r>
            <a:br>
              <a:rPr lang="hu-HU" altLang="hu-HU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hu-HU" altLang="hu-HU" dirty="0">
                <a:solidFill>
                  <a:schemeClr val="tx2"/>
                </a:solidFill>
                <a:latin typeface="Arial" panose="020B0604020202020204" pitchFamily="34" charset="0"/>
              </a:rPr>
              <a:t>fiatalok körében ?</a:t>
            </a:r>
            <a:endParaRPr lang="hu-HU" altLang="hu-HU" sz="4800" b="1" dirty="0">
              <a:solidFill>
                <a:schemeClr val="tx2"/>
              </a:solidFill>
            </a:endParaRPr>
          </a:p>
        </p:txBody>
      </p:sp>
      <p:pic>
        <p:nvPicPr>
          <p:cNvPr id="13315" name="Picture 6" descr="facebook_like_button_big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5089821"/>
            <a:ext cx="3938587" cy="1752600"/>
          </a:xfrm>
        </p:spPr>
      </p:pic>
    </p:spTree>
    <p:extLst>
      <p:ext uri="{BB962C8B-B14F-4D97-AF65-F5344CB8AC3E}">
        <p14:creationId xmlns:p14="http://schemas.microsoft.com/office/powerpoint/2010/main" val="341625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Kiindulási oldal a könyvtár honlapján </a:t>
            </a:r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8518766" cy="5517232"/>
          </a:xfrm>
        </p:spPr>
      </p:pic>
    </p:spTree>
    <p:extLst>
      <p:ext uri="{BB962C8B-B14F-4D97-AF65-F5344CB8AC3E}">
        <p14:creationId xmlns:p14="http://schemas.microsoft.com/office/powerpoint/2010/main" val="314243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89756"/>
            <a:ext cx="7727776" cy="1143000"/>
          </a:xfrm>
        </p:spPr>
        <p:txBody>
          <a:bodyPr>
            <a:noAutofit/>
          </a:bodyPr>
          <a:lstStyle/>
          <a:p>
            <a:r>
              <a:rPr lang="hu-HU" sz="3200" dirty="0"/>
              <a:t>Mennyivel </a:t>
            </a:r>
            <a:r>
              <a:rPr lang="hu-HU" sz="3200" dirty="0" err="1"/>
              <a:t>áttekinthetetelenebb</a:t>
            </a:r>
            <a:br>
              <a:rPr lang="hu-HU" sz="3200" dirty="0"/>
            </a:br>
            <a:r>
              <a:rPr lang="hu-HU" sz="3200" dirty="0"/>
              <a:t> ez így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268760"/>
            <a:ext cx="3419872" cy="544522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hu-HU" dirty="0"/>
          </a:p>
          <a:p>
            <a:pPr lvl="1"/>
            <a:r>
              <a:rPr lang="hu-HU" sz="4800" dirty="0">
                <a:hlinkClick r:id="rId2"/>
              </a:rPr>
              <a:t>Nyírvidék 1867-1942</a:t>
            </a:r>
            <a:endParaRPr lang="hu-HU" sz="4800" dirty="0"/>
          </a:p>
          <a:p>
            <a:pPr lvl="1"/>
            <a:r>
              <a:rPr lang="hu-HU" sz="4800" dirty="0">
                <a:hlinkClick r:id="rId3"/>
              </a:rPr>
              <a:t>Szatmári Értesítő 1862</a:t>
            </a:r>
            <a:endParaRPr lang="hu-HU" sz="4800" dirty="0"/>
          </a:p>
          <a:p>
            <a:pPr lvl="1"/>
            <a:r>
              <a:rPr lang="hu-HU" sz="4800" dirty="0">
                <a:hlinkClick r:id="rId4"/>
              </a:rPr>
              <a:t>Szellemvilág 1874</a:t>
            </a:r>
            <a:endParaRPr lang="hu-HU" sz="4800" dirty="0"/>
          </a:p>
          <a:p>
            <a:pPr lvl="1"/>
            <a:r>
              <a:rPr lang="hu-HU" sz="4800" dirty="0">
                <a:hlinkClick r:id="rId5"/>
              </a:rPr>
              <a:t>Szabolcs 1874-1876</a:t>
            </a:r>
            <a:endParaRPr lang="hu-HU" sz="4800" dirty="0"/>
          </a:p>
          <a:p>
            <a:pPr lvl="1"/>
            <a:r>
              <a:rPr lang="hu-HU" sz="4800" dirty="0" err="1">
                <a:hlinkClick r:id="rId6"/>
              </a:rPr>
              <a:t>Szabolcsmegyei</a:t>
            </a:r>
            <a:r>
              <a:rPr lang="hu-HU" sz="4800" dirty="0">
                <a:hlinkClick r:id="rId6"/>
              </a:rPr>
              <a:t> Közlöny 1876</a:t>
            </a:r>
            <a:endParaRPr lang="hu-HU" sz="4800" dirty="0"/>
          </a:p>
          <a:p>
            <a:pPr lvl="1"/>
            <a:r>
              <a:rPr lang="hu-HU" sz="4800" dirty="0">
                <a:hlinkClick r:id="rId7"/>
              </a:rPr>
              <a:t>Magyar Protestáns Egyházi és Iskolai Figyelő</a:t>
            </a:r>
            <a:endParaRPr lang="hu-HU" sz="4800" dirty="0"/>
          </a:p>
          <a:p>
            <a:pPr lvl="1"/>
            <a:r>
              <a:rPr lang="hu-HU" sz="4800" dirty="0">
                <a:hlinkClick r:id="rId8"/>
              </a:rPr>
              <a:t>Vasárnap 1880-1885</a:t>
            </a:r>
            <a:endParaRPr lang="hu-HU" sz="4800" dirty="0"/>
          </a:p>
          <a:p>
            <a:pPr lvl="1"/>
            <a:r>
              <a:rPr lang="hu-HU" sz="4800" dirty="0">
                <a:hlinkClick r:id="rId9"/>
              </a:rPr>
              <a:t>Munkács 1885</a:t>
            </a:r>
            <a:endParaRPr lang="hu-HU" sz="4800" dirty="0"/>
          </a:p>
          <a:p>
            <a:pPr lvl="1"/>
            <a:r>
              <a:rPr lang="hu-HU" sz="4800" dirty="0">
                <a:hlinkClick r:id="rId10"/>
              </a:rPr>
              <a:t>Kárpátalja 1889-1890</a:t>
            </a:r>
            <a:endParaRPr lang="hu-HU" sz="4800" dirty="0"/>
          </a:p>
          <a:p>
            <a:pPr lvl="1"/>
            <a:r>
              <a:rPr lang="hu-HU" sz="4800" dirty="0">
                <a:hlinkClick r:id="rId11"/>
              </a:rPr>
              <a:t>Reformátusok Lapja 1892-1896</a:t>
            </a:r>
            <a:endParaRPr lang="hu-HU" sz="4800" dirty="0"/>
          </a:p>
          <a:p>
            <a:pPr lvl="1"/>
            <a:r>
              <a:rPr lang="hu-HU" sz="4800" dirty="0">
                <a:hlinkClick r:id="rId12"/>
              </a:rPr>
              <a:t>Szatmár és Vidéke 1899-1919</a:t>
            </a:r>
            <a:endParaRPr lang="hu-HU" sz="4800" dirty="0"/>
          </a:p>
          <a:p>
            <a:pPr lvl="1"/>
            <a:r>
              <a:rPr lang="hu-HU" sz="4800" dirty="0">
                <a:hlinkClick r:id="rId13"/>
              </a:rPr>
              <a:t>Felsőbányai Hírlap 1896-1918</a:t>
            </a:r>
            <a:endParaRPr lang="hu-HU" sz="4800" dirty="0"/>
          </a:p>
          <a:p>
            <a:pPr lvl="1"/>
            <a:r>
              <a:rPr lang="hu-HU" sz="4800" dirty="0">
                <a:hlinkClick r:id="rId14"/>
              </a:rPr>
              <a:t>Nagykárolyi Hírlap 1899</a:t>
            </a:r>
            <a:endParaRPr lang="hu-HU" sz="4800" dirty="0"/>
          </a:p>
          <a:p>
            <a:pPr lvl="1"/>
            <a:r>
              <a:rPr lang="hu-HU" sz="4800" dirty="0">
                <a:hlinkClick r:id="rId15"/>
              </a:rPr>
              <a:t>Szatmár 1899-1911</a:t>
            </a:r>
            <a:endParaRPr lang="hu-HU" sz="4800" dirty="0"/>
          </a:p>
          <a:p>
            <a:pPr lvl="1"/>
            <a:r>
              <a:rPr lang="hu-HU" sz="4800" dirty="0">
                <a:hlinkClick r:id="rId16"/>
              </a:rPr>
              <a:t>Szatmár-Németi 1899-1912</a:t>
            </a:r>
            <a:endParaRPr lang="hu-HU" sz="4800" dirty="0"/>
          </a:p>
          <a:p>
            <a:pPr lvl="1"/>
            <a:r>
              <a:rPr lang="hu-HU" sz="4800" dirty="0">
                <a:hlinkClick r:id="rId17"/>
              </a:rPr>
              <a:t>Magyar </a:t>
            </a:r>
            <a:r>
              <a:rPr lang="hu-HU" sz="4800" dirty="0" err="1">
                <a:hlinkClick r:id="rId17"/>
              </a:rPr>
              <a:t>Földmívelő</a:t>
            </a:r>
            <a:r>
              <a:rPr lang="hu-HU" sz="4800" dirty="0">
                <a:hlinkClick r:id="rId17"/>
              </a:rPr>
              <a:t> 1899-1913</a:t>
            </a:r>
            <a:endParaRPr lang="hu-HU" sz="4800" dirty="0"/>
          </a:p>
          <a:p>
            <a:pPr lvl="1"/>
            <a:r>
              <a:rPr lang="hu-HU" sz="4800" dirty="0">
                <a:hlinkClick r:id="rId18"/>
              </a:rPr>
              <a:t>Heti Szemle 1899-1914</a:t>
            </a:r>
            <a:endParaRPr lang="hu-HU" sz="4800" dirty="0"/>
          </a:p>
          <a:p>
            <a:pPr lvl="1"/>
            <a:r>
              <a:rPr lang="hu-HU" sz="4800" dirty="0">
                <a:hlinkClick r:id="rId19"/>
              </a:rPr>
              <a:t>Nagybánya és Vidéke 1899-1918</a:t>
            </a:r>
            <a:endParaRPr lang="hu-HU" sz="4800" dirty="0"/>
          </a:p>
          <a:p>
            <a:pPr lvl="1"/>
            <a:r>
              <a:rPr lang="hu-HU" sz="4800" dirty="0">
                <a:hlinkClick r:id="rId20"/>
              </a:rPr>
              <a:t>Nagykároly és Vidéke 1899-1919</a:t>
            </a:r>
            <a:endParaRPr lang="hu-HU" sz="4800" dirty="0"/>
          </a:p>
          <a:p>
            <a:pPr lvl="1"/>
            <a:r>
              <a:rPr lang="hu-HU" sz="4800" dirty="0">
                <a:hlinkClick r:id="rId21"/>
              </a:rPr>
              <a:t>Szamos 1899-1919</a:t>
            </a:r>
            <a:endParaRPr lang="hu-HU" sz="4800" dirty="0"/>
          </a:p>
          <a:p>
            <a:pPr lvl="1"/>
            <a:r>
              <a:rPr lang="hu-HU" sz="4800" dirty="0" err="1">
                <a:hlinkClick r:id="rId22"/>
              </a:rPr>
              <a:t>Szatmármegyei</a:t>
            </a:r>
            <a:r>
              <a:rPr lang="hu-HU" sz="4800" dirty="0">
                <a:hlinkClick r:id="rId22"/>
              </a:rPr>
              <a:t> Közlöny 1899-1920</a:t>
            </a:r>
            <a:endParaRPr lang="hu-HU" sz="4800" dirty="0"/>
          </a:p>
          <a:p>
            <a:pPr lvl="1"/>
            <a:r>
              <a:rPr lang="hu-HU" sz="4800" dirty="0">
                <a:hlinkClick r:id="rId23"/>
              </a:rPr>
              <a:t>Szatmári Friss Újság 1902-1903</a:t>
            </a:r>
            <a:endParaRPr lang="hu-HU" sz="4800" dirty="0"/>
          </a:p>
          <a:p>
            <a:pPr lvl="1"/>
            <a:r>
              <a:rPr lang="hu-HU" sz="4800" dirty="0" err="1">
                <a:hlinkClick r:id="rId24"/>
              </a:rPr>
              <a:t>Szatmarer</a:t>
            </a:r>
            <a:r>
              <a:rPr lang="hu-HU" sz="4800" dirty="0">
                <a:hlinkClick r:id="rId24"/>
              </a:rPr>
              <a:t> Allgemeine </a:t>
            </a:r>
            <a:r>
              <a:rPr lang="hu-HU" sz="4800" dirty="0" err="1">
                <a:hlinkClick r:id="rId24"/>
              </a:rPr>
              <a:t>Jüdische</a:t>
            </a:r>
            <a:r>
              <a:rPr lang="hu-HU" sz="4800" dirty="0">
                <a:hlinkClick r:id="rId24"/>
              </a:rPr>
              <a:t> Zeitung</a:t>
            </a:r>
            <a:endParaRPr lang="hu-HU" sz="4800" dirty="0"/>
          </a:p>
          <a:p>
            <a:pPr lvl="1"/>
            <a:r>
              <a:rPr lang="hu-HU" sz="4800" dirty="0">
                <a:hlinkClick r:id="rId25"/>
              </a:rPr>
              <a:t>Szatmári Hírlap 1902-1919</a:t>
            </a:r>
            <a:endParaRPr lang="hu-HU" sz="4800" dirty="0"/>
          </a:p>
          <a:p>
            <a:pPr lvl="1"/>
            <a:r>
              <a:rPr lang="hu-HU" sz="4800" dirty="0">
                <a:hlinkClick r:id="rId26"/>
              </a:rPr>
              <a:t>Tanügyi Értesítő 1902-1919</a:t>
            </a:r>
            <a:endParaRPr lang="hu-HU" sz="4800" dirty="0"/>
          </a:p>
          <a:p>
            <a:pPr lvl="1"/>
            <a:r>
              <a:rPr lang="hu-HU" sz="4800" dirty="0" err="1">
                <a:hlinkClick r:id="rId27"/>
              </a:rPr>
              <a:t>Revista</a:t>
            </a:r>
            <a:r>
              <a:rPr lang="hu-HU" sz="4800" dirty="0">
                <a:hlinkClick r:id="rId27"/>
              </a:rPr>
              <a:t> </a:t>
            </a:r>
            <a:r>
              <a:rPr lang="hu-HU" sz="4800" dirty="0" err="1">
                <a:hlinkClick r:id="rId27"/>
              </a:rPr>
              <a:t>Catolica</a:t>
            </a:r>
            <a:r>
              <a:rPr lang="hu-HU" sz="4800" dirty="0">
                <a:hlinkClick r:id="rId27"/>
              </a:rPr>
              <a:t> 1903-1905</a:t>
            </a:r>
            <a:endParaRPr lang="hu-HU" sz="4800" dirty="0"/>
          </a:p>
          <a:p>
            <a:pPr lvl="1"/>
            <a:r>
              <a:rPr lang="hu-HU" sz="4800" dirty="0">
                <a:hlinkClick r:id="rId28"/>
              </a:rPr>
              <a:t>Gazdák Lapja 1903-1910</a:t>
            </a:r>
            <a:endParaRPr lang="hu-HU" sz="4800" dirty="0"/>
          </a:p>
          <a:p>
            <a:pPr lvl="1"/>
            <a:r>
              <a:rPr lang="hu-HU" sz="4800" dirty="0">
                <a:hlinkClick r:id="rId29"/>
              </a:rPr>
              <a:t>Szatmári Hétfő 1913</a:t>
            </a:r>
            <a:endParaRPr lang="hu-HU" sz="4800" dirty="0"/>
          </a:p>
          <a:p>
            <a:pPr lvl="1"/>
            <a:endParaRPr lang="hu-HU" sz="4800" dirty="0"/>
          </a:p>
          <a:p>
            <a:endParaRPr lang="hu-HU" sz="4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3203848" y="1340768"/>
            <a:ext cx="280831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hu-HU" sz="1200" dirty="0">
                <a:hlinkClick r:id="rId30"/>
              </a:rPr>
              <a:t>Színház 1904-1918</a:t>
            </a:r>
            <a:endParaRPr lang="hu-HU" sz="1200" dirty="0"/>
          </a:p>
          <a:p>
            <a:pPr lvl="1"/>
            <a:r>
              <a:rPr lang="hu-HU" sz="1200" dirty="0" err="1">
                <a:hlinkClick r:id="rId31"/>
              </a:rPr>
              <a:t>Szatmárvármegye</a:t>
            </a:r>
            <a:r>
              <a:rPr lang="hu-HU" sz="1200" dirty="0">
                <a:hlinkClick r:id="rId31"/>
              </a:rPr>
              <a:t> 1905-1913</a:t>
            </a:r>
            <a:endParaRPr lang="hu-HU" sz="1200" dirty="0"/>
          </a:p>
          <a:p>
            <a:pPr lvl="1"/>
            <a:r>
              <a:rPr lang="hu-HU" sz="1200" dirty="0">
                <a:hlinkClick r:id="rId32"/>
              </a:rPr>
              <a:t>Nemzeti Népművelés 1906-1908</a:t>
            </a:r>
            <a:endParaRPr lang="hu-HU" sz="1200" dirty="0"/>
          </a:p>
          <a:p>
            <a:pPr lvl="1"/>
            <a:r>
              <a:rPr lang="hu-HU" sz="1200" dirty="0">
                <a:hlinkClick r:id="rId33"/>
              </a:rPr>
              <a:t>Nagykároly 1906-1912</a:t>
            </a:r>
            <a:endParaRPr lang="hu-HU" sz="1200" dirty="0"/>
          </a:p>
          <a:p>
            <a:pPr lvl="1"/>
            <a:r>
              <a:rPr lang="hu-HU" sz="1200" dirty="0">
                <a:hlinkClick r:id="rId34"/>
              </a:rPr>
              <a:t>Magyar Gambrinus 1906-1907</a:t>
            </a:r>
            <a:endParaRPr lang="hu-HU" sz="1200" dirty="0"/>
          </a:p>
          <a:p>
            <a:pPr lvl="1"/>
            <a:r>
              <a:rPr lang="hu-HU" sz="1200" dirty="0" err="1">
                <a:hlinkClick r:id="rId35"/>
              </a:rPr>
              <a:t>Nagysomkut-Erdőd</a:t>
            </a:r>
            <a:r>
              <a:rPr lang="hu-HU" sz="1200" dirty="0">
                <a:hlinkClick r:id="rId35"/>
              </a:rPr>
              <a:t> Vidéke 1906</a:t>
            </a:r>
            <a:endParaRPr lang="hu-HU" sz="1200" dirty="0"/>
          </a:p>
          <a:p>
            <a:pPr lvl="1"/>
            <a:r>
              <a:rPr lang="hu-HU" sz="1200" dirty="0">
                <a:hlinkClick r:id="rId36"/>
              </a:rPr>
              <a:t>Fehérgyarmat és Vidéke 1907</a:t>
            </a:r>
            <a:endParaRPr lang="hu-HU" sz="1200" dirty="0"/>
          </a:p>
          <a:p>
            <a:pPr lvl="1"/>
            <a:r>
              <a:rPr lang="hu-HU" sz="1200" dirty="0">
                <a:hlinkClick r:id="rId37"/>
              </a:rPr>
              <a:t>Az Élet 1907-1909</a:t>
            </a:r>
            <a:endParaRPr lang="hu-HU" sz="1200" dirty="0"/>
          </a:p>
          <a:p>
            <a:pPr lvl="1"/>
            <a:r>
              <a:rPr lang="hu-HU" sz="1200" dirty="0">
                <a:hlinkClick r:id="rId38"/>
              </a:rPr>
              <a:t>Iparos Lap 1907-1909</a:t>
            </a:r>
            <a:endParaRPr lang="hu-HU" sz="1200" dirty="0"/>
          </a:p>
          <a:p>
            <a:pPr lvl="1"/>
            <a:r>
              <a:rPr lang="hu-HU" sz="1200" dirty="0">
                <a:hlinkClick r:id="rId39"/>
              </a:rPr>
              <a:t>Iparosok Lapja 1907</a:t>
            </a:r>
            <a:endParaRPr lang="hu-HU" sz="1200" dirty="0"/>
          </a:p>
          <a:p>
            <a:pPr lvl="1"/>
            <a:r>
              <a:rPr lang="hu-HU" sz="1200" dirty="0">
                <a:hlinkClick r:id="rId40"/>
              </a:rPr>
              <a:t>Népszövetség 1907-1909</a:t>
            </a:r>
            <a:endParaRPr lang="hu-HU" sz="1200" dirty="0"/>
          </a:p>
          <a:p>
            <a:pPr lvl="1"/>
            <a:r>
              <a:rPr lang="hu-HU" sz="1200" dirty="0">
                <a:hlinkClick r:id="rId41"/>
              </a:rPr>
              <a:t>Szabadság 1907-1908</a:t>
            </a:r>
            <a:endParaRPr lang="hu-HU" sz="1200" dirty="0"/>
          </a:p>
          <a:p>
            <a:pPr lvl="1"/>
            <a:r>
              <a:rPr lang="hu-HU" sz="1200" dirty="0">
                <a:hlinkClick r:id="rId42"/>
              </a:rPr>
              <a:t>Közérdek 1908-1916</a:t>
            </a:r>
            <a:endParaRPr lang="hu-HU" sz="1200" dirty="0"/>
          </a:p>
          <a:p>
            <a:pPr lvl="1"/>
            <a:r>
              <a:rPr lang="hu-HU" sz="1200" dirty="0">
                <a:hlinkClick r:id="rId43"/>
              </a:rPr>
              <a:t>Nagybányai Hírlap 1908-1919</a:t>
            </a:r>
            <a:endParaRPr lang="hu-HU" sz="1200" dirty="0"/>
          </a:p>
          <a:p>
            <a:pPr lvl="1"/>
            <a:r>
              <a:rPr lang="hu-HU" sz="1200" dirty="0">
                <a:hlinkClick r:id="rId44"/>
              </a:rPr>
              <a:t>A Szatmári Országos Tűzoltó </a:t>
            </a:r>
          </a:p>
          <a:p>
            <a:pPr lvl="1"/>
            <a:r>
              <a:rPr lang="hu-HU" sz="1200" dirty="0">
                <a:hlinkClick r:id="rId44"/>
              </a:rPr>
              <a:t>Kongresszus Lapja 1908</a:t>
            </a:r>
            <a:endParaRPr lang="hu-HU" sz="1200" dirty="0"/>
          </a:p>
          <a:p>
            <a:pPr lvl="1"/>
            <a:r>
              <a:rPr lang="hu-HU" sz="1200" dirty="0">
                <a:hlinkClick r:id="rId45"/>
              </a:rPr>
              <a:t>Fehérgyarmati Hírlap 1909-1914</a:t>
            </a:r>
            <a:endParaRPr lang="hu-HU" sz="1200" dirty="0"/>
          </a:p>
          <a:p>
            <a:pPr lvl="1"/>
            <a:r>
              <a:rPr lang="hu-HU" sz="1200" dirty="0">
                <a:hlinkClick r:id="rId46"/>
              </a:rPr>
              <a:t>Téli Esték 1909-1914</a:t>
            </a:r>
            <a:endParaRPr lang="hu-HU" sz="1200" dirty="0"/>
          </a:p>
          <a:p>
            <a:pPr lvl="1"/>
            <a:r>
              <a:rPr lang="hu-HU" sz="1200" dirty="0">
                <a:hlinkClick r:id="rId47"/>
              </a:rPr>
              <a:t>Északkelet 1909-1914</a:t>
            </a:r>
            <a:endParaRPr lang="hu-HU" sz="1200" dirty="0"/>
          </a:p>
          <a:p>
            <a:pPr lvl="1"/>
            <a:r>
              <a:rPr lang="hu-HU" sz="1200" dirty="0">
                <a:hlinkClick r:id="rId48"/>
              </a:rPr>
              <a:t>Mátészalka 1909-1915</a:t>
            </a:r>
            <a:endParaRPr lang="hu-HU" sz="1200" dirty="0"/>
          </a:p>
          <a:p>
            <a:pPr lvl="1"/>
            <a:r>
              <a:rPr lang="hu-HU" sz="1200" dirty="0">
                <a:hlinkClick r:id="rId49"/>
              </a:rPr>
              <a:t>Szatmári Gazda 1909-1919</a:t>
            </a:r>
            <a:endParaRPr lang="hu-HU" sz="1200" dirty="0"/>
          </a:p>
          <a:p>
            <a:pPr lvl="1"/>
            <a:r>
              <a:rPr lang="hu-HU" sz="1200" dirty="0">
                <a:hlinkClick r:id="rId50"/>
              </a:rPr>
              <a:t>Északkeleti Újság 1909-1919</a:t>
            </a:r>
            <a:endParaRPr lang="hu-HU" sz="1200" dirty="0"/>
          </a:p>
          <a:p>
            <a:pPr lvl="1"/>
            <a:r>
              <a:rPr lang="hu-HU" sz="1200" dirty="0">
                <a:hlinkClick r:id="rId51"/>
              </a:rPr>
              <a:t>Független </a:t>
            </a:r>
            <a:r>
              <a:rPr lang="hu-HU" sz="1200" dirty="0" err="1">
                <a:hlinkClick r:id="rId51"/>
              </a:rPr>
              <a:t>Ujság</a:t>
            </a:r>
            <a:r>
              <a:rPr lang="hu-HU" sz="1200" dirty="0">
                <a:hlinkClick r:id="rId51"/>
              </a:rPr>
              <a:t> 1909</a:t>
            </a:r>
            <a:endParaRPr lang="hu-HU" sz="1200" dirty="0"/>
          </a:p>
          <a:p>
            <a:pPr lvl="1"/>
            <a:r>
              <a:rPr lang="hu-HU" sz="1200" dirty="0">
                <a:hlinkClick r:id="rId52"/>
              </a:rPr>
              <a:t>Nagykároly és Érmellék 1910-1914</a:t>
            </a:r>
            <a:endParaRPr lang="hu-HU" sz="1200" dirty="0"/>
          </a:p>
          <a:p>
            <a:pPr lvl="1"/>
            <a:r>
              <a:rPr lang="hu-HU" sz="1200" dirty="0">
                <a:hlinkClick r:id="rId53"/>
              </a:rPr>
              <a:t>Igazság 1910</a:t>
            </a:r>
            <a:endParaRPr lang="hu-HU" sz="1200" dirty="0"/>
          </a:p>
          <a:p>
            <a:pPr lvl="1"/>
            <a:r>
              <a:rPr lang="hu-HU" sz="1200" dirty="0">
                <a:hlinkClick r:id="rId54"/>
              </a:rPr>
              <a:t>Szatmári Közlöny 1910-1911</a:t>
            </a:r>
            <a:endParaRPr lang="hu-HU" sz="1200" dirty="0"/>
          </a:p>
          <a:p>
            <a:pPr lvl="1"/>
            <a:r>
              <a:rPr lang="hu-HU" sz="1200" dirty="0">
                <a:hlinkClick r:id="rId55"/>
              </a:rPr>
              <a:t>Mátészalka és Vidéke 1911-1912</a:t>
            </a:r>
            <a:endParaRPr lang="hu-HU" sz="1200" dirty="0"/>
          </a:p>
          <a:p>
            <a:pPr lvl="1"/>
            <a:r>
              <a:rPr lang="hu-HU" sz="1200" dirty="0">
                <a:hlinkClick r:id="rId56"/>
              </a:rPr>
              <a:t>Új Szatmár 1912</a:t>
            </a:r>
            <a:endParaRPr lang="hu-HU" sz="1200" dirty="0"/>
          </a:p>
          <a:p>
            <a:pPr lvl="1"/>
            <a:r>
              <a:rPr lang="hu-HU" sz="1200" dirty="0">
                <a:hlinkClick r:id="rId57"/>
              </a:rPr>
              <a:t>Szinérváralja 1904-1914</a:t>
            </a:r>
            <a:endParaRPr lang="hu-HU" sz="1200" dirty="0"/>
          </a:p>
          <a:p>
            <a:pPr lvl="1"/>
            <a:endParaRPr lang="hu-HU" sz="1200" dirty="0"/>
          </a:p>
          <a:p>
            <a:pPr lvl="1"/>
            <a:endParaRPr lang="hu-HU" sz="1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6022825" y="1340768"/>
            <a:ext cx="3121175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hu-HU" sz="1200" dirty="0">
                <a:hlinkClick r:id="rId58"/>
              </a:rPr>
              <a:t>Nagykálló és Vidéke 1913-1920</a:t>
            </a:r>
            <a:endParaRPr lang="hu-HU" sz="1200" dirty="0"/>
          </a:p>
          <a:p>
            <a:pPr lvl="1"/>
            <a:r>
              <a:rPr lang="hu-HU" sz="1200" dirty="0">
                <a:hlinkClick r:id="rId59"/>
              </a:rPr>
              <a:t>Szatmári Est 1913-1914</a:t>
            </a:r>
            <a:endParaRPr lang="hu-HU" sz="1200" dirty="0"/>
          </a:p>
          <a:p>
            <a:pPr lvl="1"/>
            <a:r>
              <a:rPr lang="hu-HU" sz="1200" dirty="0" err="1">
                <a:hlinkClick r:id="rId60"/>
              </a:rPr>
              <a:t>Szatmármegyei</a:t>
            </a:r>
            <a:r>
              <a:rPr lang="hu-HU" sz="1200" dirty="0">
                <a:hlinkClick r:id="rId60"/>
              </a:rPr>
              <a:t> Hírmondó 1913-1917</a:t>
            </a:r>
            <a:endParaRPr lang="hu-HU" sz="1200" dirty="0"/>
          </a:p>
          <a:p>
            <a:pPr lvl="1"/>
            <a:r>
              <a:rPr lang="hu-HU" sz="1200" dirty="0">
                <a:hlinkClick r:id="rId61"/>
              </a:rPr>
              <a:t>Erdőd és Vidéke 1914</a:t>
            </a:r>
            <a:endParaRPr lang="hu-HU" sz="1200" dirty="0"/>
          </a:p>
          <a:p>
            <a:pPr lvl="1"/>
            <a:r>
              <a:rPr lang="hu-HU" sz="1200" dirty="0">
                <a:hlinkClick r:id="rId62"/>
              </a:rPr>
              <a:t>Mátészalkai </a:t>
            </a:r>
            <a:r>
              <a:rPr lang="hu-HU" sz="1200" dirty="0" err="1">
                <a:hlinkClick r:id="rId62"/>
              </a:rPr>
              <a:t>Ujság</a:t>
            </a:r>
            <a:r>
              <a:rPr lang="hu-HU" sz="1200" dirty="0">
                <a:hlinkClick r:id="rId62"/>
              </a:rPr>
              <a:t> 1914</a:t>
            </a:r>
            <a:endParaRPr lang="hu-HU" sz="1200" dirty="0"/>
          </a:p>
          <a:p>
            <a:pPr lvl="1"/>
            <a:r>
              <a:rPr lang="hu-HU" sz="1200" dirty="0" err="1">
                <a:hlinkClick r:id="rId63"/>
              </a:rPr>
              <a:t>Philatelia</a:t>
            </a:r>
            <a:r>
              <a:rPr lang="hu-HU" sz="1200" dirty="0">
                <a:hlinkClick r:id="rId63"/>
              </a:rPr>
              <a:t> 1916-1925</a:t>
            </a:r>
            <a:endParaRPr lang="hu-HU" sz="1200" dirty="0"/>
          </a:p>
          <a:p>
            <a:pPr lvl="1"/>
            <a:r>
              <a:rPr lang="hu-HU" sz="1200" dirty="0">
                <a:hlinkClick r:id="rId64"/>
              </a:rPr>
              <a:t>Méhészeti Hetilap 1917-1918</a:t>
            </a:r>
            <a:endParaRPr lang="hu-HU" sz="1200" dirty="0"/>
          </a:p>
          <a:p>
            <a:pPr lvl="1"/>
            <a:r>
              <a:rPr lang="hu-HU" sz="1200" u="sng" dirty="0">
                <a:hlinkClick r:id="rId65"/>
              </a:rPr>
              <a:t>Szatmári Újság 1917-1918</a:t>
            </a:r>
            <a:endParaRPr lang="hu-HU" sz="1200" dirty="0"/>
          </a:p>
          <a:p>
            <a:pPr lvl="1"/>
            <a:r>
              <a:rPr lang="hu-HU" sz="1200" dirty="0">
                <a:hlinkClick r:id="rId66"/>
              </a:rPr>
              <a:t>Felvidéki Méhész 1917-1919</a:t>
            </a:r>
            <a:endParaRPr lang="hu-HU" sz="1200" dirty="0"/>
          </a:p>
          <a:p>
            <a:pPr lvl="1"/>
            <a:r>
              <a:rPr lang="hu-HU" sz="1200" dirty="0">
                <a:hlinkClick r:id="rId67"/>
              </a:rPr>
              <a:t>Szabolcsi Hírlap 1917-1919</a:t>
            </a:r>
            <a:endParaRPr lang="hu-HU" sz="1200" dirty="0"/>
          </a:p>
          <a:p>
            <a:pPr lvl="1"/>
            <a:r>
              <a:rPr lang="hu-HU" sz="1200" dirty="0">
                <a:hlinkClick r:id="rId68"/>
              </a:rPr>
              <a:t>Az Uránia Mozgó Heti Eseményei 1918</a:t>
            </a:r>
            <a:endParaRPr lang="hu-HU" sz="1200" dirty="0"/>
          </a:p>
          <a:p>
            <a:pPr lvl="1"/>
            <a:r>
              <a:rPr lang="hu-HU" sz="1200" dirty="0">
                <a:hlinkClick r:id="rId69"/>
              </a:rPr>
              <a:t>Kisvárdai Munkás 1919</a:t>
            </a:r>
            <a:endParaRPr lang="hu-HU" sz="1200" dirty="0"/>
          </a:p>
          <a:p>
            <a:pPr lvl="1"/>
            <a:r>
              <a:rPr lang="hu-HU" sz="1200" dirty="0">
                <a:hlinkClick r:id="rId70"/>
              </a:rPr>
              <a:t>Felső-Szabolcs 1920-1925</a:t>
            </a:r>
            <a:endParaRPr lang="hu-HU" sz="1200" dirty="0"/>
          </a:p>
          <a:p>
            <a:pPr lvl="1"/>
            <a:r>
              <a:rPr lang="hu-HU" sz="1200" dirty="0">
                <a:hlinkClick r:id="rId71"/>
              </a:rPr>
              <a:t>Szatmár és Bereg 1923-1931</a:t>
            </a:r>
            <a:endParaRPr lang="hu-HU" sz="1200" dirty="0"/>
          </a:p>
          <a:p>
            <a:pPr lvl="1"/>
            <a:r>
              <a:rPr lang="hu-HU" sz="1200" dirty="0">
                <a:hlinkClick r:id="rId72"/>
              </a:rPr>
              <a:t>Pásztortűz 1926-1927</a:t>
            </a:r>
            <a:endParaRPr lang="hu-HU" sz="1200" dirty="0"/>
          </a:p>
          <a:p>
            <a:pPr lvl="1"/>
            <a:r>
              <a:rPr lang="hu-HU" sz="1200" dirty="0">
                <a:hlinkClick r:id="rId73"/>
              </a:rPr>
              <a:t>Forrás 1933</a:t>
            </a:r>
            <a:endParaRPr lang="hu-HU" sz="1200" dirty="0"/>
          </a:p>
          <a:p>
            <a:pPr lvl="1"/>
            <a:r>
              <a:rPr lang="hu-HU" sz="1200" dirty="0" err="1">
                <a:hlinkClick r:id="rId74"/>
              </a:rPr>
              <a:t>Büdszentmihályi</a:t>
            </a:r>
            <a:r>
              <a:rPr lang="hu-HU" sz="1200" dirty="0">
                <a:hlinkClick r:id="rId74"/>
              </a:rPr>
              <a:t> Reformátusok Lapja</a:t>
            </a:r>
            <a:endParaRPr lang="hu-HU" sz="1200" dirty="0"/>
          </a:p>
          <a:p>
            <a:pPr lvl="1"/>
            <a:r>
              <a:rPr lang="hu-HU" sz="1200" dirty="0">
                <a:hlinkClick r:id="rId75"/>
              </a:rPr>
              <a:t>Szabolcsi Őrszem 1937-1940</a:t>
            </a:r>
            <a:endParaRPr lang="hu-HU" sz="1200" dirty="0"/>
          </a:p>
          <a:p>
            <a:pPr lvl="1"/>
            <a:r>
              <a:rPr lang="hu-HU" sz="1200" dirty="0">
                <a:hlinkClick r:id="rId76"/>
              </a:rPr>
              <a:t>Nyírségi Virrasztó 1940-1943</a:t>
            </a:r>
            <a:endParaRPr lang="hu-HU" sz="1200" dirty="0"/>
          </a:p>
          <a:p>
            <a:pPr lvl="1"/>
            <a:r>
              <a:rPr lang="hu-HU" sz="1200" dirty="0">
                <a:hlinkClick r:id="rId77"/>
              </a:rPr>
              <a:t>Szatmári Népfőiskola 1942</a:t>
            </a:r>
            <a:endParaRPr lang="hu-HU" sz="1200" dirty="0"/>
          </a:p>
          <a:p>
            <a:pPr lvl="1"/>
            <a:r>
              <a:rPr lang="hu-HU" sz="1200" dirty="0">
                <a:hlinkClick r:id="rId78"/>
              </a:rPr>
              <a:t>Magyar Református Ébredés 1943-1947</a:t>
            </a:r>
            <a:endParaRPr lang="hu-HU" sz="1200" dirty="0"/>
          </a:p>
          <a:p>
            <a:pPr lvl="1"/>
            <a:r>
              <a:rPr lang="hu-HU" sz="1200" dirty="0">
                <a:hlinkClick r:id="rId79"/>
              </a:rPr>
              <a:t>A Mi Kis </a:t>
            </a:r>
            <a:r>
              <a:rPr lang="hu-HU" sz="1200" dirty="0" err="1">
                <a:hlinkClick r:id="rId79"/>
              </a:rPr>
              <a:t>Sionunk</a:t>
            </a:r>
            <a:r>
              <a:rPr lang="hu-HU" sz="1200" dirty="0">
                <a:hlinkClick r:id="rId79"/>
              </a:rPr>
              <a:t> 1945</a:t>
            </a:r>
            <a:endParaRPr lang="hu-HU" sz="1200" dirty="0"/>
          </a:p>
          <a:p>
            <a:pPr lvl="1"/>
            <a:r>
              <a:rPr lang="hu-HU" sz="1200" dirty="0">
                <a:hlinkClick r:id="rId80"/>
              </a:rPr>
              <a:t>Új Kelet 1994-1998</a:t>
            </a:r>
            <a:r>
              <a:rPr lang="hu-HU" sz="1200" dirty="0">
                <a:hlinkClick r:id="rId81"/>
              </a:rPr>
              <a:t>S</a:t>
            </a:r>
          </a:p>
          <a:p>
            <a:pPr lvl="1"/>
            <a:r>
              <a:rPr lang="hu-HU" sz="1200" dirty="0" err="1">
                <a:hlinkClick r:id="rId81"/>
              </a:rPr>
              <a:t>Szatmárvármegye</a:t>
            </a:r>
            <a:r>
              <a:rPr lang="hu-HU" sz="1200" dirty="0">
                <a:hlinkClick r:id="rId81"/>
              </a:rPr>
              <a:t> Hivatalos Lapja</a:t>
            </a:r>
            <a:endParaRPr lang="hu-HU" sz="1200" dirty="0"/>
          </a:p>
          <a:p>
            <a:pPr lvl="1"/>
            <a:r>
              <a:rPr lang="hu-HU" sz="1200" dirty="0">
                <a:hlinkClick r:id="rId82"/>
              </a:rPr>
              <a:t>Nagybánya 1903-1931</a:t>
            </a:r>
            <a:endParaRPr lang="hu-HU" sz="1200" dirty="0"/>
          </a:p>
          <a:p>
            <a:pPr lvl="1"/>
            <a:r>
              <a:rPr lang="hu-HU" sz="1200" dirty="0">
                <a:hlinkClick r:id="rId83"/>
              </a:rPr>
              <a:t>Szatmári Napló 1904-1905</a:t>
            </a:r>
            <a:endParaRPr lang="hu-HU" sz="1200" dirty="0"/>
          </a:p>
          <a:p>
            <a:pPr lvl="1"/>
            <a:r>
              <a:rPr lang="hu-HU" sz="1200" dirty="0" err="1">
                <a:hlinkClick r:id="rId84"/>
              </a:rPr>
              <a:t>Kővárvidék</a:t>
            </a:r>
            <a:r>
              <a:rPr lang="hu-HU" sz="1200" dirty="0">
                <a:hlinkClick r:id="rId84"/>
              </a:rPr>
              <a:t> 1904-1918</a:t>
            </a:r>
            <a:endParaRPr lang="hu-HU" sz="1200" dirty="0"/>
          </a:p>
          <a:p>
            <a:pPr lvl="1"/>
            <a:r>
              <a:rPr lang="hu-HU" sz="1200" dirty="0">
                <a:hlinkClick r:id="rId85"/>
              </a:rPr>
              <a:t>Rendőri Lapok 1904-1911</a:t>
            </a:r>
            <a:endParaRPr lang="hu-HU" sz="1200" dirty="0"/>
          </a:p>
          <a:p>
            <a:pPr lvl="1"/>
            <a:endParaRPr lang="hu-HU" sz="1000" dirty="0"/>
          </a:p>
          <a:p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Hungaricana</a:t>
            </a:r>
            <a:r>
              <a:rPr lang="hu-HU" dirty="0"/>
              <a:t> adatbázis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16D50DB2-9702-49D2-B48D-F00C232F5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9"/>
            <a:ext cx="9144000" cy="5524680"/>
          </a:xfrm>
        </p:spPr>
      </p:pic>
    </p:spTree>
    <p:extLst>
      <p:ext uri="{BB962C8B-B14F-4D97-AF65-F5344CB8AC3E}">
        <p14:creationId xmlns:p14="http://schemas.microsoft.com/office/powerpoint/2010/main" val="37377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MaNDA</a:t>
            </a:r>
            <a:r>
              <a:rPr lang="hu-HU" dirty="0"/>
              <a:t> archívuma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2528"/>
            <a:ext cx="9144000" cy="5572607"/>
          </a:xfrm>
        </p:spPr>
      </p:pic>
    </p:spTree>
    <p:extLst>
      <p:ext uri="{BB962C8B-B14F-4D97-AF65-F5344CB8AC3E}">
        <p14:creationId xmlns:p14="http://schemas.microsoft.com/office/powerpoint/2010/main" val="139093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Milyen tartalom fogyasztók a fiatalok?</a:t>
            </a:r>
          </a:p>
        </p:txBody>
      </p:sp>
      <p:pic>
        <p:nvPicPr>
          <p:cNvPr id="4098" name="Picture 2" descr="C:\Users\Felhasználó\Desktop\Választások\első kép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8861" y="2910428"/>
            <a:ext cx="5255139" cy="3940963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1340768"/>
            <a:ext cx="8892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400" dirty="0"/>
              <a:t>Kutatások azt mutatják, hogy a serdülők nagy többsége napi </a:t>
            </a:r>
          </a:p>
          <a:p>
            <a:r>
              <a:rPr lang="hu-HU" altLang="hu-HU" sz="2400" dirty="0">
                <a:solidFill>
                  <a:srgbClr val="0070C0"/>
                </a:solidFill>
              </a:rPr>
              <a:t>4 óránál </a:t>
            </a:r>
            <a:r>
              <a:rPr lang="hu-HU" altLang="hu-HU" sz="2400" dirty="0"/>
              <a:t>többet tölt online. </a:t>
            </a:r>
            <a:r>
              <a:rPr lang="hu-HU" sz="2400" dirty="0"/>
              <a:t>Közkeletű elképzelés, hogy  a Z és alfa generáció tagjai, </a:t>
            </a:r>
            <a:r>
              <a:rPr lang="hu-HU" sz="2400" dirty="0">
                <a:solidFill>
                  <a:srgbClr val="0070C0"/>
                </a:solidFill>
              </a:rPr>
              <a:t>a „digitális bennszülöttek” </a:t>
            </a:r>
            <a:r>
              <a:rPr lang="hu-HU" sz="2400" dirty="0"/>
              <a:t>okos telefonnal a kezükben születtek, mindent tudnak a digitális eszközökről. </a:t>
            </a:r>
          </a:p>
        </p:txBody>
      </p:sp>
      <p:sp>
        <p:nvSpPr>
          <p:cNvPr id="6" name="Téglalap 5"/>
          <p:cNvSpPr/>
          <p:nvPr/>
        </p:nvSpPr>
        <p:spPr>
          <a:xfrm>
            <a:off x="0" y="2910428"/>
            <a:ext cx="388886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dirty="0"/>
              <a:t>A valóság az, hogy ezek a gyerekek is sokfélék. Vannak, akik zseniálisan kezelik  az informatikai eszközöket. Vannak, akik ismerik ugyan az eszközöket, de leginkább csak posztot írnak, fényképet osztanak meg. </a:t>
            </a:r>
          </a:p>
          <a:p>
            <a:pPr algn="just"/>
            <a:r>
              <a:rPr lang="hu-HU" sz="2800" dirty="0">
                <a:solidFill>
                  <a:srgbClr val="FF0000"/>
                </a:solidFill>
              </a:rPr>
              <a:t>Kit akarnak, kit tudnak a könyvtárak elérni?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Saját gyűjteményeink</a:t>
            </a:r>
            <a:br>
              <a:rPr lang="hu-HU" dirty="0"/>
            </a:br>
            <a:r>
              <a:rPr lang="hu-HU" dirty="0"/>
              <a:t>kezdőoldal, felhasználói jogok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2205"/>
            <a:ext cx="7128792" cy="5613036"/>
          </a:xfrm>
        </p:spPr>
      </p:pic>
    </p:spTree>
    <p:extLst>
      <p:ext uri="{BB962C8B-B14F-4D97-AF65-F5344CB8AC3E}">
        <p14:creationId xmlns:p14="http://schemas.microsoft.com/office/powerpoint/2010/main" val="320677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28317"/>
            <a:ext cx="8388423" cy="5529683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Nyíregyházi képeslapok</a:t>
            </a:r>
          </a:p>
        </p:txBody>
      </p:sp>
    </p:spTree>
    <p:extLst>
      <p:ext uri="{BB962C8B-B14F-4D97-AF65-F5344CB8AC3E}">
        <p14:creationId xmlns:p14="http://schemas.microsoft.com/office/powerpoint/2010/main" val="51372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rot="16200000">
            <a:off x="163488" y="1716832"/>
            <a:ext cx="1463080" cy="1143000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tx2"/>
                </a:solidFill>
              </a:rPr>
              <a:t>előtte</a:t>
            </a:r>
          </a:p>
        </p:txBody>
      </p:sp>
      <p:pic>
        <p:nvPicPr>
          <p:cNvPr id="1027" name="Picture 3" descr="C:\Users\marfo\Pictures\cila\módosított ké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3175" y="0"/>
            <a:ext cx="5424678" cy="6858000"/>
          </a:xfrm>
          <a:prstGeom prst="rect">
            <a:avLst/>
          </a:prstGeom>
          <a:noFill/>
        </p:spPr>
      </p:pic>
      <p:sp>
        <p:nvSpPr>
          <p:cNvPr id="7" name="Szövegdoboz 6"/>
          <p:cNvSpPr txBox="1"/>
          <p:nvPr/>
        </p:nvSpPr>
        <p:spPr>
          <a:xfrm rot="16200000">
            <a:off x="6954457" y="4862967"/>
            <a:ext cx="14155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utána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Magángyűjtemények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18972"/>
            <a:ext cx="8366206" cy="5568236"/>
          </a:xfrm>
        </p:spPr>
      </p:pic>
    </p:spTree>
    <p:extLst>
      <p:ext uri="{BB962C8B-B14F-4D97-AF65-F5344CB8AC3E}">
        <p14:creationId xmlns:p14="http://schemas.microsoft.com/office/powerpoint/2010/main" val="249031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2039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/>
              <a:t>Saját facebook oldal, </a:t>
            </a:r>
            <a:br>
              <a:rPr lang="hu-HU" dirty="0"/>
            </a:br>
            <a:r>
              <a:rPr lang="hu-HU" dirty="0"/>
              <a:t>mint kommunikációs eszköz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 descr="C:\Users\Marfoldi\Pictures\Könyvtár f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4" y="1268760"/>
            <a:ext cx="9112985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85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Hogyan népszerűsítsük gyűjteményünket a facebookon?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2"/>
            <a:ext cx="9108504" cy="3677712"/>
          </a:xfrm>
          <a:prstGeom prst="rect">
            <a:avLst/>
          </a:prstGeom>
        </p:spPr>
      </p:pic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644"/>
            <a:ext cx="9144000" cy="3560508"/>
          </a:xfrm>
        </p:spPr>
      </p:pic>
      <p:sp>
        <p:nvSpPr>
          <p:cNvPr id="4" name="Ellipszis 3">
            <a:extLst>
              <a:ext uri="{FF2B5EF4-FFF2-40B4-BE49-F238E27FC236}">
                <a16:creationId xmlns:a16="http://schemas.microsoft.com/office/drawing/2014/main" id="{BDC6350E-34CE-4865-A5EF-120807F7A160}"/>
              </a:ext>
            </a:extLst>
          </p:cNvPr>
          <p:cNvSpPr/>
          <p:nvPr/>
        </p:nvSpPr>
        <p:spPr>
          <a:xfrm>
            <a:off x="1979712" y="4005064"/>
            <a:ext cx="1152128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5F758C59-9781-404E-A164-B0292491A3BF}"/>
              </a:ext>
            </a:extLst>
          </p:cNvPr>
          <p:cNvSpPr/>
          <p:nvPr/>
        </p:nvSpPr>
        <p:spPr>
          <a:xfrm>
            <a:off x="1907704" y="6165304"/>
            <a:ext cx="1224136" cy="6926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785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Vajon mi történt?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5935"/>
            <a:ext cx="9036496" cy="5654127"/>
          </a:xfrm>
        </p:spPr>
      </p:pic>
      <p:sp>
        <p:nvSpPr>
          <p:cNvPr id="4" name="Ellipszis 3"/>
          <p:cNvSpPr/>
          <p:nvPr/>
        </p:nvSpPr>
        <p:spPr>
          <a:xfrm>
            <a:off x="2627784" y="6381328"/>
            <a:ext cx="1944216" cy="4766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892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Oldalelérés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9" y="1340768"/>
            <a:ext cx="8847107" cy="5560310"/>
          </a:xfrm>
        </p:spPr>
      </p:pic>
    </p:spTree>
    <p:extLst>
      <p:ext uri="{BB962C8B-B14F-4D97-AF65-F5344CB8AC3E}">
        <p14:creationId xmlns:p14="http://schemas.microsoft.com/office/powerpoint/2010/main" val="406764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32300"/>
            <a:ext cx="8229600" cy="994123"/>
          </a:xfrm>
        </p:spPr>
        <p:txBody>
          <a:bodyPr>
            <a:normAutofit fontScale="90000"/>
          </a:bodyPr>
          <a:lstStyle/>
          <a:p>
            <a:r>
              <a:rPr lang="hu-HU" dirty="0"/>
              <a:t>Használjuk-e a facebook hirdetést?</a:t>
            </a:r>
          </a:p>
        </p:txBody>
      </p:sp>
      <p:pic>
        <p:nvPicPr>
          <p:cNvPr id="1027" name="Picture 3" descr="C:\Users\Informatikus\Desktop\facebook reklám\Jurij eléré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7416824" cy="5517232"/>
          </a:xfrm>
          <a:prstGeom prst="rect">
            <a:avLst/>
          </a:prstGeom>
          <a:noFill/>
        </p:spPr>
      </p:pic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701208" y="4150551"/>
            <a:ext cx="3168352" cy="27809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sz="2000" dirty="0"/>
              <a:t>Célzott közönség szűkítése:</a:t>
            </a:r>
          </a:p>
          <a:p>
            <a:r>
              <a:rPr lang="hu-HU" sz="2000" dirty="0"/>
              <a:t>Neme: Nő</a:t>
            </a:r>
          </a:p>
          <a:p>
            <a:r>
              <a:rPr lang="hu-HU" sz="2000" dirty="0"/>
              <a:t>Lakhely :Nyíregyháza</a:t>
            </a:r>
          </a:p>
          <a:p>
            <a:r>
              <a:rPr lang="hu-HU" sz="2000" dirty="0"/>
              <a:t>Életkor: 16-25</a:t>
            </a:r>
          </a:p>
          <a:p>
            <a:r>
              <a:rPr lang="hu-HU" sz="2000" dirty="0" err="1"/>
              <a:t>Érdeklődésikör</a:t>
            </a:r>
            <a:r>
              <a:rPr lang="hu-HU" sz="2000" dirty="0"/>
              <a:t>: Zene</a:t>
            </a:r>
          </a:p>
          <a:p>
            <a:endParaRPr lang="hu-HU" sz="20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98D733A-1878-4F3F-9FA7-B75DE484BE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4692809"/>
            <a:ext cx="4572000" cy="213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8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Hogyan használjuk más </a:t>
            </a:r>
            <a:br>
              <a:rPr lang="hu-HU" dirty="0"/>
            </a:br>
            <a:r>
              <a:rPr lang="hu-HU" dirty="0"/>
              <a:t>oldalak népszerűségét?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9"/>
            <a:ext cx="5724128" cy="3452546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86" y="2060848"/>
            <a:ext cx="5127969" cy="403244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38" y="3247663"/>
            <a:ext cx="5241262" cy="36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5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D966A98-BB00-401E-835B-A2F3138A18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388424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altLang="hu-HU" sz="3600" dirty="0"/>
              <a:t>Piacképes ajánlat-e a könyvtár, a tartalomra vágyó fiatalok körében?</a:t>
            </a:r>
          </a:p>
        </p:txBody>
      </p:sp>
      <p:sp>
        <p:nvSpPr>
          <p:cNvPr id="5" name="Téglalap 4"/>
          <p:cNvSpPr/>
          <p:nvPr/>
        </p:nvSpPr>
        <p:spPr>
          <a:xfrm>
            <a:off x="0" y="3429000"/>
            <a:ext cx="392392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90000"/>
              </a:lnSpc>
            </a:pPr>
            <a:endParaRPr lang="hu-HU" altLang="hu-HU" sz="2400" dirty="0"/>
          </a:p>
          <a:p>
            <a:pPr>
              <a:lnSpc>
                <a:spcPct val="90000"/>
              </a:lnSpc>
            </a:pPr>
            <a:endParaRPr lang="hu-HU" altLang="hu-HU" sz="2400" dirty="0"/>
          </a:p>
        </p:txBody>
      </p:sp>
      <p:sp>
        <p:nvSpPr>
          <p:cNvPr id="6" name="Téglalap 5"/>
          <p:cNvSpPr/>
          <p:nvPr/>
        </p:nvSpPr>
        <p:spPr>
          <a:xfrm>
            <a:off x="-34842" y="1297139"/>
            <a:ext cx="8892480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None/>
            </a:pPr>
            <a:r>
              <a:rPr lang="hu-HU" sz="2400" dirty="0"/>
              <a:t>Ahhoz, hogy a fiatalok képesek legyenek a kulturális </a:t>
            </a:r>
          </a:p>
          <a:p>
            <a:pPr>
              <a:lnSpc>
                <a:spcPct val="90000"/>
              </a:lnSpc>
              <a:buNone/>
            </a:pPr>
            <a:r>
              <a:rPr lang="hu-HU" sz="2400" dirty="0"/>
              <a:t>kínálatból a könyvtárat kiválasztani, ismerniük kell az intézményt.</a:t>
            </a:r>
          </a:p>
          <a:p>
            <a:pPr>
              <a:lnSpc>
                <a:spcPct val="90000"/>
              </a:lnSpc>
              <a:buNone/>
            </a:pPr>
            <a:r>
              <a:rPr lang="hu-HU" sz="2400" dirty="0"/>
              <a:t>A baj az, hogy a diákok számára a könyvtár elsődlegesen érdektelen, nincs olyan tartalom, ami miatt felkeresnék  a könyvtár oldalait.</a:t>
            </a:r>
          </a:p>
          <a:p>
            <a:pPr>
              <a:lnSpc>
                <a:spcPct val="90000"/>
              </a:lnSpc>
            </a:pPr>
            <a:r>
              <a:rPr lang="hu-HU" sz="2400" dirty="0">
                <a:solidFill>
                  <a:srgbClr val="FF0000"/>
                </a:solidFill>
              </a:rPr>
              <a:t>Ezért rendkívül fontos, hogy a könyvtár mennyi és milyen információt juttat el magáról abba a virtuális térbe, ahol a mai fiatalok „élnek”!</a:t>
            </a:r>
          </a:p>
          <a:p>
            <a:pPr>
              <a:lnSpc>
                <a:spcPct val="90000"/>
              </a:lnSpc>
              <a:buNone/>
            </a:pPr>
            <a:endParaRPr lang="hu-HU" altLang="hu-HU" sz="2400" b="1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F309F11-4380-4A57-A3FF-261DC81B52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483536"/>
            <a:ext cx="4680520" cy="3376454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4BCCBD50-1F2C-4B44-ADA3-9721BE9110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7441" y="3626499"/>
            <a:ext cx="4401063" cy="3206774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197974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Amikor a </a:t>
            </a:r>
            <a:r>
              <a:rPr lang="hu-HU" dirty="0" err="1"/>
              <a:t>kommentelők</a:t>
            </a:r>
            <a:r>
              <a:rPr lang="hu-HU" dirty="0"/>
              <a:t> írják a helytörténetet</a:t>
            </a:r>
          </a:p>
        </p:txBody>
      </p:sp>
      <p:pic>
        <p:nvPicPr>
          <p:cNvPr id="25" name="Tartalom helye 2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19200"/>
            <a:ext cx="8789609" cy="5612363"/>
          </a:xfrm>
        </p:spPr>
      </p:pic>
    </p:spTree>
    <p:extLst>
      <p:ext uri="{BB962C8B-B14F-4D97-AF65-F5344CB8AC3E}">
        <p14:creationId xmlns:p14="http://schemas.microsoft.com/office/powerpoint/2010/main" val="230381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496" y="76200"/>
            <a:ext cx="7560840" cy="1143000"/>
          </a:xfrm>
        </p:spPr>
        <p:txBody>
          <a:bodyPr>
            <a:noAutofit/>
          </a:bodyPr>
          <a:lstStyle/>
          <a:p>
            <a:r>
              <a:rPr lang="hu-HU" sz="3600" dirty="0"/>
              <a:t>Együttműködés a nyiregyhaza.hu-</a:t>
            </a:r>
            <a:r>
              <a:rPr lang="hu-HU" sz="3600" dirty="0" err="1"/>
              <a:t>val</a:t>
            </a:r>
            <a:endParaRPr lang="hu-HU" sz="36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76" y="1338977"/>
            <a:ext cx="8375848" cy="5536717"/>
          </a:xfrm>
        </p:spPr>
      </p:pic>
    </p:spTree>
    <p:extLst>
      <p:ext uri="{BB962C8B-B14F-4D97-AF65-F5344CB8AC3E}">
        <p14:creationId xmlns:p14="http://schemas.microsoft.com/office/powerpoint/2010/main" val="41939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Új kezdeményezésünk</a:t>
            </a:r>
            <a:br>
              <a:rPr lang="hu-HU" dirty="0"/>
            </a:br>
            <a:r>
              <a:rPr lang="hu-HU" dirty="0"/>
              <a:t>az „Így épült…” sorozat.</a:t>
            </a:r>
          </a:p>
        </p:txBody>
      </p:sp>
      <p:pic>
        <p:nvPicPr>
          <p:cNvPr id="1026" name="Picture 2" descr="C:\Users\marfo\Pictures\Így épül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70432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83B0CE-9B69-4BB5-AD28-DDFCCA670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" y="76200"/>
            <a:ext cx="7459284" cy="1143000"/>
          </a:xfrm>
        </p:spPr>
        <p:txBody>
          <a:bodyPr>
            <a:normAutofit fontScale="90000"/>
          </a:bodyPr>
          <a:lstStyle/>
          <a:p>
            <a:r>
              <a:rPr lang="hu-HU" dirty="0"/>
              <a:t>Fiatalok bevonása a tartalom készítésbe:   Régen és most…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7801134-FAA8-4F00-96AA-A48CB8B5D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" y="1628800"/>
            <a:ext cx="7992888" cy="5065805"/>
          </a:xfrm>
        </p:spPr>
      </p:pic>
    </p:spTree>
    <p:extLst>
      <p:ext uri="{BB962C8B-B14F-4D97-AF65-F5344CB8AC3E}">
        <p14:creationId xmlns:p14="http://schemas.microsoft.com/office/powerpoint/2010/main" val="25936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BA12C8-CE11-4ECE-ABF8-664A9617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2195736" cy="2664296"/>
          </a:xfrm>
        </p:spPr>
        <p:txBody>
          <a:bodyPr>
            <a:normAutofit fontScale="90000"/>
          </a:bodyPr>
          <a:lstStyle/>
          <a:p>
            <a:pPr algn="ctr"/>
            <a:r>
              <a:rPr lang="hu-HU" sz="4000" dirty="0"/>
              <a:t>Fiatalok</a:t>
            </a:r>
            <a:br>
              <a:rPr lang="hu-HU" sz="4000" dirty="0"/>
            </a:br>
            <a:r>
              <a:rPr lang="hu-HU" sz="4000" dirty="0"/>
              <a:t>bevonása</a:t>
            </a:r>
            <a:br>
              <a:rPr lang="hu-HU" sz="4000" dirty="0"/>
            </a:br>
            <a:r>
              <a:rPr lang="hu-HU" sz="4000" dirty="0">
                <a:solidFill>
                  <a:schemeClr val="tx2"/>
                </a:solidFill>
              </a:rPr>
              <a:t>a </a:t>
            </a:r>
            <a:br>
              <a:rPr lang="hu-HU" sz="4000" dirty="0">
                <a:solidFill>
                  <a:schemeClr val="tx2"/>
                </a:solidFill>
              </a:rPr>
            </a:br>
            <a:r>
              <a:rPr lang="hu-HU" sz="4000" dirty="0">
                <a:solidFill>
                  <a:schemeClr val="tx2"/>
                </a:solidFill>
              </a:rPr>
              <a:t>tartalom</a:t>
            </a:r>
            <a:br>
              <a:rPr lang="hu-HU" sz="4000" dirty="0">
                <a:solidFill>
                  <a:schemeClr val="tx2"/>
                </a:solidFill>
              </a:rPr>
            </a:br>
            <a:r>
              <a:rPr lang="hu-HU" sz="4000" dirty="0">
                <a:solidFill>
                  <a:schemeClr val="tx2"/>
                </a:solidFill>
              </a:rPr>
              <a:t>készítésbe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6DC1D8F-BBF8-4085-9B4F-FB3FC0CCF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2745" y="1949379"/>
            <a:ext cx="9843762" cy="4876800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1026" name="Kép 1" descr="Y:\Márföldi\56\56 Páyázati felhívás\fotópályázat.jpg">
            <a:extLst>
              <a:ext uri="{FF2B5EF4-FFF2-40B4-BE49-F238E27FC236}">
                <a16:creationId xmlns:a16="http://schemas.microsoft.com/office/drawing/2014/main" id="{5F9E5D72-14C5-48FF-83BC-10AE26BE1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98"/>
            <a:ext cx="5444170" cy="688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83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8820472" cy="1143000"/>
          </a:xfrm>
        </p:spPr>
        <p:txBody>
          <a:bodyPr>
            <a:normAutofit/>
          </a:bodyPr>
          <a:lstStyle/>
          <a:p>
            <a:endParaRPr lang="hu-HU" dirty="0"/>
          </a:p>
        </p:txBody>
      </p:sp>
      <p:pic>
        <p:nvPicPr>
          <p:cNvPr id="2050" name="Picture 2" descr="C:\Users\marfo\Desktop\mes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2BFA82-D780-494C-B6C3-22F680B97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Beérkezett pályázatok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8B5A4D3D-DE77-49D9-9386-D1B979443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21" y="1381695"/>
            <a:ext cx="3269651" cy="2879245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015779F-15DF-4352-8F4E-5E1DADCAE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4784"/>
            <a:ext cx="3672408" cy="273778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322C0470-8B42-476F-99E3-FBB713E0DF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64029"/>
            <a:ext cx="3635897" cy="240816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89B76873-8FE9-4EFF-BCEB-4C97A7944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470680"/>
            <a:ext cx="3552945" cy="23539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F1FDA74-8973-4B90-8743-964EFC0444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14" y="3788412"/>
            <a:ext cx="2818162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9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B882B6-61F0-4FCC-A992-F1C0F992F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8316416" cy="1143000"/>
          </a:xfrm>
        </p:spPr>
        <p:txBody>
          <a:bodyPr>
            <a:noAutofit/>
          </a:bodyPr>
          <a:lstStyle/>
          <a:p>
            <a:r>
              <a:rPr lang="hu-HU" sz="3600" dirty="0"/>
              <a:t>Médiatudatosságra nevelés, kreatív tartalom előállítás a könyvtárban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74DA1D4-05DB-4B6C-8E5D-CDC0E1F0A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2" y="1350685"/>
            <a:ext cx="3086477" cy="2604847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C6E0977-FCA4-484E-8A8A-D203AA6F68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0625"/>
            <a:ext cx="3995936" cy="2473379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3059835" y="1444431"/>
            <a:ext cx="576064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Légy prédikátor és hívő leszel!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sz="2400" b="1" dirty="0">
                <a:solidFill>
                  <a:prstClr val="black"/>
                </a:solidFill>
                <a:latin typeface="+mj-lt"/>
                <a:ea typeface="Calibri" pitchFamily="34" charset="0"/>
                <a:cs typeface="Times New Roman" pitchFamily="18" charset="0"/>
              </a:rPr>
              <a:t>A projekt célja: </a:t>
            </a:r>
            <a:r>
              <a:rPr lang="hu-HU" sz="2400" dirty="0">
                <a:solidFill>
                  <a:prstClr val="black"/>
                </a:solidFill>
                <a:latin typeface="+mj-lt"/>
                <a:ea typeface="Calibri" pitchFamily="34" charset="0"/>
                <a:cs typeface="Times New Roman" pitchFamily="18" charset="0"/>
              </a:rPr>
              <a:t>A fiatalok médiakultúrára és médiatudatosságra nevelése.  Az ismeretek és készségek, alkotói folyamatok során történő átadása élmény gazdag módon.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sz="2400" dirty="0">
                <a:solidFill>
                  <a:prstClr val="black"/>
                </a:solidFill>
                <a:latin typeface="+mj-lt"/>
                <a:ea typeface="Calibri" pitchFamily="34" charset="0"/>
                <a:cs typeface="Times New Roman" pitchFamily="18" charset="0"/>
              </a:rPr>
              <a:t> A feleadatok közt  szerepel a helyismereti archívum népszerűsítése.</a:t>
            </a:r>
            <a:endParaRPr lang="hu-HU" sz="2400" dirty="0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8" name="Tartalom helye 4">
            <a:extLst>
              <a:ext uri="{FF2B5EF4-FFF2-40B4-BE49-F238E27FC236}">
                <a16:creationId xmlns:a16="http://schemas.microsoft.com/office/drawing/2014/main" id="{7A42E741-C7F6-4155-A329-08A9CA8858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11" y="4292398"/>
            <a:ext cx="4860032" cy="258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helyismeret dokumentumok újszerű interpretálása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179" y="1516337"/>
            <a:ext cx="8735888" cy="5121470"/>
          </a:xfrm>
        </p:spPr>
        <p:txBody>
          <a:bodyPr>
            <a:normAutofit fontScale="62500" lnSpcReduction="20000"/>
          </a:bodyPr>
          <a:lstStyle/>
          <a:p>
            <a:r>
              <a:rPr lang="hu-HU" dirty="0"/>
              <a:t>Az archívumokban a keresőszavas metódus mellet többféle                   tematikus keresési lehetőséget kell biztosítani.</a:t>
            </a:r>
          </a:p>
          <a:p>
            <a:r>
              <a:rPr lang="hu-HU" b="1" dirty="0"/>
              <a:t>Távolabbi cél, egy olyan várostörténeti gyűjtemény létrehozása, amelyben kronológiai sorrendben megtalálhatók a város életének legjelentősebb eseményei.  </a:t>
            </a:r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  <a:p>
            <a:endParaRPr lang="hu-HU" dirty="0"/>
          </a:p>
          <a:p>
            <a:r>
              <a:rPr lang="hu-HU" dirty="0"/>
              <a:t>A gyűjtemény egyaránt tartalmazna nyomtatott, hang és audiovizuális dokumentumokat, amelyekből a város lakosai széleskörű helytörténeti ismeretekre tehetnek szert. </a:t>
            </a:r>
          </a:p>
          <a:p>
            <a:r>
              <a:rPr lang="hu-HU" dirty="0"/>
              <a:t>Az elkészült várostörténeti anyagot célszerű a város honlapján megjeleníteni.</a:t>
            </a:r>
          </a:p>
          <a:p>
            <a:r>
              <a:rPr lang="hu-HU" b="1" dirty="0">
                <a:solidFill>
                  <a:srgbClr val="0070C0"/>
                </a:solidFill>
              </a:rPr>
              <a:t>További lehetőség, hogy a rendelkezésre álló nyomtatott sajtós, rádiós és televíziós anyagokból létrehozzunk egy olyan oktató anyagot, amely felhasználható az általános iskolák és középiskolák helyismereti óráin. </a:t>
            </a:r>
          </a:p>
        </p:txBody>
      </p:sp>
      <p:pic>
        <p:nvPicPr>
          <p:cNvPr id="6" name="Kép 5" descr="fortep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3" y="2852936"/>
            <a:ext cx="8962878" cy="138517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E0AEC29-6EA7-4731-A316-245ED703E4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56992"/>
            <a:ext cx="808090" cy="72008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B219FBA-DF36-4D31-A659-E594FBE543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33" y="3334422"/>
            <a:ext cx="962627" cy="76521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10E9937-7973-4225-80E8-5C3F8689A9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521" y="3325755"/>
            <a:ext cx="969975" cy="75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8600" y="1403874"/>
            <a:ext cx="8686800" cy="51934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9600" dirty="0">
                <a:latin typeface="Forte" panose="03060902040502070203" pitchFamily="66" charset="0"/>
              </a:rPr>
              <a:t>Köszönöm </a:t>
            </a:r>
          </a:p>
          <a:p>
            <a:pPr marL="0" indent="0" algn="ctr">
              <a:buNone/>
            </a:pPr>
            <a:endParaRPr lang="hu-HU" sz="9600" dirty="0">
              <a:latin typeface="Forte" panose="03060902040502070203" pitchFamily="66" charset="0"/>
            </a:endParaRPr>
          </a:p>
          <a:p>
            <a:pPr marL="0" indent="0" algn="ctr">
              <a:buNone/>
            </a:pPr>
            <a:r>
              <a:rPr lang="hu-HU" sz="9600" dirty="0">
                <a:latin typeface="Forte" panose="03060902040502070203" pitchFamily="66" charset="0"/>
              </a:rPr>
              <a:t> a figyelmet!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3549" y="2769114"/>
            <a:ext cx="2456901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9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1844824"/>
            <a:ext cx="5508104" cy="3384376"/>
          </a:xfrm>
        </p:spPr>
        <p:txBody>
          <a:bodyPr>
            <a:normAutofit fontScale="90000"/>
          </a:bodyPr>
          <a:lstStyle/>
          <a:p>
            <a:r>
              <a:rPr lang="hu-HU" altLang="hu-HU" sz="4800" dirty="0">
                <a:latin typeface="Arial" panose="020B0604020202020204" pitchFamily="34" charset="0"/>
              </a:rPr>
              <a:t>Digitális tartalomszolgáltatás</a:t>
            </a:r>
            <a:br>
              <a:rPr lang="hu-HU" altLang="hu-HU" sz="4800" dirty="0">
                <a:solidFill>
                  <a:srgbClr val="0070C0"/>
                </a:solidFill>
                <a:latin typeface="Arial" panose="020B0604020202020204" pitchFamily="34" charset="0"/>
              </a:rPr>
            </a:br>
            <a:r>
              <a:rPr lang="hu-HU" altLang="hu-HU" sz="4800" dirty="0">
                <a:solidFill>
                  <a:schemeClr val="tx1"/>
                </a:solidFill>
                <a:latin typeface="Arial" panose="020B0604020202020204" pitchFamily="34" charset="0"/>
              </a:rPr>
              <a:t>a könyvtárakban</a:t>
            </a:r>
            <a:br>
              <a:rPr lang="hu-HU" altLang="hu-HU" dirty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hu-HU" altLang="hu-HU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12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26587"/>
            <a:ext cx="8100392" cy="1143000"/>
          </a:xfrm>
        </p:spPr>
        <p:txBody>
          <a:bodyPr>
            <a:normAutofit fontScale="90000"/>
          </a:bodyPr>
          <a:lstStyle/>
          <a:p>
            <a:r>
              <a:rPr lang="hu-HU" dirty="0"/>
              <a:t>Legnagyobb közgyűjteményi </a:t>
            </a:r>
            <a:br>
              <a:rPr lang="hu-HU" dirty="0"/>
            </a:br>
            <a:r>
              <a:rPr lang="hu-HU" dirty="0"/>
              <a:t>archívumok (2016-os adatok)</a:t>
            </a: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720609"/>
              </p:ext>
            </p:extLst>
          </p:nvPr>
        </p:nvGraphicFramePr>
        <p:xfrm>
          <a:off x="0" y="1404361"/>
          <a:ext cx="9144000" cy="4996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981">
                <a:tc>
                  <a:txBody>
                    <a:bodyPr/>
                    <a:lstStyle/>
                    <a:p>
                      <a:r>
                        <a:rPr lang="hu-HU" sz="2400" dirty="0"/>
                        <a:t>Gyűjtemény neve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/>
                        <a:t>Állomány nagysága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/>
                        <a:t>Megtekintések száma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376">
                <a:tc>
                  <a:txBody>
                    <a:bodyPr/>
                    <a:lstStyle/>
                    <a:p>
                      <a:r>
                        <a:rPr lang="hu-HU" sz="2400" dirty="0"/>
                        <a:t>Magyar Elektronikus Könyvtár  MEK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2400" dirty="0"/>
                    </a:p>
                    <a:p>
                      <a:pPr algn="ctr"/>
                      <a:r>
                        <a:rPr lang="hu-HU" sz="2400" dirty="0"/>
                        <a:t>5 – 10 millió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2400" dirty="0"/>
                    </a:p>
                    <a:p>
                      <a:pPr algn="ctr"/>
                      <a:r>
                        <a:rPr lang="hu-HU" sz="2400" dirty="0"/>
                        <a:t>19.380.726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9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 err="1"/>
                        <a:t>Hungaricana</a:t>
                      </a:r>
                      <a:r>
                        <a:rPr lang="hu-HU" sz="2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12 millió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2.200.000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011">
                <a:tc>
                  <a:txBody>
                    <a:bodyPr/>
                    <a:lstStyle/>
                    <a:p>
                      <a:r>
                        <a:rPr lang="hu-HU" sz="2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Magyar Nemzeti Digitális Archívum </a:t>
                      </a:r>
                      <a:endParaRPr lang="hu-HU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2400" dirty="0"/>
                    </a:p>
                    <a:p>
                      <a:pPr algn="l"/>
                      <a:r>
                        <a:rPr lang="hu-HU" sz="2400" dirty="0"/>
                        <a:t>         </a:t>
                      </a:r>
                      <a:r>
                        <a:rPr lang="hu-HU" sz="2400" baseline="0" dirty="0"/>
                        <a:t> </a:t>
                      </a:r>
                      <a:r>
                        <a:rPr lang="hu-HU" sz="2400" dirty="0"/>
                        <a:t>  1.943</a:t>
                      </a:r>
                      <a:r>
                        <a:rPr lang="hu-HU" sz="2400" baseline="0" dirty="0"/>
                        <a:t> ezer</a:t>
                      </a:r>
                      <a:r>
                        <a:rPr lang="hu-HU" sz="2400" dirty="0"/>
                        <a:t>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2400" dirty="0"/>
                    </a:p>
                    <a:p>
                      <a:pPr algn="ctr"/>
                      <a:r>
                        <a:rPr lang="hu-HU" sz="2400" dirty="0"/>
                        <a:t>nincs adat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5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/>
                        <a:t>Múzeum </a:t>
                      </a:r>
                      <a:r>
                        <a:rPr lang="hu-HU" sz="2400" dirty="0" err="1"/>
                        <a:t>Digitár</a:t>
                      </a:r>
                      <a:r>
                        <a:rPr lang="hu-HU" sz="2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dirty="0"/>
                        <a:t>             </a:t>
                      </a:r>
                      <a:r>
                        <a:rPr lang="hu-HU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255 ezer</a:t>
                      </a:r>
                      <a:endParaRPr lang="hu-H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/>
                        <a:t>nincs adat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3981">
                <a:tc>
                  <a:txBody>
                    <a:bodyPr/>
                    <a:lstStyle/>
                    <a:p>
                      <a:r>
                        <a:rPr lang="hu-HU" sz="2400" dirty="0"/>
                        <a:t>Megyei könyvtárak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380</a:t>
                      </a:r>
                      <a:r>
                        <a:rPr lang="hu-HU" sz="2400" baseline="0" dirty="0"/>
                        <a:t> ezer</a:t>
                      </a:r>
                      <a:endParaRPr lang="hu-H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/>
                        <a:t>nincs adat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39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 err="1"/>
                        <a:t>Europeana</a:t>
                      </a:r>
                      <a:r>
                        <a:rPr lang="hu-HU" sz="2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 millió, ebből</a:t>
                      </a:r>
                    </a:p>
                    <a:p>
                      <a:r>
                        <a:rPr lang="hu-HU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1 millió magyar</a:t>
                      </a:r>
                      <a:endParaRPr lang="hu-H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3.300.000, ebből  </a:t>
                      </a:r>
                    </a:p>
                    <a:p>
                      <a:r>
                        <a:rPr lang="hu-HU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kb. 260.000 magyar</a:t>
                      </a:r>
                      <a:endParaRPr lang="hu-H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332656"/>
            <a:ext cx="7859216" cy="1008112"/>
          </a:xfrm>
        </p:spPr>
        <p:txBody>
          <a:bodyPr>
            <a:normAutofit fontScale="90000"/>
          </a:bodyPr>
          <a:lstStyle/>
          <a:p>
            <a:r>
              <a:rPr lang="hu-HU" dirty="0"/>
              <a:t>Megyei könyvtárak (látható) digitalizált állománya (2017)</a:t>
            </a: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999096"/>
              </p:ext>
            </p:extLst>
          </p:nvPr>
        </p:nvGraphicFramePr>
        <p:xfrm>
          <a:off x="0" y="1305496"/>
          <a:ext cx="9144000" cy="5552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9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1889">
                  <a:extLst>
                    <a:ext uri="{9D8B030D-6E8A-4147-A177-3AD203B41FA5}">
                      <a16:colId xmlns:a16="http://schemas.microsoft.com/office/drawing/2014/main" val="2818625042"/>
                    </a:ext>
                  </a:extLst>
                </a:gridCol>
                <a:gridCol w="2134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56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0805">
                <a:tc>
                  <a:txBody>
                    <a:bodyPr/>
                    <a:lstStyle/>
                    <a:p>
                      <a:r>
                        <a:rPr lang="hu-HU" dirty="0"/>
                        <a:t>Megye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Dok</a:t>
                      </a:r>
                      <a:r>
                        <a:rPr lang="hu-HU" dirty="0"/>
                        <a:t>. </a:t>
                      </a:r>
                      <a:r>
                        <a:rPr lang="hu-HU" baseline="0" dirty="0"/>
                        <a:t>száma</a:t>
                      </a:r>
                    </a:p>
                    <a:p>
                      <a:pPr algn="ctr"/>
                      <a:r>
                        <a:rPr lang="hu-HU" dirty="0"/>
                        <a:t>honlap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Dok</a:t>
                      </a:r>
                      <a:r>
                        <a:rPr lang="hu-HU" dirty="0"/>
                        <a:t>. száma</a:t>
                      </a:r>
                    </a:p>
                    <a:p>
                      <a:pPr algn="ctr"/>
                      <a:r>
                        <a:rPr lang="hu-HU" dirty="0"/>
                        <a:t>statisztika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/>
                        <a:t>Dokumentumok</a:t>
                      </a:r>
                      <a:r>
                        <a:rPr lang="hu-HU" baseline="0" dirty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baseline="0" dirty="0"/>
                        <a:t>típusa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Repozitórium</a:t>
                      </a:r>
                      <a:r>
                        <a:rPr lang="hu-HU" baseline="0" dirty="0"/>
                        <a:t> kezelő szoftver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054">
                <a:tc>
                  <a:txBody>
                    <a:bodyPr/>
                    <a:lstStyle/>
                    <a:p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Bács-Kiskun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7584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apró nyomtatvány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nincs, portál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95243"/>
                  </a:ext>
                </a:extLst>
              </a:tr>
              <a:tr h="377054">
                <a:tc>
                  <a:txBody>
                    <a:bodyPr/>
                    <a:lstStyle/>
                    <a:p>
                      <a:r>
                        <a:rPr lang="hu-HU" dirty="0"/>
                        <a:t>Baranya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3112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61384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cikk, fotó, videó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nincs, portál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106023"/>
                  </a:ext>
                </a:extLst>
              </a:tr>
              <a:tr h="377054">
                <a:tc>
                  <a:txBody>
                    <a:bodyPr/>
                    <a:lstStyle/>
                    <a:p>
                      <a:r>
                        <a:rPr lang="hu-HU" dirty="0"/>
                        <a:t>Békés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 3000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15484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cikk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nincs, portál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054">
                <a:tc>
                  <a:txBody>
                    <a:bodyPr/>
                    <a:lstStyle/>
                    <a:p>
                      <a:r>
                        <a:rPr lang="hu-HU" dirty="0"/>
                        <a:t>Borsod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Kb.10000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16125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könyv, cikk, képeslap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egyedi, portál, </a:t>
                      </a:r>
                      <a:r>
                        <a:rPr lang="hu-HU" dirty="0" err="1"/>
                        <a:t>vj</a:t>
                      </a:r>
                      <a:r>
                        <a:rPr lang="hu-HU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054">
                <a:tc>
                  <a:txBody>
                    <a:bodyPr/>
                    <a:lstStyle/>
                    <a:p>
                      <a:r>
                        <a:rPr lang="hu-HU" dirty="0"/>
                        <a:t>Csongrád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41000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95461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cikk, képeslap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Jadox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054">
                <a:tc>
                  <a:txBody>
                    <a:bodyPr/>
                    <a:lstStyle/>
                    <a:p>
                      <a:r>
                        <a:rPr lang="hu-HU" dirty="0"/>
                        <a:t>Fejér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2653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7892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képeslap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Tex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lib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054">
                <a:tc>
                  <a:txBody>
                    <a:bodyPr/>
                    <a:lstStyle/>
                    <a:p>
                      <a:r>
                        <a:rPr lang="hu-HU" dirty="0"/>
                        <a:t>Győr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63000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n.a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cikk, képeslap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Jadox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054">
                <a:tc>
                  <a:txBody>
                    <a:bodyPr/>
                    <a:lstStyle/>
                    <a:p>
                      <a:r>
                        <a:rPr lang="hu-HU" dirty="0"/>
                        <a:t>Hajdú-Bihar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165216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42809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cikk, képeslap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Jadox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054">
                <a:tc>
                  <a:txBody>
                    <a:bodyPr/>
                    <a:lstStyle/>
                    <a:p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Heves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Kb.3000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41120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újság, </a:t>
                      </a:r>
                      <a:r>
                        <a:rPr lang="hu-HU" dirty="0" err="1"/>
                        <a:t>k.lap</a:t>
                      </a:r>
                      <a:r>
                        <a:rPr lang="hu-HU" dirty="0"/>
                        <a:t>, könyv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nincs, portál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054">
                <a:tc>
                  <a:txBody>
                    <a:bodyPr/>
                    <a:lstStyle/>
                    <a:p>
                      <a:r>
                        <a:rPr lang="hu-HU" dirty="0"/>
                        <a:t>Jász-Nagykun-Szolnok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9312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n.a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/>
                        <a:t>cikk, képeslap, videó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nincs, portál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7054">
                <a:tc>
                  <a:txBody>
                    <a:bodyPr/>
                    <a:lstStyle/>
                    <a:p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Komárom-Esztergom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Nem működik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1303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28483"/>
                  </a:ext>
                </a:extLst>
              </a:tr>
              <a:tr h="377054">
                <a:tc>
                  <a:txBody>
                    <a:bodyPr/>
                    <a:lstStyle/>
                    <a:p>
                      <a:r>
                        <a:rPr lang="hu-HU" dirty="0"/>
                        <a:t>Nógrád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2300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5412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cikk, képeslap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7054">
                <a:tc>
                  <a:txBody>
                    <a:bodyPr/>
                    <a:lstStyle/>
                    <a:p>
                      <a:r>
                        <a:rPr lang="hu-HU" dirty="0"/>
                        <a:t>Pest megye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262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21898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Pest Megyei </a:t>
                      </a:r>
                      <a:r>
                        <a:rPr lang="hu-HU" dirty="0" err="1"/>
                        <a:t>Hirlap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Hungaricana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404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721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332656"/>
            <a:ext cx="7859216" cy="1008112"/>
          </a:xfrm>
        </p:spPr>
        <p:txBody>
          <a:bodyPr>
            <a:normAutofit fontScale="90000"/>
          </a:bodyPr>
          <a:lstStyle/>
          <a:p>
            <a:r>
              <a:rPr lang="hu-HU" dirty="0"/>
              <a:t>Megyei könyvtárak (látható) digitalizált állománya (2017)</a:t>
            </a: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906354"/>
              </p:ext>
            </p:extLst>
          </p:nvPr>
        </p:nvGraphicFramePr>
        <p:xfrm>
          <a:off x="0" y="1305497"/>
          <a:ext cx="914400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9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1889">
                  <a:extLst>
                    <a:ext uri="{9D8B030D-6E8A-4147-A177-3AD203B41FA5}">
                      <a16:colId xmlns:a16="http://schemas.microsoft.com/office/drawing/2014/main" val="2818625042"/>
                    </a:ext>
                  </a:extLst>
                </a:gridCol>
                <a:gridCol w="2134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56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Megye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Dok</a:t>
                      </a:r>
                      <a:r>
                        <a:rPr lang="hu-HU" dirty="0"/>
                        <a:t>. </a:t>
                      </a:r>
                      <a:r>
                        <a:rPr lang="hu-HU" baseline="0" dirty="0"/>
                        <a:t>száma</a:t>
                      </a:r>
                    </a:p>
                    <a:p>
                      <a:pPr algn="ctr"/>
                      <a:r>
                        <a:rPr lang="hu-HU" dirty="0"/>
                        <a:t>honlap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Dok</a:t>
                      </a:r>
                      <a:r>
                        <a:rPr lang="hu-HU" dirty="0"/>
                        <a:t>. száma</a:t>
                      </a:r>
                    </a:p>
                    <a:p>
                      <a:pPr algn="ctr"/>
                      <a:r>
                        <a:rPr lang="hu-HU" dirty="0"/>
                        <a:t>statisztika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/>
                        <a:t>Dokumentumok</a:t>
                      </a:r>
                      <a:r>
                        <a:rPr lang="hu-HU" baseline="0" dirty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baseline="0" dirty="0"/>
                        <a:t>típusa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Repozitórium</a:t>
                      </a:r>
                      <a:r>
                        <a:rPr lang="hu-HU" baseline="0" dirty="0"/>
                        <a:t> kezelő szoftver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Somogy 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Kb.1300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2983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képeslap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Phoca</a:t>
                      </a:r>
                      <a:r>
                        <a:rPr lang="hu-HU" dirty="0"/>
                        <a:t> </a:t>
                      </a:r>
                      <a:r>
                        <a:rPr lang="hu-HU" dirty="0" err="1"/>
                        <a:t>Gallery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Szabolcs-Szatmár-Bereg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129264 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n.a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/>
                        <a:t>cikk, képeslap, videó, hang, könyv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err="1"/>
                        <a:t>Jadox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95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Tolna 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csak  kat.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9382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Újság - </a:t>
                      </a:r>
                      <a:r>
                        <a:rPr lang="hu-HU" dirty="0" err="1"/>
                        <a:t>Hugaricana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nincs, portál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106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500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n.a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/>
                        <a:t>könyv, cikk, képeslap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nincs, portál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Veszprém 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3273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8304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életmű lexikonban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egyedi, portál, </a:t>
                      </a:r>
                      <a:r>
                        <a:rPr lang="hu-HU" dirty="0" err="1"/>
                        <a:t>vj</a:t>
                      </a:r>
                      <a:r>
                        <a:rPr lang="hu-HU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Zala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2832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Képeslap, videó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Képtár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Országos Széchényi Könyvtár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dirty="0"/>
                    </a:p>
                    <a:p>
                      <a:pPr algn="ctr"/>
                      <a:r>
                        <a:rPr lang="hu-HU" dirty="0"/>
                        <a:t>1.271.433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  <a:p>
                      <a:r>
                        <a:rPr lang="hu-HU" dirty="0"/>
                        <a:t>Szöveg, hang, kép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Szabó Ervin könyvtár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74.000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Szöveg,  kép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28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404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757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/>
              <a:t>Mi a baj a hazai könyvtári digitális</a:t>
            </a:r>
            <a:br>
              <a:rPr lang="hu-HU" dirty="0"/>
            </a:br>
            <a:r>
              <a:rPr lang="hu-HU" dirty="0"/>
              <a:t> archívumokkal?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0" y="1412776"/>
            <a:ext cx="8229600" cy="4967700"/>
          </a:xfrm>
        </p:spPr>
        <p:txBody>
          <a:bodyPr>
            <a:normAutofit fontScale="85000" lnSpcReduction="10000"/>
          </a:bodyPr>
          <a:lstStyle/>
          <a:p>
            <a:r>
              <a:rPr lang="hu-HU" dirty="0"/>
              <a:t>Aránylag nagy dokumentum szám, alacsony látogatottság</a:t>
            </a:r>
          </a:p>
          <a:p>
            <a:r>
              <a:rPr lang="hu-HU" dirty="0"/>
              <a:t>Kevés </a:t>
            </a:r>
            <a:r>
              <a:rPr lang="hu-HU" dirty="0" err="1"/>
              <a:t>pr</a:t>
            </a:r>
            <a:r>
              <a:rPr lang="hu-HU" dirty="0"/>
              <a:t>. cikk az újdonságokról</a:t>
            </a:r>
          </a:p>
          <a:p>
            <a:r>
              <a:rPr lang="hu-HU" dirty="0"/>
              <a:t>Nem készülnek mobil applikációk a használatra </a:t>
            </a:r>
          </a:p>
          <a:p>
            <a:r>
              <a:rPr lang="hu-HU" dirty="0"/>
              <a:t>Nehézkes keresési lehetőség</a:t>
            </a:r>
          </a:p>
          <a:p>
            <a:r>
              <a:rPr lang="hu-HU" dirty="0"/>
              <a:t>Nincs oktatást támogató külön gyűjtemény</a:t>
            </a:r>
          </a:p>
          <a:p>
            <a:r>
              <a:rPr lang="hu-HU" b="1" dirty="0">
                <a:solidFill>
                  <a:srgbClr val="FF0000"/>
                </a:solidFill>
              </a:rPr>
              <a:t>Nem elsősorban új </a:t>
            </a:r>
            <a:r>
              <a:rPr lang="hu-HU" b="1" dirty="0" err="1">
                <a:solidFill>
                  <a:srgbClr val="FF0000"/>
                </a:solidFill>
              </a:rPr>
              <a:t>repozitóriumokat</a:t>
            </a:r>
            <a:r>
              <a:rPr lang="hu-HU" b="1" dirty="0">
                <a:solidFill>
                  <a:srgbClr val="FF0000"/>
                </a:solidFill>
              </a:rPr>
              <a:t> kell létrehozni, hanem ajánlókat kell készíteni a meglévők használatához!!!</a:t>
            </a:r>
            <a:endParaRPr lang="hu-HU" dirty="0">
              <a:solidFill>
                <a:srgbClr val="FF0000"/>
              </a:solidFill>
            </a:endParaRPr>
          </a:p>
          <a:p>
            <a:r>
              <a:rPr lang="hu-HU" b="1" dirty="0">
                <a:solidFill>
                  <a:srgbClr val="0070C0"/>
                </a:solidFill>
              </a:rPr>
              <a:t>A közgyűjteményeknek a kulturális örökség őrzőiből, a kulturális örökség első számú, autentikus, forrás értékű megosztóivá kell válniuk. </a:t>
            </a:r>
          </a:p>
          <a:p>
            <a:pPr>
              <a:buNone/>
            </a:pPr>
            <a:r>
              <a:rPr lang="hu-HU" sz="1900" b="1" i="1" dirty="0"/>
              <a:t>                                                                            </a:t>
            </a:r>
            <a:r>
              <a:rPr lang="hu-HU" sz="1900" b="1" i="1" dirty="0">
                <a:solidFill>
                  <a:srgbClr val="0070C0"/>
                </a:solidFill>
              </a:rPr>
              <a:t>/ Forrás: Közgyűjteményi Digitalizálási Stratégia/</a:t>
            </a:r>
          </a:p>
          <a:p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FAEC0E0-4ABC-4077-8922-293239654A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Ragyogó technológia sablon videoklippel</Template>
  <TotalTime>5171</TotalTime>
  <Words>1336</Words>
  <Application>Microsoft Office PowerPoint</Application>
  <PresentationFormat>Diavetítés a képernyőre (4:3 oldalarány)</PresentationFormat>
  <Paragraphs>345</Paragraphs>
  <Slides>49</Slides>
  <Notes>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49</vt:i4>
      </vt:variant>
    </vt:vector>
  </HeadingPairs>
  <TitlesOfParts>
    <vt:vector size="56" baseType="lpstr">
      <vt:lpstr>Arial</vt:lpstr>
      <vt:lpstr>Calibri</vt:lpstr>
      <vt:lpstr>Forte</vt:lpstr>
      <vt:lpstr>Times New Roman</vt:lpstr>
      <vt:lpstr>Wingdings</vt:lpstr>
      <vt:lpstr>Office-téma</vt:lpstr>
      <vt:lpstr>1_Office-téma</vt:lpstr>
      <vt:lpstr>Digitális helyismereti archívumok népszerűsítése  a fiatalok  körében</vt:lpstr>
      <vt:lpstr>PowerPoint-bemutató</vt:lpstr>
      <vt:lpstr>Milyen tartalom fogyasztók a fiatalok?</vt:lpstr>
      <vt:lpstr>Piacképes ajánlat-e a könyvtár, a tartalomra vágyó fiatalok körében?</vt:lpstr>
      <vt:lpstr>Digitális tartalomszolgáltatás a könyvtárakban </vt:lpstr>
      <vt:lpstr>Legnagyobb közgyűjteményi  archívumok (2016-os adatok)</vt:lpstr>
      <vt:lpstr>Megyei könyvtárak (látható) digitalizált állománya (2017)</vt:lpstr>
      <vt:lpstr>Megyei könyvtárak (látható) digitalizált állománya (2017)</vt:lpstr>
      <vt:lpstr>Mi a baj a hazai könyvtári digitális  archívumokkal?</vt:lpstr>
      <vt:lpstr>Könyvtárosok és a  tartalom előállítása</vt:lpstr>
      <vt:lpstr>Hogyan népszerűsítsük helyismereti gyűjteményünket?</vt:lpstr>
      <vt:lpstr>Top 10 Marketing eszköz 2017</vt:lpstr>
      <vt:lpstr>Leggyakrabban megfogalmazott marketing tanácsok könyvtárak számára</vt:lpstr>
      <vt:lpstr>Könyvtárak a sajtóban</vt:lpstr>
      <vt:lpstr> Top  10 könyvjelző  az ELTE könyvtárának  Instagram oldalán</vt:lpstr>
      <vt:lpstr>Miért éppen facebook? (…, mert 2 milliárd ember nem tévedhet!  )</vt:lpstr>
      <vt:lpstr>Miért éppen facebook?  (…, mert  ingyenes, naprakész statisztika )</vt:lpstr>
      <vt:lpstr>PowerPoint-bemutató</vt:lpstr>
      <vt:lpstr>Oktatást támogató tartalomszolgáltatás  a  könyvtárakban</vt:lpstr>
      <vt:lpstr>Library of Congress, a legnagyobb ötlettár</vt:lpstr>
      <vt:lpstr>Ötletek, amelyek a hazai könyvtárakban is hasznosíthatók. A tizenkilencedik századi nők</vt:lpstr>
      <vt:lpstr>Irodalmi helyszínek régen és most  „Ott, hol a kis Túr siet beléje”</vt:lpstr>
      <vt:lpstr>Mit adtak nekünk a rómaiak? - Utakat – Na jó, de hol?</vt:lpstr>
      <vt:lpstr>Diákok által talált római kori utak</vt:lpstr>
      <vt:lpstr>Hogyan népszerűsítsük helyismereti gyűjteményünket a fiatalok körében ?</vt:lpstr>
      <vt:lpstr>Kiindulási oldal a könyvtár honlapján </vt:lpstr>
      <vt:lpstr>Mennyivel áttekinthetetelenebb  ez így</vt:lpstr>
      <vt:lpstr>Hungaricana adatbázis</vt:lpstr>
      <vt:lpstr>MaNDA archívuma</vt:lpstr>
      <vt:lpstr>Saját gyűjteményeink kezdőoldal, felhasználói jogok</vt:lpstr>
      <vt:lpstr>Nyíregyházi képeslapok</vt:lpstr>
      <vt:lpstr>előtte</vt:lpstr>
      <vt:lpstr>Magángyűjtemények</vt:lpstr>
      <vt:lpstr>Saját facebook oldal,  mint kommunikációs eszköz</vt:lpstr>
      <vt:lpstr>Hogyan népszerűsítsük gyűjteményünket a facebookon?</vt:lpstr>
      <vt:lpstr>Vajon mi történt?</vt:lpstr>
      <vt:lpstr>Oldalelérés</vt:lpstr>
      <vt:lpstr>Használjuk-e a facebook hirdetést?</vt:lpstr>
      <vt:lpstr>Hogyan használjuk más  oldalak népszerűségét?</vt:lpstr>
      <vt:lpstr>Amikor a kommentelők írják a helytörténetet</vt:lpstr>
      <vt:lpstr>Együttműködés a nyiregyhaza.hu-val</vt:lpstr>
      <vt:lpstr>Új kezdeményezésünk az „Így épült…” sorozat.</vt:lpstr>
      <vt:lpstr>Fiatalok bevonása a tartalom készítésbe:   Régen és most…</vt:lpstr>
      <vt:lpstr>Fiatalok bevonása a  tartalom készítésbe</vt:lpstr>
      <vt:lpstr>PowerPoint-bemutató</vt:lpstr>
      <vt:lpstr>Beérkezett pályázatok</vt:lpstr>
      <vt:lpstr>Médiatudatosságra nevelés, kreatív tartalom előállítás a könyvtárban</vt:lpstr>
      <vt:lpstr>A helyismeret dokumentumok újszerű interpretálása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Dokumentumfilmek,  egész estés filmek</dc:title>
  <dc:creator>márföldi istván</dc:creator>
  <cp:lastModifiedBy>EDU_HTTJ_2773@diakoffice.onmicrosoft.com</cp:lastModifiedBy>
  <cp:revision>418</cp:revision>
  <dcterms:created xsi:type="dcterms:W3CDTF">2014-05-18T10:24:55Z</dcterms:created>
  <dcterms:modified xsi:type="dcterms:W3CDTF">2018-07-24T09:18:32Z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TC018813529991</vt:lpwstr>
  </property>
</Properties>
</file>