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2192000" cy="6858000"/>
  <p:custDataLst>
    <p:tags r:id="rId12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49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181B0D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7136" y="0"/>
            <a:ext cx="11485245" cy="6858000"/>
          </a:xfrm>
          <a:custGeom>
            <a:avLst/>
            <a:gdLst/>
            <a:ahLst/>
            <a:cxnLst/>
            <a:rect l="l" t="t" r="r" b="b"/>
            <a:pathLst>
              <a:path w="11485245" h="6858000">
                <a:moveTo>
                  <a:pt x="0" y="6857999"/>
                </a:moveTo>
                <a:lnTo>
                  <a:pt x="11484864" y="6857999"/>
                </a:lnTo>
                <a:lnTo>
                  <a:pt x="1148486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478790" cy="6858000"/>
          </a:xfrm>
          <a:custGeom>
            <a:avLst/>
            <a:gdLst/>
            <a:ahLst/>
            <a:cxnLst/>
            <a:rect l="l" t="t" r="r" b="b"/>
            <a:pathLst>
              <a:path w="478790" h="6858000">
                <a:moveTo>
                  <a:pt x="0" y="6857999"/>
                </a:moveTo>
                <a:lnTo>
                  <a:pt x="478536" y="6857999"/>
                </a:lnTo>
                <a:lnTo>
                  <a:pt x="478536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0" y="6858000"/>
                </a:moveTo>
                <a:lnTo>
                  <a:pt x="228600" y="685800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0594" y="734822"/>
            <a:ext cx="9290811" cy="1182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49294" y="2495149"/>
            <a:ext cx="5693410" cy="1915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181B0D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any.zsuzsi19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r>
              <a:rPr lang="hu-HU" dirty="0" smtClean="0"/>
              <a:t> 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8151876" y="5709920"/>
            <a:ext cx="3275329" cy="384810"/>
          </a:xfrm>
          <a:custGeom>
            <a:avLst/>
            <a:gdLst/>
            <a:ahLst/>
            <a:cxnLst/>
            <a:rect l="l" t="t" r="r" b="b"/>
            <a:pathLst>
              <a:path w="3275329" h="384810">
                <a:moveTo>
                  <a:pt x="0" y="384809"/>
                </a:moveTo>
                <a:lnTo>
                  <a:pt x="3275076" y="384809"/>
                </a:lnTo>
                <a:lnTo>
                  <a:pt x="3275076" y="0"/>
                </a:lnTo>
                <a:lnTo>
                  <a:pt x="0" y="0"/>
                </a:lnTo>
                <a:lnTo>
                  <a:pt x="0" y="384809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51876" y="5709284"/>
            <a:ext cx="984250" cy="0"/>
          </a:xfrm>
          <a:custGeom>
            <a:avLst/>
            <a:gdLst/>
            <a:ahLst/>
            <a:cxnLst/>
            <a:rect l="l" t="t" r="r" b="b"/>
            <a:pathLst>
              <a:path w="984250">
                <a:moveTo>
                  <a:pt x="0" y="0"/>
                </a:moveTo>
                <a:lnTo>
                  <a:pt x="983763" y="0"/>
                </a:lnTo>
              </a:path>
            </a:pathLst>
          </a:custGeom>
          <a:ln w="3175">
            <a:solidFill>
              <a:srgbClr val="181B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021186" y="1685544"/>
            <a:ext cx="405765" cy="4024629"/>
          </a:xfrm>
          <a:custGeom>
            <a:avLst/>
            <a:gdLst/>
            <a:ahLst/>
            <a:cxnLst/>
            <a:rect l="l" t="t" r="r" b="b"/>
            <a:pathLst>
              <a:path w="405765" h="4024629">
                <a:moveTo>
                  <a:pt x="405765" y="0"/>
                </a:moveTo>
                <a:lnTo>
                  <a:pt x="0" y="0"/>
                </a:lnTo>
                <a:lnTo>
                  <a:pt x="0" y="4024033"/>
                </a:lnTo>
                <a:lnTo>
                  <a:pt x="405765" y="4024033"/>
                </a:lnTo>
                <a:lnTo>
                  <a:pt x="405765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2855" y="743712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4441" y="0"/>
                </a:moveTo>
                <a:lnTo>
                  <a:pt x="0" y="0"/>
                </a:lnTo>
                <a:lnTo>
                  <a:pt x="0" y="4408932"/>
                </a:lnTo>
                <a:lnTo>
                  <a:pt x="405701" y="4408932"/>
                </a:lnTo>
                <a:lnTo>
                  <a:pt x="405701" y="384428"/>
                </a:lnTo>
                <a:lnTo>
                  <a:pt x="3275064" y="384428"/>
                </a:lnTo>
                <a:lnTo>
                  <a:pt x="3274908" y="365942"/>
                </a:lnTo>
                <a:lnTo>
                  <a:pt x="3274669" y="230794"/>
                </a:lnTo>
                <a:lnTo>
                  <a:pt x="3274819" y="59068"/>
                </a:lnTo>
                <a:lnTo>
                  <a:pt x="3274608" y="19865"/>
                </a:lnTo>
                <a:lnTo>
                  <a:pt x="3274441" y="0"/>
                </a:lnTo>
                <a:close/>
              </a:path>
              <a:path w="3275329" h="4409440">
                <a:moveTo>
                  <a:pt x="3275064" y="384428"/>
                </a:moveTo>
                <a:lnTo>
                  <a:pt x="405701" y="384428"/>
                </a:lnTo>
                <a:lnTo>
                  <a:pt x="3275076" y="385825"/>
                </a:lnTo>
                <a:lnTo>
                  <a:pt x="3275064" y="384428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91596" y="1472980"/>
            <a:ext cx="6481004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7200" dirty="0" smtClean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lang="hu-HU" sz="7200" dirty="0" smtClean="0">
                <a:solidFill>
                  <a:srgbClr val="181B0D"/>
                </a:solidFill>
                <a:latin typeface="Franklin Gothic Book"/>
                <a:cs typeface="Franklin Gothic Book"/>
              </a:rPr>
              <a:t> KÖNY</a:t>
            </a:r>
            <a:r>
              <a:rPr lang="hu-HU" sz="7200" spc="229" dirty="0" smtClean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lang="hu-HU" sz="7200" dirty="0" smtClean="0">
                <a:solidFill>
                  <a:srgbClr val="181B0D"/>
                </a:solidFill>
                <a:latin typeface="Franklin Gothic Book"/>
                <a:cs typeface="Franklin Gothic Book"/>
              </a:rPr>
              <a:t>TÁRAK</a:t>
            </a:r>
            <a:endParaRPr lang="hu-HU" sz="7200" dirty="0" smtClean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endParaRPr sz="7200" dirty="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xfrm>
            <a:off x="2904548" y="2589767"/>
            <a:ext cx="5693410" cy="191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780" marR="5080" indent="-132715">
              <a:lnSpc>
                <a:spcPts val="7680"/>
              </a:lnSpc>
            </a:pPr>
            <a:r>
              <a:rPr spc="25" dirty="0"/>
              <a:t>G</a:t>
            </a:r>
            <a:r>
              <a:rPr dirty="0"/>
              <a:t>AMIFIKÁCIÓS LEHETŐ</a:t>
            </a:r>
            <a:r>
              <a:rPr spc="20" dirty="0"/>
              <a:t>S</a:t>
            </a:r>
            <a:r>
              <a:rPr dirty="0"/>
              <a:t>ÉGEI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5355" y="5204601"/>
            <a:ext cx="6527800" cy="1402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2305"/>
              </a:lnSpc>
            </a:pP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 Z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su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zs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  <a:p>
            <a:pPr marL="12065" marR="5080" algn="ctr">
              <a:lnSpc>
                <a:spcPts val="2210"/>
              </a:lnSpc>
              <a:spcBef>
                <a:spcPts val="135"/>
              </a:spcBef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Bud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pe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 IX.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er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ü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ti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Sze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t-Györg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lbe</a:t>
            </a:r>
            <a:r>
              <a:rPr sz="2000" spc="6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ános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Is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ola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és Gimnázium</a:t>
            </a:r>
            <a:endParaRPr sz="2000">
              <a:latin typeface="Franklin Gothic Book"/>
              <a:cs typeface="Franklin Gothic Book"/>
            </a:endParaRPr>
          </a:p>
          <a:p>
            <a:pPr algn="ctr">
              <a:lnSpc>
                <a:spcPts val="2070"/>
              </a:lnSpc>
            </a:pPr>
            <a:r>
              <a:rPr sz="2000" u="heavy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ar</a:t>
            </a:r>
            <a:r>
              <a:rPr sz="2000" u="heavy" spc="-10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a</a:t>
            </a:r>
            <a:r>
              <a:rPr sz="2000" u="heavy" spc="-30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n</a:t>
            </a:r>
            <a:r>
              <a:rPr sz="2000" u="heavy" spc="-90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y</a:t>
            </a:r>
            <a:r>
              <a:rPr sz="2000" u="heavy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.</a:t>
            </a:r>
            <a:r>
              <a:rPr sz="2000" u="heavy" spc="5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z</a:t>
            </a:r>
            <a:r>
              <a:rPr sz="2000" u="heavy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s</a:t>
            </a:r>
            <a:r>
              <a:rPr sz="2000" u="heavy" spc="-15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u</a:t>
            </a:r>
            <a:r>
              <a:rPr sz="2000" u="heavy" spc="-5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zsi</a:t>
            </a:r>
            <a:r>
              <a:rPr sz="2000" u="heavy" spc="-30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1</a:t>
            </a:r>
            <a:r>
              <a:rPr sz="2000" u="heavy" spc="-5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9@gmai</a:t>
            </a:r>
            <a:r>
              <a:rPr sz="2000" u="heavy" spc="-10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l</a:t>
            </a:r>
            <a:r>
              <a:rPr sz="2000" u="heavy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.c</a:t>
            </a:r>
            <a:r>
              <a:rPr sz="2000" u="heavy" spc="5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o</a:t>
            </a:r>
            <a:r>
              <a:rPr sz="2000" u="heavy" dirty="0">
                <a:solidFill>
                  <a:srgbClr val="77A1BA"/>
                </a:solidFill>
                <a:latin typeface="Franklin Gothic Book"/>
                <a:cs typeface="Franklin Gothic Book"/>
                <a:hlinkClick r:id="rId3"/>
              </a:rPr>
              <a:t>m</a:t>
            </a:r>
            <a:endParaRPr sz="2000">
              <a:latin typeface="Franklin Gothic Book"/>
              <a:cs typeface="Franklin Gothic Book"/>
            </a:endParaRPr>
          </a:p>
          <a:p>
            <a:pPr algn="ctr">
              <a:lnSpc>
                <a:spcPts val="2305"/>
              </a:lnSpc>
            </a:pP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B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d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pe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t,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2</a:t>
            </a:r>
            <a:r>
              <a:rPr sz="2000" spc="-75" dirty="0">
                <a:solidFill>
                  <a:srgbClr val="181B0D"/>
                </a:solidFill>
                <a:latin typeface="Franklin Gothic Book"/>
                <a:cs typeface="Franklin Gothic Book"/>
              </a:rPr>
              <a:t>0</a:t>
            </a:r>
            <a:r>
              <a:rPr sz="2000" spc="-135" dirty="0">
                <a:solidFill>
                  <a:srgbClr val="181B0D"/>
                </a:solidFill>
                <a:latin typeface="Franklin Gothic Book"/>
                <a:cs typeface="Franklin Gothic Book"/>
              </a:rPr>
              <a:t>1</a:t>
            </a:r>
            <a:r>
              <a:rPr sz="2000" spc="-220" dirty="0">
                <a:solidFill>
                  <a:srgbClr val="181B0D"/>
                </a:solidFill>
                <a:latin typeface="Franklin Gothic Book"/>
                <a:cs typeface="Franklin Gothic Book"/>
              </a:rPr>
              <a:t>7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.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ember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30.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541507" y="0"/>
            <a:ext cx="1621536" cy="11079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85" dirty="0"/>
              <a:t>e</a:t>
            </a:r>
            <a:r>
              <a:rPr spc="-75" dirty="0"/>
              <a:t>v</a:t>
            </a:r>
            <a:r>
              <a:rPr dirty="0"/>
              <a:t>ez</a:t>
            </a:r>
            <a:r>
              <a:rPr spc="-35" dirty="0"/>
              <a:t>e</a:t>
            </a:r>
            <a:r>
              <a:rPr dirty="0"/>
              <a:t>tés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2342522"/>
            <a:ext cx="8145145" cy="241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indent="-383540">
              <a:lnSpc>
                <a:spcPct val="100000"/>
              </a:lnSpc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70" dirty="0">
                <a:solidFill>
                  <a:srgbClr val="181B0D"/>
                </a:solidFill>
                <a:latin typeface="Franklin Gothic Book"/>
                <a:cs typeface="Franklin Gothic Book"/>
              </a:rPr>
              <a:t>2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1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. 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zázad 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da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ma</a:t>
            </a:r>
            <a:r>
              <a:rPr sz="2000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az előző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század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oz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képest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sze</a:t>
            </a:r>
            <a:r>
              <a:rPr sz="2000" spc="4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396240" indent="-383540">
              <a:lnSpc>
                <a:spcPct val="100000"/>
              </a:lnSpc>
              <a:spcBef>
                <a:spcPts val="105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og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ztói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d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om he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tt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in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orm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ciós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d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om.</a:t>
            </a:r>
            <a:endParaRPr sz="2000">
              <a:latin typeface="Franklin Gothic Book"/>
              <a:cs typeface="Franklin Gothic Book"/>
            </a:endParaRPr>
          </a:p>
          <a:p>
            <a:pPr marL="396240" indent="-383540">
              <a:lnSpc>
                <a:spcPct val="100000"/>
              </a:lnSpc>
              <a:spcBef>
                <a:spcPts val="105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i="1" spc="25" dirty="0">
                <a:solidFill>
                  <a:srgbClr val="181B0D"/>
                </a:solidFill>
                <a:latin typeface="Franklin Gothic Book"/>
                <a:cs typeface="Franklin Gothic Book"/>
              </a:rPr>
              <a:t>„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A tudás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hat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lo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.”</a:t>
            </a:r>
            <a:endParaRPr sz="2000">
              <a:latin typeface="Franklin Gothic Book"/>
              <a:cs typeface="Franklin Gothic Book"/>
            </a:endParaRPr>
          </a:p>
          <a:p>
            <a:pPr marL="396240" indent="-383540">
              <a:lnSpc>
                <a:spcPct val="100000"/>
              </a:lnSpc>
              <a:spcBef>
                <a:spcPts val="105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spc="-75" dirty="0">
                <a:solidFill>
                  <a:srgbClr val="181B0D"/>
                </a:solidFill>
                <a:latin typeface="Franklin Gothic Book"/>
                <a:cs typeface="Franklin Gothic Book"/>
              </a:rPr>
              <a:t>2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1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. 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zázadi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b="1" dirty="0">
                <a:solidFill>
                  <a:srgbClr val="181B0D"/>
                </a:solidFill>
                <a:latin typeface="Franklin Gothic Book"/>
                <a:cs typeface="Franklin Gothic Book"/>
              </a:rPr>
              <a:t>odern</a:t>
            </a:r>
            <a:r>
              <a:rPr sz="2000" b="1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yv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osok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Wingdings"/>
                <a:cs typeface="Wingdings"/>
              </a:rPr>
              <a:t>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modern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yv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ár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endParaRPr sz="2000">
              <a:latin typeface="Franklin Gothic Book"/>
              <a:cs typeface="Franklin Gothic Book"/>
            </a:endParaRPr>
          </a:p>
          <a:p>
            <a:pPr marL="396240" indent="-383540">
              <a:lnSpc>
                <a:spcPct val="100000"/>
              </a:lnSpc>
              <a:spcBef>
                <a:spcPts val="105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os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megrag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dni a 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echn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lógi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ú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jí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ok</a:t>
            </a:r>
            <a:r>
              <a:rPr sz="2000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kíná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eh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tő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ége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t.</a:t>
            </a:r>
            <a:endParaRPr sz="2000">
              <a:latin typeface="Franklin Gothic Book"/>
              <a:cs typeface="Franklin Gothic Book"/>
            </a:endParaRPr>
          </a:p>
          <a:p>
            <a:pPr marL="542925">
              <a:lnSpc>
                <a:spcPct val="100000"/>
              </a:lnSpc>
              <a:spcBef>
                <a:spcPts val="550"/>
              </a:spcBef>
              <a:tabLst>
                <a:tab pos="92646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–	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Ga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i="1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iká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c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ió</a:t>
            </a:r>
            <a:r>
              <a:rPr sz="2000" i="1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és</a:t>
            </a:r>
            <a:r>
              <a:rPr sz="20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i="1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ormá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c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iós</a:t>
            </a:r>
            <a:r>
              <a:rPr sz="2000" i="1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mű</a:t>
            </a:r>
            <a:r>
              <a:rPr sz="20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eltség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 (</a:t>
            </a:r>
            <a:r>
              <a:rPr spc="5" dirty="0"/>
              <a:t>m</a:t>
            </a:r>
            <a:r>
              <a:rPr dirty="0"/>
              <a:t>odern)</a:t>
            </a:r>
            <a:r>
              <a:rPr spc="-30" dirty="0"/>
              <a:t> </a:t>
            </a:r>
            <a:r>
              <a:rPr dirty="0"/>
              <a:t>kö</a:t>
            </a:r>
            <a:r>
              <a:rPr spc="-80" dirty="0"/>
              <a:t>n</a:t>
            </a:r>
            <a:r>
              <a:rPr dirty="0"/>
              <a:t>yvtá</a:t>
            </a:r>
            <a:r>
              <a:rPr spc="-95" dirty="0"/>
              <a:t>r</a:t>
            </a:r>
            <a:r>
              <a:rPr dirty="0"/>
              <a:t>os</a:t>
            </a:r>
            <a:r>
              <a:rPr spc="-35" dirty="0"/>
              <a:t> </a:t>
            </a:r>
            <a:r>
              <a:rPr spc="-95" dirty="0"/>
              <a:t>k</a:t>
            </a:r>
            <a:r>
              <a:rPr dirty="0"/>
              <a:t>o</a:t>
            </a:r>
            <a:r>
              <a:rPr spc="-35" dirty="0"/>
              <a:t>m</a:t>
            </a:r>
            <a:r>
              <a:rPr dirty="0"/>
              <a:t>p</a:t>
            </a:r>
            <a:r>
              <a:rPr spc="-30" dirty="0"/>
              <a:t>e</a:t>
            </a:r>
            <a:r>
              <a:rPr spc="-75" dirty="0"/>
              <a:t>t</a:t>
            </a:r>
            <a:r>
              <a:rPr dirty="0"/>
              <a:t>enciái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2342118"/>
            <a:ext cx="9032240" cy="317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indent="-383540">
              <a:lnSpc>
                <a:spcPct val="100000"/>
              </a:lnSpc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Országos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éché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yi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yv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ár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yv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ári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téz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Wingdings"/>
                <a:cs typeface="Wingdings"/>
              </a:rPr>
              <a:t>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ár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sok meg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oga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mazá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  <a:p>
            <a:pPr marL="396240" indent="-383540">
              <a:lnSpc>
                <a:spcPct val="100000"/>
              </a:lnSpc>
              <a:spcBef>
                <a:spcPts val="105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ok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enciái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ki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er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ednek:</a:t>
            </a:r>
            <a:endParaRPr sz="2000">
              <a:latin typeface="Franklin Gothic Book"/>
              <a:cs typeface="Franklin Gothic Book"/>
            </a:endParaRPr>
          </a:p>
          <a:p>
            <a:pPr marL="927100" lvl="1" indent="-384175">
              <a:lnSpc>
                <a:spcPct val="100000"/>
              </a:lnSpc>
              <a:spcBef>
                <a:spcPts val="555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jék</a:t>
            </a:r>
            <a:r>
              <a:rPr sz="20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ozt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ssa</a:t>
            </a:r>
            <a:r>
              <a:rPr sz="20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,</a:t>
            </a:r>
            <a:r>
              <a:rPr sz="20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om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uniká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c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ió</a:t>
            </a:r>
            <a:r>
              <a:rPr sz="20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al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csol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os</a:t>
            </a:r>
            <a:r>
              <a:rPr sz="20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készsége</a:t>
            </a:r>
            <a:r>
              <a:rPr sz="2000" i="1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,</a:t>
            </a:r>
            <a:endParaRPr sz="2000">
              <a:latin typeface="Franklin Gothic Book"/>
              <a:cs typeface="Franklin Gothic Book"/>
            </a:endParaRPr>
          </a:p>
          <a:p>
            <a:pPr marL="927100" marR="5080" lvl="1" indent="-384175">
              <a:lnSpc>
                <a:spcPts val="2260"/>
              </a:lnSpc>
              <a:spcBef>
                <a:spcPts val="745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gyűj</a:t>
            </a:r>
            <a:r>
              <a:rPr sz="20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emé</a:t>
            </a:r>
            <a:r>
              <a:rPr sz="2000" i="1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ysze</a:t>
            </a:r>
            <a:r>
              <a:rPr sz="2000" i="1" spc="6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ezéssel,</a:t>
            </a:r>
            <a:r>
              <a:rPr sz="2000" i="1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re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dsze</a:t>
            </a:r>
            <a:r>
              <a:rPr sz="2000" i="1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éssel,</a:t>
            </a:r>
            <a:r>
              <a:rPr sz="20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elt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rással</a:t>
            </a:r>
            <a:r>
              <a:rPr sz="20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csol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os </a:t>
            </a:r>
            <a:r>
              <a:rPr sz="2000" i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elad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ok ell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sára</a:t>
            </a:r>
            <a:r>
              <a:rPr sz="2000" i="1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ó készsége</a:t>
            </a:r>
            <a:r>
              <a:rPr sz="20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927100" lvl="1" indent="-384175">
              <a:lnSpc>
                <a:spcPct val="100000"/>
              </a:lnSpc>
              <a:spcBef>
                <a:spcPts val="515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20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kba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  <a:p>
            <a:pPr marL="1384300" lvl="2" indent="-384175">
              <a:lnSpc>
                <a:spcPct val="100000"/>
              </a:lnSpc>
              <a:spcBef>
                <a:spcPts val="570"/>
              </a:spcBef>
              <a:buClr>
                <a:srgbClr val="181B0D"/>
              </a:buClr>
              <a:buFont typeface="Franklin Gothic Book"/>
              <a:buChar char="■"/>
              <a:tabLst>
                <a:tab pos="1384300" algn="l"/>
              </a:tabLst>
            </a:pP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ad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tbázisok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és</a:t>
            </a:r>
            <a:r>
              <a:rPr sz="18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egyéb 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pp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ar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usok isme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18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e,</a:t>
            </a:r>
            <a:endParaRPr sz="1800">
              <a:latin typeface="Franklin Gothic Book"/>
              <a:cs typeface="Franklin Gothic Book"/>
            </a:endParaRPr>
          </a:p>
          <a:p>
            <a:pPr marL="1384300" lvl="2" indent="-384175">
              <a:lnSpc>
                <a:spcPct val="100000"/>
              </a:lnSpc>
              <a:spcBef>
                <a:spcPts val="575"/>
              </a:spcBef>
              <a:buClr>
                <a:srgbClr val="181B0D"/>
              </a:buClr>
              <a:buFont typeface="Franklin Gothic Book"/>
              <a:buChar char="■"/>
              <a:tabLst>
                <a:tab pos="1384300" algn="l"/>
              </a:tabLst>
            </a:pP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8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tű</a:t>
            </a:r>
            <a:r>
              <a:rPr sz="18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gol</a:t>
            </a:r>
            <a:r>
              <a:rPr sz="18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18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8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-</a:t>
            </a:r>
            <a:r>
              <a:rPr sz="18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és</a:t>
            </a:r>
            <a:r>
              <a:rPr sz="18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rsa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gási</a:t>
            </a:r>
            <a:r>
              <a:rPr sz="18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8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18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isme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18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e,</a:t>
            </a:r>
            <a:endParaRPr sz="1800">
              <a:latin typeface="Franklin Gothic Book"/>
              <a:cs typeface="Franklin Gothic Book"/>
            </a:endParaRPr>
          </a:p>
          <a:p>
            <a:pPr marL="1000125">
              <a:lnSpc>
                <a:spcPct val="100000"/>
              </a:lnSpc>
              <a:spcBef>
                <a:spcPts val="560"/>
              </a:spcBef>
              <a:tabLst>
                <a:tab pos="1383665" algn="l"/>
              </a:tabLst>
            </a:pP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■	+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IKT 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s d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git</a:t>
            </a:r>
            <a:r>
              <a:rPr sz="18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is</a:t>
            </a:r>
            <a:r>
              <a:rPr sz="1800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8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18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18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8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ci</a:t>
            </a:r>
            <a:r>
              <a:rPr sz="18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8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gl</a:t>
            </a:r>
            <a:r>
              <a:rPr sz="18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18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800" dirty="0">
                <a:solidFill>
                  <a:srgbClr val="181B0D"/>
                </a:solidFill>
                <a:latin typeface="Franklin Gothic Book"/>
                <a:cs typeface="Franklin Gothic Book"/>
              </a:rPr>
              <a:t>e.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990"/>
              </a:lnSpc>
            </a:pPr>
            <a:r>
              <a:rPr spc="-5" dirty="0">
                <a:latin typeface="Franklin Gothic Book"/>
                <a:cs typeface="Franklin Gothic Book"/>
              </a:rPr>
              <a:t>Statiszti</a:t>
            </a:r>
            <a:r>
              <a:rPr spc="-35" dirty="0">
                <a:latin typeface="Franklin Gothic Book"/>
                <a:cs typeface="Franklin Gothic Book"/>
              </a:rPr>
              <a:t>k</a:t>
            </a:r>
            <a:r>
              <a:rPr dirty="0">
                <a:latin typeface="Franklin Gothic Book"/>
                <a:cs typeface="Franklin Gothic Book"/>
              </a:rPr>
              <a:t>ai</a:t>
            </a:r>
            <a:r>
              <a:rPr spc="-25" dirty="0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ada</a:t>
            </a:r>
            <a:r>
              <a:rPr spc="-75" dirty="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ok</a:t>
            </a:r>
            <a:r>
              <a:rPr spc="-20" dirty="0">
                <a:latin typeface="Franklin Gothic Book"/>
                <a:cs typeface="Franklin Gothic Book"/>
              </a:rPr>
              <a:t> </a:t>
            </a:r>
            <a:r>
              <a:rPr spc="-5" dirty="0">
                <a:latin typeface="Franklin Gothic Book"/>
                <a:cs typeface="Franklin Gothic Book"/>
              </a:rPr>
              <a:t>(OSZ</a:t>
            </a:r>
            <a:r>
              <a:rPr dirty="0">
                <a:latin typeface="Franklin Gothic Book"/>
                <a:cs typeface="Franklin Gothic Book"/>
              </a:rPr>
              <a:t>K</a:t>
            </a:r>
            <a:r>
              <a:rPr spc="-15" dirty="0">
                <a:latin typeface="Franklin Gothic Book"/>
                <a:cs typeface="Franklin Gothic Book"/>
              </a:rPr>
              <a:t> </a:t>
            </a:r>
            <a:r>
              <a:rPr spc="-5" dirty="0">
                <a:latin typeface="Franklin Gothic Book"/>
                <a:cs typeface="Franklin Gothic Book"/>
              </a:rPr>
              <a:t>K</a:t>
            </a:r>
            <a:r>
              <a:rPr dirty="0">
                <a:latin typeface="Franklin Gothic Book"/>
                <a:cs typeface="Franklin Gothic Book"/>
              </a:rPr>
              <a:t>I </a:t>
            </a:r>
            <a:r>
              <a:rPr spc="-5" dirty="0">
                <a:latin typeface="Franklin Gothic Book"/>
                <a:cs typeface="Franklin Gothic Book"/>
              </a:rPr>
              <a:t>200</a:t>
            </a:r>
            <a:r>
              <a:rPr dirty="0">
                <a:latin typeface="Franklin Gothic Book"/>
                <a:cs typeface="Franklin Gothic Book"/>
              </a:rPr>
              <a:t>0-</a:t>
            </a:r>
          </a:p>
          <a:p>
            <a:pPr marL="12700">
              <a:lnSpc>
                <a:spcPts val="4990"/>
              </a:lnSpc>
            </a:pPr>
            <a:r>
              <a:rPr spc="-5" dirty="0">
                <a:latin typeface="Franklin Gothic Book"/>
                <a:cs typeface="Franklin Gothic Book"/>
              </a:rPr>
              <a:t>2</a:t>
            </a:r>
            <a:r>
              <a:rPr spc="-175" dirty="0">
                <a:latin typeface="Franklin Gothic Book"/>
                <a:cs typeface="Franklin Gothic Book"/>
              </a:rPr>
              <a:t>0</a:t>
            </a:r>
            <a:r>
              <a:rPr spc="-65" dirty="0">
                <a:latin typeface="Franklin Gothic Book"/>
                <a:cs typeface="Franklin Gothic Book"/>
              </a:rPr>
              <a:t>1</a:t>
            </a:r>
            <a:r>
              <a:rPr spc="-5" dirty="0">
                <a:latin typeface="Franklin Gothic Book"/>
                <a:cs typeface="Franklin Gothic Book"/>
              </a:rPr>
              <a:t>5)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2342522"/>
            <a:ext cx="9358630" cy="303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indent="-383540">
              <a:lnSpc>
                <a:spcPts val="2330"/>
              </a:lnSpc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épe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ség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ú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csök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enése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g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anol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an mé</a:t>
            </a:r>
            <a:r>
              <a:rPr sz="2000" spc="7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tékű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ö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edé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eredmé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  <a:p>
            <a:pPr marL="396240">
              <a:lnSpc>
                <a:spcPts val="2330"/>
              </a:lnSpc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ár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ók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zám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nak 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ö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edé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sé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b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n.</a:t>
            </a:r>
            <a:endParaRPr sz="2000">
              <a:latin typeface="Franklin Gothic Book"/>
              <a:cs typeface="Franklin Gothic Book"/>
            </a:endParaRPr>
          </a:p>
          <a:p>
            <a:pPr marL="396240" marR="5080" indent="-383540" algn="just">
              <a:lnSpc>
                <a:spcPts val="2260"/>
              </a:lnSpc>
              <a:spcBef>
                <a:spcPts val="1250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KI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zti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ai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ad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szerint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1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5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év 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min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egy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2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%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-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al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ő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tt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 beira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oz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tt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ol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ók és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yv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sználók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szám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.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Wingdings"/>
                <a:cs typeface="Wingdings"/>
              </a:rPr>
              <a:t>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trend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al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az ada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ok v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zsgá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sor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oz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tt és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erő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es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ö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edé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jó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ol.</a:t>
            </a:r>
            <a:endParaRPr sz="2000">
              <a:latin typeface="Franklin Gothic Book"/>
              <a:cs typeface="Franklin Gothic Book"/>
            </a:endParaRPr>
          </a:p>
          <a:p>
            <a:pPr marL="396240" indent="-383540">
              <a:lnSpc>
                <a:spcPts val="2330"/>
              </a:lnSpc>
              <a:spcBef>
                <a:spcPts val="1000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2</a:t>
            </a:r>
            <a:r>
              <a:rPr sz="2000" spc="-75" dirty="0">
                <a:solidFill>
                  <a:srgbClr val="181B0D"/>
                </a:solidFill>
                <a:latin typeface="Franklin Gothic Book"/>
                <a:cs typeface="Franklin Gothic Book"/>
              </a:rPr>
              <a:t>0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1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5-ben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 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jes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ág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1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5,4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%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-a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olt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ár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ó,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 kör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ező</a:t>
            </a:r>
            <a:endParaRPr sz="2000">
              <a:latin typeface="Franklin Gothic Book"/>
              <a:cs typeface="Franklin Gothic Book"/>
            </a:endParaRPr>
          </a:p>
          <a:p>
            <a:pPr marL="396240">
              <a:lnSpc>
                <a:spcPts val="2330"/>
              </a:lnSpc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szágokhoz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képest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ele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yé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ző.</a:t>
            </a:r>
            <a:endParaRPr sz="2000">
              <a:latin typeface="Franklin Gothic Book"/>
              <a:cs typeface="Franklin Gothic Book"/>
            </a:endParaRPr>
          </a:p>
          <a:p>
            <a:pPr marL="396240" marR="424180" indent="-383540">
              <a:lnSpc>
                <a:spcPts val="2260"/>
              </a:lnSpc>
              <a:spcBef>
                <a:spcPts val="124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Új módszere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szolg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ok</a:t>
            </a:r>
            <a:r>
              <a:rPr sz="2000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b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ez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té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lm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előre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épé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eredmé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zne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 kö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yv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sznál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 népszer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ű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sége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erén.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 gami</a:t>
            </a:r>
            <a:r>
              <a:rPr spc="20" dirty="0"/>
              <a:t>f</a:t>
            </a:r>
            <a:r>
              <a:rPr dirty="0"/>
              <a:t>ikáció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2342522"/>
            <a:ext cx="9008110" cy="303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indent="-383540">
              <a:lnSpc>
                <a:spcPct val="100000"/>
              </a:lnSpc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oránt sem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an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ra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ú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el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tű 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oga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om, mint gond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lnán</a:t>
            </a:r>
            <a:r>
              <a:rPr sz="2000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396240" indent="-383540">
              <a:lnSpc>
                <a:spcPts val="2330"/>
              </a:lnSpc>
              <a:spcBef>
                <a:spcPts val="105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1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9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4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4-ben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beszé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ek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 mód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zerrő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oga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om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azonban c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ak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öbb,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mint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70</a:t>
            </a:r>
            <a:endParaRPr sz="2000">
              <a:latin typeface="Franklin Gothic Book"/>
              <a:cs typeface="Franklin Gothic Book"/>
            </a:endParaRPr>
          </a:p>
          <a:p>
            <a:pPr marL="396240">
              <a:lnSpc>
                <a:spcPts val="2330"/>
              </a:lnSpc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év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el később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sz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ü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meg.</a:t>
            </a:r>
            <a:endParaRPr sz="2000">
              <a:latin typeface="Franklin Gothic Book"/>
              <a:cs typeface="Franklin Gothic Book"/>
            </a:endParaRPr>
          </a:p>
          <a:p>
            <a:pPr marL="396240" marR="5080" indent="-383540">
              <a:lnSpc>
                <a:spcPts val="2260"/>
              </a:lnSpc>
              <a:spcBef>
                <a:spcPts val="124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mes 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Ge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e: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emberi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b="1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b="1" dirty="0">
                <a:solidFill>
                  <a:srgbClr val="181B0D"/>
                </a:solidFill>
                <a:latin typeface="Franklin Gothic Book"/>
                <a:cs typeface="Franklin Gothic Book"/>
              </a:rPr>
              <a:t>g</a:t>
            </a:r>
            <a:r>
              <a:rPr sz="2000" b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2000" b="1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181B0D"/>
                </a:solidFill>
                <a:latin typeface="Franklin Gothic Book"/>
                <a:cs typeface="Franklin Gothic Book"/>
              </a:rPr>
              <a:t>g</a:t>
            </a:r>
            <a:r>
              <a:rPr sz="2000" b="1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b="1" dirty="0">
                <a:solidFill>
                  <a:srgbClr val="181B0D"/>
                </a:solidFill>
                <a:latin typeface="Franklin Gothic Book"/>
                <a:cs typeface="Franklin Gothic Book"/>
              </a:rPr>
              <a:t>ndo</a:t>
            </a:r>
            <a:r>
              <a:rPr sz="2000" b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b="1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b="1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b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d</a:t>
            </a:r>
            <a:r>
              <a:rPr sz="2000" b="1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b="1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b="1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egy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ü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b="1" dirty="0">
                <a:solidFill>
                  <a:srgbClr val="181B0D"/>
                </a:solidFill>
                <a:latin typeface="Franklin Gothic Book"/>
                <a:cs typeface="Franklin Gothic Book"/>
              </a:rPr>
              <a:t>szimu</a:t>
            </a:r>
            <a:r>
              <a:rPr sz="2000" b="1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b="1" dirty="0">
                <a:solidFill>
                  <a:srgbClr val="181B0D"/>
                </a:solidFill>
                <a:latin typeface="Franklin Gothic Book"/>
                <a:cs typeface="Franklin Gothic Book"/>
              </a:rPr>
              <a:t>ációs</a:t>
            </a:r>
            <a:r>
              <a:rPr sz="2000" b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b="1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kö</a:t>
            </a:r>
            <a:r>
              <a:rPr sz="2000" b="1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b="1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b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b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b="1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2000" b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b="1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 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t.</a:t>
            </a:r>
            <a:endParaRPr sz="2000">
              <a:latin typeface="Franklin Gothic Book"/>
              <a:cs typeface="Franklin Gothic Book"/>
            </a:endParaRPr>
          </a:p>
          <a:p>
            <a:pPr marL="396240" marR="46990" indent="-383540">
              <a:lnSpc>
                <a:spcPts val="2260"/>
              </a:lnSpc>
              <a:spcBef>
                <a:spcPts val="119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spc="30" dirty="0">
                <a:solidFill>
                  <a:srgbClr val="181B0D"/>
                </a:solidFill>
                <a:latin typeface="Franklin Gothic Book"/>
                <a:cs typeface="Franklin Gothic Book"/>
              </a:rPr>
              <a:t>„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gami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ikáció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az a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vé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g,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ame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ynek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sor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os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eleme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ós él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ek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b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ü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ü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nk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 így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ny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be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ogadh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tó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módon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ad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tu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nk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át in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ormáció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í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nk</a:t>
            </a:r>
            <a:r>
              <a:rPr sz="2000" spc="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el i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mer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t,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ej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esz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ü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nk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készsége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t.” 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(Ar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3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-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ge</a:t>
            </a:r>
            <a:r>
              <a:rPr sz="2000" spc="4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vá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2</a:t>
            </a:r>
            <a:r>
              <a:rPr sz="2000" spc="-70" dirty="0">
                <a:solidFill>
                  <a:srgbClr val="181B0D"/>
                </a:solidFill>
                <a:latin typeface="Franklin Gothic Book"/>
                <a:cs typeface="Franklin Gothic Book"/>
              </a:rPr>
              <a:t>0</a:t>
            </a:r>
            <a:r>
              <a:rPr sz="2000" spc="-135" dirty="0">
                <a:solidFill>
                  <a:srgbClr val="181B0D"/>
                </a:solidFill>
                <a:latin typeface="Franklin Gothic Book"/>
                <a:cs typeface="Franklin Gothic Book"/>
              </a:rPr>
              <a:t>1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7)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 gami</a:t>
            </a:r>
            <a:r>
              <a:rPr spc="20" dirty="0"/>
              <a:t>f</a:t>
            </a:r>
            <a:r>
              <a:rPr dirty="0"/>
              <a:t>ikáció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2342522"/>
            <a:ext cx="8827135" cy="2571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indent="-383540">
              <a:lnSpc>
                <a:spcPct val="100000"/>
              </a:lnSpc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ga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gam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ikációs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ol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am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 minden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es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tben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om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fő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ré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b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ől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vődik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ös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ze:</a:t>
            </a:r>
            <a:endParaRPr sz="2000">
              <a:latin typeface="Franklin Gothic Book"/>
              <a:cs typeface="Franklin Gothic Book"/>
            </a:endParaRPr>
          </a:p>
          <a:p>
            <a:pPr marL="927100" lvl="1" indent="-384175">
              <a:lnSpc>
                <a:spcPct val="100000"/>
              </a:lnSpc>
              <a:spcBef>
                <a:spcPts val="550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eg</a:t>
            </a:r>
            <a:r>
              <a:rPr sz="20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ósuló 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c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ós</a:t>
            </a:r>
            <a:r>
              <a:rPr sz="2000" i="1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eszközö</a:t>
            </a:r>
            <a:r>
              <a:rPr sz="20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/a</a:t>
            </a:r>
            <a:r>
              <a:rPr sz="2000" i="1" spc="5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i="1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i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da</a:t>
            </a:r>
            <a:r>
              <a:rPr sz="20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c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;</a:t>
            </a:r>
            <a:endParaRPr sz="2000">
              <a:latin typeface="Franklin Gothic Book"/>
              <a:cs typeface="Franklin Gothic Book"/>
            </a:endParaRPr>
          </a:p>
          <a:p>
            <a:pPr marL="927100" lvl="1" indent="-384175">
              <a:lnSpc>
                <a:spcPct val="100000"/>
              </a:lnSpc>
              <a:spcBef>
                <a:spcPts val="550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szi</a:t>
            </a:r>
            <a:r>
              <a:rPr sz="20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c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hológi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i="1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ki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en</a:t>
            </a:r>
            <a:r>
              <a:rPr sz="20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elek;</a:t>
            </a:r>
            <a:endParaRPr sz="2000">
              <a:latin typeface="Franklin Gothic Book"/>
              <a:cs typeface="Franklin Gothic Book"/>
            </a:endParaRPr>
          </a:p>
          <a:p>
            <a:pPr marL="927100" lvl="1" indent="-384175">
              <a:lnSpc>
                <a:spcPct val="100000"/>
              </a:lnSpc>
              <a:spcBef>
                <a:spcPts val="565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20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vábbi v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sel</a:t>
            </a:r>
            <a:r>
              <a:rPr sz="2000" i="1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edési</a:t>
            </a:r>
            <a:r>
              <a:rPr sz="20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ki</a:t>
            </a:r>
            <a:r>
              <a:rPr sz="20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en</a:t>
            </a:r>
            <a:r>
              <a:rPr sz="20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ele</a:t>
            </a:r>
            <a:r>
              <a:rPr sz="2000" i="1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396240" indent="-383540">
              <a:lnSpc>
                <a:spcPct val="100000"/>
              </a:lnSpc>
              <a:spcBef>
                <a:spcPts val="105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ló erő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Wingdings"/>
                <a:cs typeface="Wingdings"/>
              </a:rPr>
              <a:t>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pontg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yű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érme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dí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 jel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ek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eré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  <a:p>
            <a:pPr marL="396240" marR="173990" indent="-383540">
              <a:lnSpc>
                <a:spcPts val="2260"/>
              </a:lnSpc>
              <a:spcBef>
                <a:spcPts val="1250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Kih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í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vá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mel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ek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zól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g</a:t>
            </a:r>
            <a:r>
              <a:rPr sz="2000" spc="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megha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ad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ák a je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enlegi 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dás szint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ét;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 kihí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ás 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í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té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éhez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nagymé</a:t>
            </a:r>
            <a:r>
              <a:rPr sz="2000" spc="6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tékű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energia-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és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időbe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ek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té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re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an szükség.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Kö</a:t>
            </a:r>
            <a:r>
              <a:rPr spc="-75" dirty="0"/>
              <a:t>n</a:t>
            </a:r>
            <a:r>
              <a:rPr dirty="0"/>
              <a:t>yvtári</a:t>
            </a:r>
            <a:r>
              <a:rPr spc="-45" dirty="0"/>
              <a:t> </a:t>
            </a:r>
            <a:r>
              <a:rPr dirty="0"/>
              <a:t>leh</a:t>
            </a:r>
            <a:r>
              <a:rPr spc="-40" dirty="0"/>
              <a:t>e</a:t>
            </a:r>
            <a:r>
              <a:rPr dirty="0"/>
              <a:t>tőségek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1772076"/>
            <a:ext cx="9013825" cy="4356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indent="-383540">
              <a:lnSpc>
                <a:spcPct val="100000"/>
              </a:lnSpc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19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ibra</a:t>
            </a:r>
            <a:r>
              <a:rPr sz="1900" spc="5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19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19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g</a:t>
            </a:r>
            <a:r>
              <a:rPr sz="19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me</a:t>
            </a:r>
            <a:endParaRPr sz="1900">
              <a:latin typeface="Franklin Gothic Book"/>
              <a:cs typeface="Franklin Gothic Book"/>
            </a:endParaRPr>
          </a:p>
          <a:p>
            <a:pPr marL="927100" lvl="1" indent="-384175">
              <a:lnSpc>
                <a:spcPct val="100000"/>
              </a:lnSpc>
              <a:spcBef>
                <a:spcPts val="335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19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u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nning i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th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9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alls</a:t>
            </a:r>
            <a:r>
              <a:rPr sz="19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égisze</a:t>
            </a:r>
            <a:r>
              <a:rPr sz="1900" i="1" spc="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ala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alósult</a:t>
            </a:r>
            <a:r>
              <a:rPr sz="19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meg</a:t>
            </a:r>
            <a:endParaRPr sz="1900">
              <a:latin typeface="Franklin Gothic Book"/>
              <a:cs typeface="Franklin Gothic Book"/>
            </a:endParaRPr>
          </a:p>
          <a:p>
            <a:pPr marL="927100" lvl="1" indent="-384175">
              <a:lnSpc>
                <a:spcPct val="100000"/>
              </a:lnSpc>
              <a:spcBef>
                <a:spcPts val="335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1900" i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ö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öss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gi</a:t>
            </a:r>
            <a:r>
              <a:rPr sz="1900" i="1" spc="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ö</a:t>
            </a:r>
            <a:r>
              <a:rPr sz="19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vt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árhasználat</a:t>
            </a:r>
            <a:r>
              <a:rPr sz="1900" i="1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(</a:t>
            </a:r>
            <a:r>
              <a:rPr sz="1900" i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ö</a:t>
            </a:r>
            <a:r>
              <a:rPr sz="19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1900" i="1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ajánlás,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segí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ség</a:t>
            </a:r>
            <a:r>
              <a:rPr sz="1900" i="1" spc="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használat</a:t>
            </a:r>
            <a:r>
              <a:rPr sz="1900" i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b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an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b.)</a:t>
            </a:r>
            <a:endParaRPr sz="1900">
              <a:latin typeface="Franklin Gothic Book"/>
              <a:cs typeface="Franklin Gothic Book"/>
            </a:endParaRPr>
          </a:p>
          <a:p>
            <a:pPr marL="396240" indent="-383540">
              <a:lnSpc>
                <a:spcPct val="100000"/>
              </a:lnSpc>
              <a:spcBef>
                <a:spcPts val="840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Vi</a:t>
            </a:r>
            <a:r>
              <a:rPr sz="1900" spc="4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tuáli</a:t>
            </a:r>
            <a:r>
              <a:rPr sz="19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19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-</a:t>
            </a:r>
            <a:r>
              <a:rPr sz="1900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és</a:t>
            </a:r>
            <a:r>
              <a:rPr sz="19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Ki</a:t>
            </a:r>
            <a:r>
              <a:rPr sz="19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er</a:t>
            </a:r>
            <a:r>
              <a:rPr sz="19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9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19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tt</a:t>
            </a:r>
            <a:r>
              <a:rPr sz="1900" spc="5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alóság</a:t>
            </a:r>
            <a:endParaRPr sz="1900">
              <a:latin typeface="Franklin Gothic Book"/>
              <a:cs typeface="Franklin Gothic Book"/>
            </a:endParaRPr>
          </a:p>
          <a:p>
            <a:pPr marL="927100" lvl="1" indent="-384175">
              <a:lnSpc>
                <a:spcPct val="100000"/>
              </a:lnSpc>
              <a:spcBef>
                <a:spcPts val="335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An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ómi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ai</a:t>
            </a:r>
            <a:r>
              <a:rPr sz="19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ismer</a:t>
            </a:r>
            <a:r>
              <a:rPr sz="1900" i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900" i="1" spc="-6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ek</a:t>
            </a:r>
            <a:r>
              <a:rPr sz="19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elsajá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í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endParaRPr sz="1900">
              <a:latin typeface="Franklin Gothic Book"/>
              <a:cs typeface="Franklin Gothic Book"/>
            </a:endParaRPr>
          </a:p>
          <a:p>
            <a:pPr marL="927100" lvl="1" indent="-384175">
              <a:lnSpc>
                <a:spcPct val="100000"/>
              </a:lnSpc>
              <a:spcBef>
                <a:spcPts val="325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ét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son,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Dubai</a:t>
            </a:r>
            <a:r>
              <a:rPr sz="19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elh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ő</a:t>
            </a:r>
            <a:r>
              <a:rPr sz="19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col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ó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inak</a:t>
            </a:r>
            <a:r>
              <a:rPr sz="1900" i="1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el</a:t>
            </a:r>
            <a:r>
              <a:rPr sz="1900" i="1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edezése</a:t>
            </a:r>
            <a:endParaRPr sz="1900">
              <a:latin typeface="Franklin Gothic Book"/>
              <a:cs typeface="Franklin Gothic Book"/>
            </a:endParaRPr>
          </a:p>
          <a:p>
            <a:pPr marL="927100" marR="5080" lvl="1" indent="-384175">
              <a:lnSpc>
                <a:spcPct val="84200"/>
              </a:lnSpc>
              <a:spcBef>
                <a:spcPts val="615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Ö</a:t>
            </a:r>
            <a:r>
              <a:rPr sz="1900" i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1900" i="1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:</a:t>
            </a:r>
            <a:r>
              <a:rPr sz="1900" i="1" spc="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 Po</a:t>
            </a:r>
            <a:r>
              <a:rPr sz="19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em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900" i="1" spc="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Go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9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omán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saját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„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bra</a:t>
            </a:r>
            <a:r>
              <a:rPr sz="1900" i="1" spc="5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1900" i="1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Go”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já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ék</a:t>
            </a:r>
            <a:r>
              <a:rPr sz="1900" i="1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alak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í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i="1" spc="-120" dirty="0">
                <a:solidFill>
                  <a:srgbClr val="181B0D"/>
                </a:solidFill>
                <a:latin typeface="Wingdings"/>
                <a:cs typeface="Wingdings"/>
              </a:rPr>
              <a:t></a:t>
            </a:r>
            <a:r>
              <a:rPr sz="2000" i="1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1900" i="1" spc="-6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erjesz</a:t>
            </a:r>
            <a:r>
              <a:rPr sz="1900" i="1" spc="-7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ett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alóság</a:t>
            </a:r>
            <a:endParaRPr sz="1900">
              <a:latin typeface="Franklin Gothic Book"/>
              <a:cs typeface="Franklin Gothic Book"/>
            </a:endParaRPr>
          </a:p>
          <a:p>
            <a:pPr marL="396240" indent="-383540">
              <a:lnSpc>
                <a:spcPct val="100000"/>
              </a:lnSpc>
              <a:spcBef>
                <a:spcPts val="840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1900" spc="-13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9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9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9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Su</a:t>
            </a:r>
            <a:r>
              <a:rPr sz="19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mmer</a:t>
            </a:r>
            <a:r>
              <a:rPr sz="1900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C</a:t>
            </a: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hal</a:t>
            </a:r>
            <a:r>
              <a:rPr sz="19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19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enge</a:t>
            </a:r>
            <a:endParaRPr sz="1900">
              <a:latin typeface="Franklin Gothic Book"/>
              <a:cs typeface="Franklin Gothic Book"/>
            </a:endParaRPr>
          </a:p>
          <a:p>
            <a:pPr marL="927100" lvl="1" indent="-384175">
              <a:lnSpc>
                <a:spcPct val="100000"/>
              </a:lnSpc>
              <a:spcBef>
                <a:spcPts val="325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1900" i="1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amasz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b</a:t>
            </a:r>
            <a:r>
              <a:rPr sz="1900" i="1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ev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onása</a:t>
            </a:r>
            <a:r>
              <a:rPr sz="1900" i="1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ö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öss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gi</a:t>
            </a:r>
            <a:r>
              <a:rPr sz="1900" i="1" spc="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1900" i="1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be</a:t>
            </a:r>
            <a:endParaRPr sz="1900">
              <a:latin typeface="Franklin Gothic Book"/>
              <a:cs typeface="Franklin Gothic Book"/>
            </a:endParaRPr>
          </a:p>
          <a:p>
            <a:pPr marL="927100" marR="274955" lvl="1" indent="-384175">
              <a:lnSpc>
                <a:spcPct val="84000"/>
              </a:lnSpc>
              <a:spcBef>
                <a:spcPts val="700"/>
              </a:spcBef>
              <a:buClr>
                <a:srgbClr val="181B0D"/>
              </a:buClr>
              <a:buFont typeface="Franklin Gothic Book"/>
              <a:buChar char="–"/>
              <a:tabLst>
                <a:tab pos="927100" algn="l"/>
              </a:tabLst>
            </a:pP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pplikáció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–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elada</a:t>
            </a:r>
            <a:r>
              <a:rPr sz="1900" i="1" spc="-6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ok,</a:t>
            </a:r>
            <a:r>
              <a:rPr sz="1900" i="1" spc="3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am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inek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vég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ehajtásához</a:t>
            </a:r>
            <a:r>
              <a:rPr sz="1900" i="1" spc="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ö</a:t>
            </a:r>
            <a:r>
              <a:rPr sz="1900" i="1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yv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at,</a:t>
            </a:r>
            <a:r>
              <a:rPr sz="19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g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nak ada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bázisa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it</a:t>
            </a:r>
            <a:r>
              <a:rPr sz="1900" i="1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ell</a:t>
            </a:r>
            <a:r>
              <a:rPr sz="1900" i="1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használni</a:t>
            </a:r>
            <a:r>
              <a:rPr sz="19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(pl.:</a:t>
            </a:r>
            <a:r>
              <a:rPr sz="19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önk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900" i="1" spc="-6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es</a:t>
            </a:r>
            <a:r>
              <a:rPr sz="19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mu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9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egy</a:t>
            </a:r>
            <a:r>
              <a:rPr sz="19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álla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menhel</a:t>
            </a:r>
            <a:r>
              <a:rPr sz="19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en,</a:t>
            </a:r>
            <a:r>
              <a:rPr sz="1900" i="1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ú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ázás k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ö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zben</a:t>
            </a:r>
            <a:r>
              <a:rPr sz="1900" i="1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in</a:t>
            </a:r>
            <a:r>
              <a:rPr sz="19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ormációk</a:t>
            </a:r>
            <a:r>
              <a:rPr sz="19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gyűj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ése,</a:t>
            </a:r>
            <a:r>
              <a:rPr sz="1900" i="1" spc="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g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adatgyűj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és</a:t>
            </a:r>
            <a:r>
              <a:rPr sz="1900" i="1" spc="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6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em</a:t>
            </a:r>
            <a:r>
              <a:rPr sz="1900" i="1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őb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900" i="1" spc="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alálható</a:t>
            </a:r>
            <a:r>
              <a:rPr sz="1900" i="1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ej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ák alapján),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majd</a:t>
            </a:r>
            <a:r>
              <a:rPr sz="1900" i="1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bl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gbej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gyz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sekb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en</a:t>
            </a:r>
            <a:r>
              <a:rPr sz="1900" i="1" spc="5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megosz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1900" i="1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1900" i="1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1900" i="1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z</a:t>
            </a:r>
            <a:r>
              <a:rPr sz="1900" i="1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ala</a:t>
            </a:r>
            <a:r>
              <a:rPr sz="1900" i="1" spc="-6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1900" i="1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1900" i="1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at</a:t>
            </a:r>
            <a:endParaRPr sz="19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Össze</a:t>
            </a:r>
            <a:r>
              <a:rPr spc="-110" dirty="0"/>
              <a:t>f</a:t>
            </a:r>
            <a:r>
              <a:rPr dirty="0"/>
              <a:t>oglal</a:t>
            </a:r>
            <a:r>
              <a:rPr spc="-15" dirty="0"/>
              <a:t>á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2342522"/>
            <a:ext cx="9126220" cy="2456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indent="-383540">
              <a:lnSpc>
                <a:spcPct val="100000"/>
              </a:lnSpc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gami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ikáció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ormabo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tó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öt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tként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ob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b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ant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be 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közt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da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ba.</a:t>
            </a:r>
            <a:endParaRPr sz="2000">
              <a:latin typeface="Franklin Gothic Book"/>
              <a:cs typeface="Franklin Gothic Book"/>
            </a:endParaRPr>
          </a:p>
          <a:p>
            <a:pPr marL="396240" indent="-383540">
              <a:lnSpc>
                <a:spcPts val="2330"/>
              </a:lnSpc>
              <a:spcBef>
                <a:spcPts val="105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tő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lü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nk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g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bbra </a:t>
            </a:r>
            <a:r>
              <a:rPr sz="2000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ekvő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zágok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r 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ő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zer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el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zzák okt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és</a:t>
            </a:r>
            <a:endParaRPr sz="2000">
              <a:latin typeface="Franklin Gothic Book"/>
              <a:cs typeface="Franklin Gothic Book"/>
            </a:endParaRPr>
          </a:p>
          <a:p>
            <a:pPr marL="396240">
              <a:lnSpc>
                <a:spcPts val="2330"/>
              </a:lnSpc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egyéb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kör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ez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kbe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ecia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izá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 módsze</a:t>
            </a:r>
            <a:r>
              <a:rPr sz="2000" spc="6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eg</a:t>
            </a:r>
            <a:r>
              <a:rPr sz="2000" spc="4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-egy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célc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opo</a:t>
            </a:r>
            <a:r>
              <a:rPr sz="2000" spc="7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a.</a:t>
            </a:r>
            <a:endParaRPr sz="2000">
              <a:latin typeface="Franklin Gothic Book"/>
              <a:cs typeface="Franklin Gothic Book"/>
            </a:endParaRPr>
          </a:p>
          <a:p>
            <a:pPr marL="396240" indent="-383540">
              <a:lnSpc>
                <a:spcPct val="100000"/>
              </a:lnSpc>
              <a:spcBef>
                <a:spcPts val="105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ormá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és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in</a:t>
            </a:r>
            <a:r>
              <a:rPr sz="2000" spc="-50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ormá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is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nul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si</a:t>
            </a:r>
            <a:r>
              <a:rPr sz="2000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kör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ez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tben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megál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ja</a:t>
            </a:r>
            <a:r>
              <a:rPr sz="2000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 he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yé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396240" marR="5080" indent="-383540" algn="just">
              <a:lnSpc>
                <a:spcPct val="94100"/>
              </a:lnSpc>
              <a:spcBef>
                <a:spcPts val="1195"/>
              </a:spcBef>
              <a:buClr>
                <a:srgbClr val="181B0D"/>
              </a:buClr>
              <a:buFont typeface="Franklin Gothic Book"/>
              <a:buChar char="■"/>
              <a:tabLst>
                <a:tab pos="396875" algn="l"/>
              </a:tabLst>
            </a:pP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g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ti pé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d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jól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 hogy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 mód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zer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nemcs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nép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zer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ű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de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h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20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i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s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 így</a:t>
            </a:r>
            <a:r>
              <a:rPr sz="20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re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g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eg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ol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an jó 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élda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elő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ü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,</a:t>
            </a:r>
            <a:r>
              <a:rPr sz="20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ame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l</a:t>
            </a:r>
            <a:r>
              <a:rPr sz="20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y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minde</a:t>
            </a:r>
            <a:r>
              <a:rPr sz="20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kép</a:t>
            </a:r>
            <a:r>
              <a:rPr sz="2000" spc="-15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en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é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demes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lenne á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t</a:t>
            </a:r>
            <a:r>
              <a:rPr sz="2000" spc="-4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en</a:t>
            </a:r>
            <a:r>
              <a:rPr sz="20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ü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n</a:t>
            </a:r>
            <a:r>
              <a:rPr sz="2000" spc="20" dirty="0">
                <a:solidFill>
                  <a:srgbClr val="181B0D"/>
                </a:solidFill>
                <a:latin typeface="Franklin Gothic Book"/>
                <a:cs typeface="Franklin Gothic Book"/>
              </a:rPr>
              <a:t>k</a:t>
            </a:r>
            <a:r>
              <a:rPr sz="2000" dirty="0">
                <a:solidFill>
                  <a:srgbClr val="181B0D"/>
                </a:solidFill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51876" y="5709920"/>
            <a:ext cx="3275329" cy="384810"/>
          </a:xfrm>
          <a:custGeom>
            <a:avLst/>
            <a:gdLst/>
            <a:ahLst/>
            <a:cxnLst/>
            <a:rect l="l" t="t" r="r" b="b"/>
            <a:pathLst>
              <a:path w="3275329" h="384810">
                <a:moveTo>
                  <a:pt x="0" y="384809"/>
                </a:moveTo>
                <a:lnTo>
                  <a:pt x="3275076" y="384809"/>
                </a:lnTo>
                <a:lnTo>
                  <a:pt x="3275076" y="0"/>
                </a:lnTo>
                <a:lnTo>
                  <a:pt x="0" y="0"/>
                </a:lnTo>
                <a:lnTo>
                  <a:pt x="0" y="384809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51876" y="5709284"/>
            <a:ext cx="984250" cy="0"/>
          </a:xfrm>
          <a:custGeom>
            <a:avLst/>
            <a:gdLst/>
            <a:ahLst/>
            <a:cxnLst/>
            <a:rect l="l" t="t" r="r" b="b"/>
            <a:pathLst>
              <a:path w="984250">
                <a:moveTo>
                  <a:pt x="0" y="0"/>
                </a:moveTo>
                <a:lnTo>
                  <a:pt x="983763" y="0"/>
                </a:lnTo>
              </a:path>
            </a:pathLst>
          </a:custGeom>
          <a:ln w="3175">
            <a:solidFill>
              <a:srgbClr val="181B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021186" y="1685544"/>
            <a:ext cx="405765" cy="4024629"/>
          </a:xfrm>
          <a:custGeom>
            <a:avLst/>
            <a:gdLst/>
            <a:ahLst/>
            <a:cxnLst/>
            <a:rect l="l" t="t" r="r" b="b"/>
            <a:pathLst>
              <a:path w="405765" h="4024629">
                <a:moveTo>
                  <a:pt x="405765" y="0"/>
                </a:moveTo>
                <a:lnTo>
                  <a:pt x="0" y="0"/>
                </a:lnTo>
                <a:lnTo>
                  <a:pt x="0" y="4024033"/>
                </a:lnTo>
                <a:lnTo>
                  <a:pt x="405765" y="4024033"/>
                </a:lnTo>
                <a:lnTo>
                  <a:pt x="405765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2855" y="743712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4441" y="0"/>
                </a:moveTo>
                <a:lnTo>
                  <a:pt x="0" y="0"/>
                </a:lnTo>
                <a:lnTo>
                  <a:pt x="0" y="4408932"/>
                </a:lnTo>
                <a:lnTo>
                  <a:pt x="405701" y="4408932"/>
                </a:lnTo>
                <a:lnTo>
                  <a:pt x="405701" y="384428"/>
                </a:lnTo>
                <a:lnTo>
                  <a:pt x="3275064" y="384428"/>
                </a:lnTo>
                <a:lnTo>
                  <a:pt x="3274908" y="365942"/>
                </a:lnTo>
                <a:lnTo>
                  <a:pt x="3274669" y="230794"/>
                </a:lnTo>
                <a:lnTo>
                  <a:pt x="3274819" y="59068"/>
                </a:lnTo>
                <a:lnTo>
                  <a:pt x="3274608" y="19865"/>
                </a:lnTo>
                <a:lnTo>
                  <a:pt x="3274441" y="0"/>
                </a:lnTo>
                <a:close/>
              </a:path>
              <a:path w="3275329" h="4409440">
                <a:moveTo>
                  <a:pt x="3275064" y="384428"/>
                </a:moveTo>
                <a:lnTo>
                  <a:pt x="405701" y="384428"/>
                </a:lnTo>
                <a:lnTo>
                  <a:pt x="3275076" y="385825"/>
                </a:lnTo>
                <a:lnTo>
                  <a:pt x="3275064" y="384428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03219" y="2494895"/>
            <a:ext cx="5389880" cy="93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86325" algn="l"/>
              </a:tabLst>
            </a:pPr>
            <a:r>
              <a:rPr sz="7200" dirty="0">
                <a:solidFill>
                  <a:srgbClr val="181B0D"/>
                </a:solidFill>
                <a:latin typeface="Franklin Gothic Book"/>
                <a:cs typeface="Franklin Gothic Book"/>
              </a:rPr>
              <a:t>KÖSZ</a:t>
            </a:r>
            <a:r>
              <a:rPr sz="72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Ö</a:t>
            </a:r>
            <a:r>
              <a:rPr sz="7200" dirty="0">
                <a:solidFill>
                  <a:srgbClr val="181B0D"/>
                </a:solidFill>
                <a:latin typeface="Franklin Gothic Book"/>
                <a:cs typeface="Franklin Gothic Book"/>
              </a:rPr>
              <a:t>NÖM	A</a:t>
            </a:r>
            <a:endParaRPr sz="72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84472" y="3471533"/>
            <a:ext cx="4622800" cy="940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dirty="0">
                <a:solidFill>
                  <a:srgbClr val="181B0D"/>
                </a:solidFill>
                <a:latin typeface="Franklin Gothic Book"/>
                <a:cs typeface="Franklin Gothic Book"/>
              </a:rPr>
              <a:t>FI</a:t>
            </a:r>
            <a:r>
              <a:rPr sz="7200" spc="-270" dirty="0">
                <a:solidFill>
                  <a:srgbClr val="181B0D"/>
                </a:solidFill>
                <a:latin typeface="Franklin Gothic Book"/>
                <a:cs typeface="Franklin Gothic Book"/>
              </a:rPr>
              <a:t>G</a:t>
            </a:r>
            <a:r>
              <a:rPr sz="7200" spc="-5" dirty="0">
                <a:solidFill>
                  <a:srgbClr val="181B0D"/>
                </a:solidFill>
                <a:latin typeface="Franklin Gothic Book"/>
                <a:cs typeface="Franklin Gothic Book"/>
              </a:rPr>
              <a:t>YELMET!</a:t>
            </a:r>
            <a:endParaRPr sz="72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7160" y="5497989"/>
            <a:ext cx="6894195" cy="652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2500"/>
              </a:lnSpc>
            </a:pP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Az</a:t>
            </a:r>
            <a:r>
              <a:rPr sz="21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Emberi Erő</a:t>
            </a:r>
            <a:r>
              <a:rPr sz="2100" spc="-55" dirty="0">
                <a:solidFill>
                  <a:srgbClr val="181B0D"/>
                </a:solidFill>
                <a:latin typeface="Franklin Gothic Book"/>
                <a:cs typeface="Franklin Gothic Book"/>
              </a:rPr>
              <a:t>f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orr</a:t>
            </a:r>
            <a:r>
              <a:rPr sz="21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á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sok</a:t>
            </a:r>
            <a:r>
              <a:rPr sz="2100" spc="-4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Minisztériuma</a:t>
            </a:r>
            <a:r>
              <a:rPr sz="2100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ÚNK</a:t>
            </a:r>
            <a:r>
              <a:rPr sz="21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-</a:t>
            </a:r>
            <a:r>
              <a:rPr sz="2100" spc="-140" dirty="0">
                <a:solidFill>
                  <a:srgbClr val="181B0D"/>
                </a:solidFill>
                <a:latin typeface="Franklin Gothic Book"/>
                <a:cs typeface="Franklin Gothic Book"/>
              </a:rPr>
              <a:t>1</a:t>
            </a:r>
            <a:r>
              <a:rPr sz="21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7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-2-I. kódszámú Új Nemz</a:t>
            </a:r>
            <a:r>
              <a:rPr sz="2100" spc="-25" dirty="0">
                <a:solidFill>
                  <a:srgbClr val="181B0D"/>
                </a:solidFill>
                <a:latin typeface="Franklin Gothic Book"/>
                <a:cs typeface="Franklin Gothic Book"/>
              </a:rPr>
              <a:t>e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ti Kiválóság</a:t>
            </a:r>
            <a:r>
              <a:rPr sz="2100" spc="15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P</a:t>
            </a:r>
            <a:r>
              <a:rPr sz="2100" spc="-35" dirty="0">
                <a:solidFill>
                  <a:srgbClr val="181B0D"/>
                </a:solidFill>
                <a:latin typeface="Franklin Gothic Book"/>
                <a:cs typeface="Franklin Gothic Book"/>
              </a:rPr>
              <a:t>r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ogr</a:t>
            </a:r>
            <a:r>
              <a:rPr sz="2100" spc="5" dirty="0">
                <a:solidFill>
                  <a:srgbClr val="181B0D"/>
                </a:solidFill>
                <a:latin typeface="Franklin Gothic Book"/>
                <a:cs typeface="Franklin Gothic Book"/>
              </a:rPr>
              <a:t>a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m</a:t>
            </a:r>
            <a:r>
              <a:rPr sz="2100" spc="-10" dirty="0">
                <a:solidFill>
                  <a:srgbClr val="181B0D"/>
                </a:solidFill>
                <a:latin typeface="Franklin Gothic Book"/>
                <a:cs typeface="Franklin Gothic Book"/>
              </a:rPr>
              <a:t>j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ának</a:t>
            </a:r>
            <a:r>
              <a:rPr sz="2100" spc="-3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támogatásá</a:t>
            </a:r>
            <a:r>
              <a:rPr sz="2100" spc="-20" dirty="0">
                <a:solidFill>
                  <a:srgbClr val="181B0D"/>
                </a:solidFill>
                <a:latin typeface="Franklin Gothic Book"/>
                <a:cs typeface="Franklin Gothic Book"/>
              </a:rPr>
              <a:t>v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al</a:t>
            </a:r>
            <a:r>
              <a:rPr sz="2100" spc="10" dirty="0">
                <a:solidFill>
                  <a:srgbClr val="181B0D"/>
                </a:solidFill>
                <a:latin typeface="Franklin Gothic Book"/>
                <a:cs typeface="Franklin Gothic Book"/>
              </a:rPr>
              <a:t> </a:t>
            </a:r>
            <a:r>
              <a:rPr sz="2100" dirty="0">
                <a:solidFill>
                  <a:srgbClr val="181B0D"/>
                </a:solidFill>
                <a:latin typeface="Franklin Gothic Book"/>
                <a:cs typeface="Franklin Gothic Book"/>
              </a:rPr>
              <a:t>készült</a:t>
            </a:r>
            <a:endParaRPr sz="21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5507735"/>
            <a:ext cx="928116" cy="633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A könyvtárak gamifikációs lehetőségei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7A1B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526</Words>
  <Application>Microsoft Office PowerPoint</Application>
  <PresentationFormat>Szélesvásznú</PresentationFormat>
  <Paragraphs>64</Paragraphs>
  <Slides>9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Calibri</vt:lpstr>
      <vt:lpstr>Franklin Gothic Book</vt:lpstr>
      <vt:lpstr>Times New Roman</vt:lpstr>
      <vt:lpstr>Wingdings</vt:lpstr>
      <vt:lpstr>Office Theme</vt:lpstr>
      <vt:lpstr>PowerPoint-bemutató</vt:lpstr>
      <vt:lpstr>Bevezetés</vt:lpstr>
      <vt:lpstr>A (modern) könyvtáros kompetenciái</vt:lpstr>
      <vt:lpstr>Statisztikai adatok (OSZK KI 2000- 2015)</vt:lpstr>
      <vt:lpstr>A gamifikáció</vt:lpstr>
      <vt:lpstr>A gamifikáció</vt:lpstr>
      <vt:lpstr>Könyvtári lehetőségek</vt:lpstr>
      <vt:lpstr>Összefoglalás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könyvtárak gamifikációs lehetőségei</dc:title>
  <dc:creator>Zsuzsi</dc:creator>
  <cp:lastModifiedBy>Nagy Zsuzsanna</cp:lastModifiedBy>
  <cp:revision>3</cp:revision>
  <dcterms:created xsi:type="dcterms:W3CDTF">2019-09-24T06:41:18Z</dcterms:created>
  <dcterms:modified xsi:type="dcterms:W3CDTF">2019-09-24T04:45:44Z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2017-12-15T00:00:00Z</vt:filetime>
  </property>
  <property fmtid="{D5CDD505-2E9C-101B-9397-08002B2CF9AE}" pid="3" name="LastSaved">
    <vt:filetime>2019-09-24T00:00:00Z</vt:filetime>
  </property>
</Properties>
</file>