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2">
  <p:sldMasterIdLst>
    <p:sldMasterId id="2147483709" r:id="rId1"/>
  </p:sldMasterIdLst>
  <p:notesMasterIdLst>
    <p:notesMasterId r:id="rId30"/>
  </p:notesMasterIdLst>
  <p:handoutMasterIdLst>
    <p:handoutMasterId r:id="rId31"/>
  </p:handoutMasterIdLst>
  <p:sldIdLst>
    <p:sldId id="334" r:id="rId2"/>
    <p:sldId id="315" r:id="rId3"/>
    <p:sldId id="388" r:id="rId4"/>
    <p:sldId id="370" r:id="rId5"/>
    <p:sldId id="366" r:id="rId6"/>
    <p:sldId id="389" r:id="rId7"/>
    <p:sldId id="278" r:id="rId8"/>
    <p:sldId id="279" r:id="rId9"/>
    <p:sldId id="362" r:id="rId10"/>
    <p:sldId id="414" r:id="rId11"/>
    <p:sldId id="346" r:id="rId12"/>
    <p:sldId id="406" r:id="rId13"/>
    <p:sldId id="392" r:id="rId14"/>
    <p:sldId id="395" r:id="rId15"/>
    <p:sldId id="381" r:id="rId16"/>
    <p:sldId id="425" r:id="rId17"/>
    <p:sldId id="347" r:id="rId18"/>
    <p:sldId id="420" r:id="rId19"/>
    <p:sldId id="371" r:id="rId20"/>
    <p:sldId id="398" r:id="rId21"/>
    <p:sldId id="423" r:id="rId22"/>
    <p:sldId id="427" r:id="rId23"/>
    <p:sldId id="365" r:id="rId24"/>
    <p:sldId id="311" r:id="rId25"/>
    <p:sldId id="298" r:id="rId26"/>
    <p:sldId id="283" r:id="rId27"/>
    <p:sldId id="404" r:id="rId28"/>
    <p:sldId id="287" r:id="rId29"/>
  </p:sldIdLst>
  <p:sldSz cx="10080625" cy="7561263"/>
  <p:notesSz cx="6797675" cy="9928225"/>
  <p:custDataLst>
    <p:tags r:id="rId32"/>
  </p:custDataLst>
  <p:defaultTextStyle>
    <a:defPPr>
      <a:defRPr lang="de-DE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orient="horz" pos="2382" userDrawn="1">
          <p15:clr>
            <a:srgbClr val="A4A3A4"/>
          </p15:clr>
        </p15:guide>
        <p15:guide id="17" pos="227" userDrawn="1">
          <p15:clr>
            <a:srgbClr val="A4A3A4"/>
          </p15:clr>
        </p15:guide>
        <p15:guide id="23" orient="horz" pos="226">
          <p15:clr>
            <a:srgbClr val="A4A3A4"/>
          </p15:clr>
        </p15:guide>
        <p15:guide id="25" orient="horz" pos="1021">
          <p15:clr>
            <a:srgbClr val="A4A3A4"/>
          </p15:clr>
        </p15:guide>
        <p15:guide id="26" orient="horz" pos="3844">
          <p15:clr>
            <a:srgbClr val="A4A3A4"/>
          </p15:clr>
        </p15:guide>
        <p15:guide id="27" orient="horz" pos="749">
          <p15:clr>
            <a:srgbClr val="A4A3A4"/>
          </p15:clr>
        </p15:guide>
        <p15:guide id="28" orient="horz" pos="4105">
          <p15:clr>
            <a:srgbClr val="A4A3A4"/>
          </p15:clr>
        </p15:guide>
        <p15:guide id="29" orient="horz" pos="4365" userDrawn="1">
          <p15:clr>
            <a:srgbClr val="A4A3A4"/>
          </p15:clr>
        </p15:guide>
        <p15:guide id="30" orient="horz" pos="4536" userDrawn="1">
          <p15:clr>
            <a:srgbClr val="A4A3A4"/>
          </p15:clr>
        </p15:guide>
        <p15:guide id="31" pos="1724" userDrawn="1">
          <p15:clr>
            <a:srgbClr val="A4A3A4"/>
          </p15:clr>
        </p15:guide>
        <p15:guide id="32" pos="1632">
          <p15:clr>
            <a:srgbClr val="A4A3A4"/>
          </p15:clr>
        </p15:guide>
        <p15:guide id="34" pos="6123" userDrawn="1">
          <p15:clr>
            <a:srgbClr val="A4A3A4"/>
          </p15:clr>
        </p15:guide>
        <p15:guide id="35" pos="4717">
          <p15:clr>
            <a:srgbClr val="A4A3A4"/>
          </p15:clr>
        </p15:guide>
        <p15:guide id="36" pos="4627" userDrawn="1">
          <p15:clr>
            <a:srgbClr val="A4A3A4"/>
          </p15:clr>
        </p15:guide>
        <p15:guide id="37" pos="3220" userDrawn="1">
          <p15:clr>
            <a:srgbClr val="A4A3A4"/>
          </p15:clr>
        </p15:guide>
        <p15:guide id="38" pos="31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pos="299" userDrawn="1">
          <p15:clr>
            <a:srgbClr val="A4A3A4"/>
          </p15:clr>
        </p15:guide>
        <p15:guide id="4" pos="398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Szerző" initials="S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FFFF"/>
    <a:srgbClr val="E20074"/>
    <a:srgbClr val="E20000"/>
    <a:srgbClr val="992C99"/>
    <a:srgbClr val="4B4B4B"/>
    <a:srgbClr val="C4C4C4"/>
    <a:srgbClr val="66FF66"/>
    <a:srgbClr val="E1E1E1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20" autoAdjust="0"/>
  </p:normalViewPr>
  <p:slideViewPr>
    <p:cSldViewPr snapToGrid="0" snapToObjects="1">
      <p:cViewPr varScale="1">
        <p:scale>
          <a:sx n="99" d="100"/>
          <a:sy n="99" d="100"/>
        </p:scale>
        <p:origin x="1686" y="90"/>
      </p:cViewPr>
      <p:guideLst>
        <p:guide orient="horz" pos="2382"/>
        <p:guide pos="227"/>
        <p:guide orient="horz" pos="226"/>
        <p:guide orient="horz" pos="1021"/>
        <p:guide orient="horz" pos="3844"/>
        <p:guide orient="horz" pos="749"/>
        <p:guide orient="horz" pos="4105"/>
        <p:guide orient="horz" pos="4365"/>
        <p:guide orient="horz" pos="4536"/>
        <p:guide pos="1724"/>
        <p:guide pos="1632"/>
        <p:guide pos="6123"/>
        <p:guide pos="4717"/>
        <p:guide pos="4627"/>
        <p:guide pos="3220"/>
        <p:guide pos="3130"/>
      </p:guideLst>
    </p:cSldViewPr>
  </p:slideViewPr>
  <p:outlineViewPr>
    <p:cViewPr>
      <p:scale>
        <a:sx n="33" d="100"/>
        <a:sy n="33" d="100"/>
      </p:scale>
      <p:origin x="0" y="-4497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470"/>
    </p:cViewPr>
  </p:sorterViewPr>
  <p:notesViewPr>
    <p:cSldViewPr snapToGrid="0" snapToObjects="1" showGuides="1">
      <p:cViewPr>
        <p:scale>
          <a:sx n="50" d="100"/>
          <a:sy n="50" d="100"/>
        </p:scale>
        <p:origin x="2898" y="48"/>
      </p:cViewPr>
      <p:guideLst>
        <p:guide orient="horz" pos="3127"/>
        <p:guide pos="2141"/>
        <p:guide pos="299"/>
        <p:guide pos="398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855015" y="9381000"/>
            <a:ext cx="467452" cy="304883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/>
            </a:lvl1pPr>
          </a:lstStyle>
          <a:p>
            <a:fld id="{A7E515CE-432D-4663-9EC7-909C3633A725}" type="slidenum">
              <a:rPr lang="de-DE" smtClean="0">
                <a:latin typeface="Tele-GroteskNor" pitchFamily="2" charset="0"/>
              </a:rPr>
              <a:pPr/>
              <a:t>‹#›</a:t>
            </a:fld>
            <a:endParaRPr lang="de-DE" dirty="0">
              <a:latin typeface="Tele-GroteskNor" pitchFamily="2" charset="0"/>
            </a:endParaRPr>
          </a:p>
        </p:txBody>
      </p:sp>
      <p:grpSp>
        <p:nvGrpSpPr>
          <p:cNvPr id="6" name="Gruppieren 31"/>
          <p:cNvGrpSpPr>
            <a:grpSpLocks noChangeAspect="1"/>
          </p:cNvGrpSpPr>
          <p:nvPr/>
        </p:nvGrpSpPr>
        <p:grpSpPr bwMode="auto">
          <a:xfrm>
            <a:off x="478356" y="261995"/>
            <a:ext cx="5806347" cy="280956"/>
            <a:chOff x="321317" y="6153149"/>
            <a:chExt cx="8498833" cy="371475"/>
          </a:xfrm>
        </p:grpSpPr>
        <p:sp>
          <p:nvSpPr>
            <p:cNvPr id="7" name="Freeform 9"/>
            <p:cNvSpPr>
              <a:spLocks noChangeAspect="1" noEditPoints="1"/>
            </p:cNvSpPr>
            <p:nvPr userDrawn="1"/>
          </p:nvSpPr>
          <p:spPr bwMode="auto">
            <a:xfrm>
              <a:off x="7309246" y="6310400"/>
              <a:ext cx="1510904" cy="120785"/>
            </a:xfrm>
            <a:custGeom>
              <a:avLst/>
              <a:gdLst/>
              <a:ahLst/>
              <a:cxnLst>
                <a:cxn ang="0">
                  <a:pos x="72" y="69"/>
                </a:cxn>
                <a:cxn ang="0">
                  <a:pos x="72" y="280"/>
                </a:cxn>
                <a:cxn ang="0">
                  <a:pos x="383" y="156"/>
                </a:cxn>
                <a:cxn ang="0">
                  <a:pos x="344" y="64"/>
                </a:cxn>
                <a:cxn ang="0">
                  <a:pos x="478" y="30"/>
                </a:cxn>
                <a:cxn ang="0">
                  <a:pos x="504" y="243"/>
                </a:cxn>
                <a:cxn ang="0">
                  <a:pos x="441" y="322"/>
                </a:cxn>
                <a:cxn ang="0">
                  <a:pos x="344" y="210"/>
                </a:cxn>
                <a:cxn ang="0">
                  <a:pos x="645" y="8"/>
                </a:cxn>
                <a:cxn ang="0">
                  <a:pos x="818" y="341"/>
                </a:cxn>
                <a:cxn ang="0">
                  <a:pos x="890" y="140"/>
                </a:cxn>
                <a:cxn ang="0">
                  <a:pos x="1034" y="280"/>
                </a:cxn>
                <a:cxn ang="0">
                  <a:pos x="1243" y="274"/>
                </a:cxn>
                <a:cxn ang="0">
                  <a:pos x="1162" y="284"/>
                </a:cxn>
                <a:cxn ang="0">
                  <a:pos x="1228" y="70"/>
                </a:cxn>
                <a:cxn ang="0">
                  <a:pos x="1091" y="8"/>
                </a:cxn>
                <a:cxn ang="0">
                  <a:pos x="1269" y="160"/>
                </a:cxn>
                <a:cxn ang="0">
                  <a:pos x="1382" y="341"/>
                </a:cxn>
                <a:cxn ang="0">
                  <a:pos x="1454" y="140"/>
                </a:cxn>
                <a:cxn ang="0">
                  <a:pos x="1598" y="280"/>
                </a:cxn>
                <a:cxn ang="0">
                  <a:pos x="1727" y="8"/>
                </a:cxn>
                <a:cxn ang="0">
                  <a:pos x="1828" y="341"/>
                </a:cxn>
                <a:cxn ang="0">
                  <a:pos x="2030" y="325"/>
                </a:cxn>
                <a:cxn ang="0">
                  <a:pos x="1980" y="367"/>
                </a:cxn>
                <a:cxn ang="0">
                  <a:pos x="2153" y="8"/>
                </a:cxn>
                <a:cxn ang="0">
                  <a:pos x="2418" y="236"/>
                </a:cxn>
                <a:cxn ang="0">
                  <a:pos x="2341" y="114"/>
                </a:cxn>
                <a:cxn ang="0">
                  <a:pos x="2698" y="212"/>
                </a:cxn>
                <a:cxn ang="0">
                  <a:pos x="2808" y="341"/>
                </a:cxn>
                <a:cxn ang="0">
                  <a:pos x="2524" y="341"/>
                </a:cxn>
                <a:cxn ang="0">
                  <a:pos x="2941" y="292"/>
                </a:cxn>
                <a:cxn ang="0">
                  <a:pos x="2924" y="197"/>
                </a:cxn>
                <a:cxn ang="0">
                  <a:pos x="3026" y="43"/>
                </a:cxn>
                <a:cxn ang="0">
                  <a:pos x="2905" y="65"/>
                </a:cxn>
                <a:cxn ang="0">
                  <a:pos x="3058" y="246"/>
                </a:cxn>
                <a:cxn ang="0">
                  <a:pos x="3331" y="341"/>
                </a:cxn>
                <a:cxn ang="0">
                  <a:pos x="3350" y="8"/>
                </a:cxn>
                <a:cxn ang="0">
                  <a:pos x="3672" y="8"/>
                </a:cxn>
                <a:cxn ang="0">
                  <a:pos x="3659" y="198"/>
                </a:cxn>
                <a:cxn ang="0">
                  <a:pos x="3459" y="341"/>
                </a:cxn>
                <a:cxn ang="0">
                  <a:pos x="3880" y="71"/>
                </a:cxn>
                <a:cxn ang="0">
                  <a:pos x="3732" y="8"/>
                </a:cxn>
                <a:cxn ang="0">
                  <a:pos x="3921" y="183"/>
                </a:cxn>
                <a:cxn ang="0">
                  <a:pos x="3979" y="341"/>
                </a:cxn>
                <a:cxn ang="0">
                  <a:pos x="3866" y="212"/>
                </a:cxn>
                <a:cxn ang="0">
                  <a:pos x="4103" y="284"/>
                </a:cxn>
                <a:cxn ang="0">
                  <a:pos x="4139" y="192"/>
                </a:cxn>
                <a:cxn ang="0">
                  <a:pos x="4173" y="134"/>
                </a:cxn>
                <a:cxn ang="0">
                  <a:pos x="4103" y="142"/>
                </a:cxn>
                <a:cxn ang="0">
                  <a:pos x="4247" y="46"/>
                </a:cxn>
                <a:cxn ang="0">
                  <a:pos x="4162" y="341"/>
                </a:cxn>
                <a:cxn ang="0">
                  <a:pos x="4395" y="341"/>
                </a:cxn>
                <a:cxn ang="0">
                  <a:pos x="4637" y="222"/>
                </a:cxn>
                <a:cxn ang="0">
                  <a:pos x="4528" y="127"/>
                </a:cxn>
                <a:cxn ang="0">
                  <a:pos x="4929" y="262"/>
                </a:cxn>
                <a:cxn ang="0">
                  <a:pos x="4842" y="280"/>
                </a:cxn>
                <a:cxn ang="0">
                  <a:pos x="5027" y="174"/>
                </a:cxn>
                <a:cxn ang="0">
                  <a:pos x="5078" y="341"/>
                </a:cxn>
                <a:cxn ang="0">
                  <a:pos x="5150" y="140"/>
                </a:cxn>
                <a:cxn ang="0">
                  <a:pos x="5294" y="280"/>
                </a:cxn>
                <a:cxn ang="0">
                  <a:pos x="5329" y="69"/>
                </a:cxn>
                <a:cxn ang="0">
                  <a:pos x="5481" y="341"/>
                </a:cxn>
                <a:cxn ang="0">
                  <a:pos x="5571" y="269"/>
                </a:cxn>
              </a:cxnLst>
              <a:rect l="0" t="0" r="r" b="b"/>
              <a:pathLst>
                <a:path w="5644" h="419">
                  <a:moveTo>
                    <a:pt x="0" y="341"/>
                  </a:moveTo>
                  <a:lnTo>
                    <a:pt x="0" y="8"/>
                  </a:lnTo>
                  <a:lnTo>
                    <a:pt x="213" y="8"/>
                  </a:lnTo>
                  <a:lnTo>
                    <a:pt x="213" y="69"/>
                  </a:lnTo>
                  <a:lnTo>
                    <a:pt x="72" y="69"/>
                  </a:lnTo>
                  <a:lnTo>
                    <a:pt x="72" y="140"/>
                  </a:lnTo>
                  <a:lnTo>
                    <a:pt x="200" y="140"/>
                  </a:lnTo>
                  <a:lnTo>
                    <a:pt x="200" y="198"/>
                  </a:lnTo>
                  <a:lnTo>
                    <a:pt x="72" y="198"/>
                  </a:lnTo>
                  <a:lnTo>
                    <a:pt x="72" y="280"/>
                  </a:lnTo>
                  <a:lnTo>
                    <a:pt x="216" y="280"/>
                  </a:lnTo>
                  <a:lnTo>
                    <a:pt x="216" y="341"/>
                  </a:lnTo>
                  <a:lnTo>
                    <a:pt x="0" y="341"/>
                  </a:lnTo>
                  <a:close/>
                  <a:moveTo>
                    <a:pt x="344" y="156"/>
                  </a:moveTo>
                  <a:lnTo>
                    <a:pt x="383" y="156"/>
                  </a:lnTo>
                  <a:cubicBezTo>
                    <a:pt x="405" y="156"/>
                    <a:pt x="420" y="151"/>
                    <a:pt x="428" y="142"/>
                  </a:cubicBezTo>
                  <a:cubicBezTo>
                    <a:pt x="435" y="134"/>
                    <a:pt x="438" y="123"/>
                    <a:pt x="438" y="109"/>
                  </a:cubicBezTo>
                  <a:cubicBezTo>
                    <a:pt x="438" y="92"/>
                    <a:pt x="433" y="79"/>
                    <a:pt x="421" y="71"/>
                  </a:cubicBezTo>
                  <a:cubicBezTo>
                    <a:pt x="414" y="67"/>
                    <a:pt x="402" y="64"/>
                    <a:pt x="385" y="64"/>
                  </a:cubicBezTo>
                  <a:lnTo>
                    <a:pt x="344" y="64"/>
                  </a:lnTo>
                  <a:lnTo>
                    <a:pt x="344" y="156"/>
                  </a:lnTo>
                  <a:close/>
                  <a:moveTo>
                    <a:pt x="273" y="341"/>
                  </a:moveTo>
                  <a:lnTo>
                    <a:pt x="273" y="8"/>
                  </a:lnTo>
                  <a:lnTo>
                    <a:pt x="401" y="8"/>
                  </a:lnTo>
                  <a:cubicBezTo>
                    <a:pt x="434" y="8"/>
                    <a:pt x="460" y="15"/>
                    <a:pt x="478" y="30"/>
                  </a:cubicBezTo>
                  <a:cubicBezTo>
                    <a:pt x="500" y="46"/>
                    <a:pt x="510" y="70"/>
                    <a:pt x="510" y="101"/>
                  </a:cubicBezTo>
                  <a:cubicBezTo>
                    <a:pt x="510" y="126"/>
                    <a:pt x="503" y="147"/>
                    <a:pt x="488" y="164"/>
                  </a:cubicBezTo>
                  <a:cubicBezTo>
                    <a:pt x="481" y="172"/>
                    <a:pt x="473" y="178"/>
                    <a:pt x="462" y="183"/>
                  </a:cubicBezTo>
                  <a:cubicBezTo>
                    <a:pt x="476" y="187"/>
                    <a:pt x="486" y="196"/>
                    <a:pt x="494" y="209"/>
                  </a:cubicBezTo>
                  <a:cubicBezTo>
                    <a:pt x="498" y="216"/>
                    <a:pt x="502" y="228"/>
                    <a:pt x="504" y="243"/>
                  </a:cubicBezTo>
                  <a:cubicBezTo>
                    <a:pt x="505" y="249"/>
                    <a:pt x="507" y="265"/>
                    <a:pt x="508" y="293"/>
                  </a:cubicBezTo>
                  <a:cubicBezTo>
                    <a:pt x="510" y="311"/>
                    <a:pt x="512" y="322"/>
                    <a:pt x="514" y="328"/>
                  </a:cubicBezTo>
                  <a:cubicBezTo>
                    <a:pt x="515" y="332"/>
                    <a:pt x="517" y="336"/>
                    <a:pt x="520" y="341"/>
                  </a:cubicBezTo>
                  <a:lnTo>
                    <a:pt x="446" y="341"/>
                  </a:lnTo>
                  <a:cubicBezTo>
                    <a:pt x="444" y="335"/>
                    <a:pt x="442" y="329"/>
                    <a:pt x="441" y="322"/>
                  </a:cubicBezTo>
                  <a:cubicBezTo>
                    <a:pt x="441" y="318"/>
                    <a:pt x="440" y="303"/>
                    <a:pt x="438" y="279"/>
                  </a:cubicBezTo>
                  <a:cubicBezTo>
                    <a:pt x="436" y="256"/>
                    <a:pt x="433" y="240"/>
                    <a:pt x="429" y="233"/>
                  </a:cubicBezTo>
                  <a:cubicBezTo>
                    <a:pt x="424" y="222"/>
                    <a:pt x="417" y="215"/>
                    <a:pt x="407" y="212"/>
                  </a:cubicBezTo>
                  <a:cubicBezTo>
                    <a:pt x="402" y="211"/>
                    <a:pt x="394" y="210"/>
                    <a:pt x="385" y="210"/>
                  </a:cubicBezTo>
                  <a:lnTo>
                    <a:pt x="344" y="210"/>
                  </a:lnTo>
                  <a:lnTo>
                    <a:pt x="344" y="341"/>
                  </a:lnTo>
                  <a:lnTo>
                    <a:pt x="273" y="341"/>
                  </a:lnTo>
                  <a:close/>
                  <a:moveTo>
                    <a:pt x="573" y="341"/>
                  </a:moveTo>
                  <a:lnTo>
                    <a:pt x="573" y="8"/>
                  </a:lnTo>
                  <a:lnTo>
                    <a:pt x="645" y="8"/>
                  </a:lnTo>
                  <a:lnTo>
                    <a:pt x="645" y="279"/>
                  </a:lnTo>
                  <a:lnTo>
                    <a:pt x="775" y="279"/>
                  </a:lnTo>
                  <a:lnTo>
                    <a:pt x="775" y="341"/>
                  </a:lnTo>
                  <a:lnTo>
                    <a:pt x="573" y="341"/>
                  </a:lnTo>
                  <a:close/>
                  <a:moveTo>
                    <a:pt x="818" y="341"/>
                  </a:moveTo>
                  <a:lnTo>
                    <a:pt x="818" y="8"/>
                  </a:lnTo>
                  <a:lnTo>
                    <a:pt x="1031" y="8"/>
                  </a:lnTo>
                  <a:lnTo>
                    <a:pt x="1031" y="69"/>
                  </a:lnTo>
                  <a:lnTo>
                    <a:pt x="890" y="69"/>
                  </a:lnTo>
                  <a:lnTo>
                    <a:pt x="890" y="140"/>
                  </a:lnTo>
                  <a:lnTo>
                    <a:pt x="1018" y="140"/>
                  </a:lnTo>
                  <a:lnTo>
                    <a:pt x="1018" y="198"/>
                  </a:lnTo>
                  <a:lnTo>
                    <a:pt x="890" y="198"/>
                  </a:lnTo>
                  <a:lnTo>
                    <a:pt x="890" y="280"/>
                  </a:lnTo>
                  <a:lnTo>
                    <a:pt x="1034" y="280"/>
                  </a:lnTo>
                  <a:lnTo>
                    <a:pt x="1034" y="341"/>
                  </a:lnTo>
                  <a:lnTo>
                    <a:pt x="818" y="341"/>
                  </a:lnTo>
                  <a:close/>
                  <a:moveTo>
                    <a:pt x="1162" y="284"/>
                  </a:moveTo>
                  <a:lnTo>
                    <a:pt x="1201" y="284"/>
                  </a:lnTo>
                  <a:cubicBezTo>
                    <a:pt x="1221" y="284"/>
                    <a:pt x="1235" y="280"/>
                    <a:pt x="1243" y="274"/>
                  </a:cubicBezTo>
                  <a:cubicBezTo>
                    <a:pt x="1253" y="265"/>
                    <a:pt x="1259" y="253"/>
                    <a:pt x="1259" y="238"/>
                  </a:cubicBezTo>
                  <a:cubicBezTo>
                    <a:pt x="1259" y="219"/>
                    <a:pt x="1252" y="206"/>
                    <a:pt x="1238" y="199"/>
                  </a:cubicBezTo>
                  <a:cubicBezTo>
                    <a:pt x="1230" y="194"/>
                    <a:pt x="1216" y="192"/>
                    <a:pt x="1198" y="192"/>
                  </a:cubicBezTo>
                  <a:lnTo>
                    <a:pt x="1162" y="192"/>
                  </a:lnTo>
                  <a:lnTo>
                    <a:pt x="1162" y="284"/>
                  </a:lnTo>
                  <a:close/>
                  <a:moveTo>
                    <a:pt x="1162" y="142"/>
                  </a:moveTo>
                  <a:lnTo>
                    <a:pt x="1194" y="142"/>
                  </a:lnTo>
                  <a:cubicBezTo>
                    <a:pt x="1212" y="142"/>
                    <a:pt x="1224" y="140"/>
                    <a:pt x="1232" y="134"/>
                  </a:cubicBezTo>
                  <a:cubicBezTo>
                    <a:pt x="1242" y="127"/>
                    <a:pt x="1247" y="116"/>
                    <a:pt x="1247" y="102"/>
                  </a:cubicBezTo>
                  <a:cubicBezTo>
                    <a:pt x="1247" y="87"/>
                    <a:pt x="1241" y="76"/>
                    <a:pt x="1228" y="70"/>
                  </a:cubicBezTo>
                  <a:cubicBezTo>
                    <a:pt x="1222" y="66"/>
                    <a:pt x="1210" y="64"/>
                    <a:pt x="1194" y="64"/>
                  </a:cubicBezTo>
                  <a:lnTo>
                    <a:pt x="1162" y="64"/>
                  </a:lnTo>
                  <a:lnTo>
                    <a:pt x="1162" y="142"/>
                  </a:lnTo>
                  <a:close/>
                  <a:moveTo>
                    <a:pt x="1091" y="341"/>
                  </a:moveTo>
                  <a:lnTo>
                    <a:pt x="1091" y="8"/>
                  </a:lnTo>
                  <a:lnTo>
                    <a:pt x="1209" y="8"/>
                  </a:lnTo>
                  <a:cubicBezTo>
                    <a:pt x="1233" y="8"/>
                    <a:pt x="1251" y="10"/>
                    <a:pt x="1264" y="14"/>
                  </a:cubicBezTo>
                  <a:cubicBezTo>
                    <a:pt x="1283" y="21"/>
                    <a:pt x="1296" y="31"/>
                    <a:pt x="1305" y="46"/>
                  </a:cubicBezTo>
                  <a:cubicBezTo>
                    <a:pt x="1313" y="59"/>
                    <a:pt x="1317" y="73"/>
                    <a:pt x="1317" y="89"/>
                  </a:cubicBezTo>
                  <a:cubicBezTo>
                    <a:pt x="1317" y="122"/>
                    <a:pt x="1301" y="145"/>
                    <a:pt x="1269" y="160"/>
                  </a:cubicBezTo>
                  <a:cubicBezTo>
                    <a:pt x="1310" y="174"/>
                    <a:pt x="1330" y="201"/>
                    <a:pt x="1330" y="243"/>
                  </a:cubicBezTo>
                  <a:cubicBezTo>
                    <a:pt x="1330" y="279"/>
                    <a:pt x="1317" y="306"/>
                    <a:pt x="1289" y="324"/>
                  </a:cubicBezTo>
                  <a:cubicBezTo>
                    <a:pt x="1272" y="335"/>
                    <a:pt x="1249" y="341"/>
                    <a:pt x="1221" y="341"/>
                  </a:cubicBezTo>
                  <a:lnTo>
                    <a:pt x="1091" y="341"/>
                  </a:lnTo>
                  <a:close/>
                  <a:moveTo>
                    <a:pt x="1382" y="341"/>
                  </a:moveTo>
                  <a:lnTo>
                    <a:pt x="1382" y="8"/>
                  </a:lnTo>
                  <a:lnTo>
                    <a:pt x="1595" y="8"/>
                  </a:lnTo>
                  <a:lnTo>
                    <a:pt x="1595" y="69"/>
                  </a:lnTo>
                  <a:lnTo>
                    <a:pt x="1454" y="69"/>
                  </a:lnTo>
                  <a:lnTo>
                    <a:pt x="1454" y="140"/>
                  </a:lnTo>
                  <a:lnTo>
                    <a:pt x="1583" y="140"/>
                  </a:lnTo>
                  <a:lnTo>
                    <a:pt x="1583" y="198"/>
                  </a:lnTo>
                  <a:lnTo>
                    <a:pt x="1454" y="198"/>
                  </a:lnTo>
                  <a:lnTo>
                    <a:pt x="1454" y="280"/>
                  </a:lnTo>
                  <a:lnTo>
                    <a:pt x="1598" y="280"/>
                  </a:lnTo>
                  <a:lnTo>
                    <a:pt x="1598" y="341"/>
                  </a:lnTo>
                  <a:lnTo>
                    <a:pt x="1382" y="341"/>
                  </a:lnTo>
                  <a:close/>
                  <a:moveTo>
                    <a:pt x="1655" y="341"/>
                  </a:moveTo>
                  <a:lnTo>
                    <a:pt x="1655" y="8"/>
                  </a:lnTo>
                  <a:lnTo>
                    <a:pt x="1727" y="8"/>
                  </a:lnTo>
                  <a:lnTo>
                    <a:pt x="1831" y="222"/>
                  </a:lnTo>
                  <a:lnTo>
                    <a:pt x="1831" y="8"/>
                  </a:lnTo>
                  <a:lnTo>
                    <a:pt x="1900" y="8"/>
                  </a:lnTo>
                  <a:lnTo>
                    <a:pt x="1900" y="341"/>
                  </a:lnTo>
                  <a:lnTo>
                    <a:pt x="1828" y="341"/>
                  </a:lnTo>
                  <a:lnTo>
                    <a:pt x="1723" y="127"/>
                  </a:lnTo>
                  <a:lnTo>
                    <a:pt x="1723" y="341"/>
                  </a:lnTo>
                  <a:lnTo>
                    <a:pt x="1655" y="341"/>
                  </a:lnTo>
                  <a:close/>
                  <a:moveTo>
                    <a:pt x="2030" y="269"/>
                  </a:moveTo>
                  <a:lnTo>
                    <a:pt x="2030" y="325"/>
                  </a:lnTo>
                  <a:cubicBezTo>
                    <a:pt x="2030" y="347"/>
                    <a:pt x="2027" y="364"/>
                    <a:pt x="2021" y="377"/>
                  </a:cubicBezTo>
                  <a:cubicBezTo>
                    <a:pt x="2016" y="388"/>
                    <a:pt x="2006" y="398"/>
                    <a:pt x="1992" y="407"/>
                  </a:cubicBezTo>
                  <a:cubicBezTo>
                    <a:pt x="1982" y="413"/>
                    <a:pt x="1970" y="417"/>
                    <a:pt x="1957" y="419"/>
                  </a:cubicBezTo>
                  <a:lnTo>
                    <a:pt x="1957" y="384"/>
                  </a:lnTo>
                  <a:cubicBezTo>
                    <a:pt x="1967" y="381"/>
                    <a:pt x="1975" y="376"/>
                    <a:pt x="1980" y="367"/>
                  </a:cubicBezTo>
                  <a:cubicBezTo>
                    <a:pt x="1985" y="360"/>
                    <a:pt x="1988" y="351"/>
                    <a:pt x="1988" y="341"/>
                  </a:cubicBezTo>
                  <a:lnTo>
                    <a:pt x="1957" y="341"/>
                  </a:lnTo>
                  <a:lnTo>
                    <a:pt x="1957" y="269"/>
                  </a:lnTo>
                  <a:lnTo>
                    <a:pt x="2030" y="269"/>
                  </a:lnTo>
                  <a:close/>
                  <a:moveTo>
                    <a:pt x="2153" y="8"/>
                  </a:moveTo>
                  <a:lnTo>
                    <a:pt x="2225" y="8"/>
                  </a:lnTo>
                  <a:lnTo>
                    <a:pt x="2265" y="236"/>
                  </a:lnTo>
                  <a:lnTo>
                    <a:pt x="2308" y="8"/>
                  </a:lnTo>
                  <a:lnTo>
                    <a:pt x="2376" y="8"/>
                  </a:lnTo>
                  <a:lnTo>
                    <a:pt x="2418" y="236"/>
                  </a:lnTo>
                  <a:lnTo>
                    <a:pt x="2459" y="8"/>
                  </a:lnTo>
                  <a:lnTo>
                    <a:pt x="2530" y="8"/>
                  </a:lnTo>
                  <a:lnTo>
                    <a:pt x="2455" y="341"/>
                  </a:lnTo>
                  <a:lnTo>
                    <a:pt x="2383" y="341"/>
                  </a:lnTo>
                  <a:lnTo>
                    <a:pt x="2341" y="114"/>
                  </a:lnTo>
                  <a:lnTo>
                    <a:pt x="2300" y="341"/>
                  </a:lnTo>
                  <a:lnTo>
                    <a:pt x="2228" y="341"/>
                  </a:lnTo>
                  <a:lnTo>
                    <a:pt x="2153" y="8"/>
                  </a:lnTo>
                  <a:close/>
                  <a:moveTo>
                    <a:pt x="2634" y="212"/>
                  </a:moveTo>
                  <a:lnTo>
                    <a:pt x="2698" y="212"/>
                  </a:lnTo>
                  <a:lnTo>
                    <a:pt x="2666" y="97"/>
                  </a:lnTo>
                  <a:lnTo>
                    <a:pt x="2634" y="212"/>
                  </a:lnTo>
                  <a:close/>
                  <a:moveTo>
                    <a:pt x="2630" y="8"/>
                  </a:moveTo>
                  <a:lnTo>
                    <a:pt x="2703" y="8"/>
                  </a:lnTo>
                  <a:lnTo>
                    <a:pt x="2808" y="341"/>
                  </a:lnTo>
                  <a:lnTo>
                    <a:pt x="2734" y="341"/>
                  </a:lnTo>
                  <a:lnTo>
                    <a:pt x="2713" y="266"/>
                  </a:lnTo>
                  <a:lnTo>
                    <a:pt x="2618" y="266"/>
                  </a:lnTo>
                  <a:lnTo>
                    <a:pt x="2597" y="341"/>
                  </a:lnTo>
                  <a:lnTo>
                    <a:pt x="2524" y="341"/>
                  </a:lnTo>
                  <a:lnTo>
                    <a:pt x="2630" y="8"/>
                  </a:lnTo>
                  <a:close/>
                  <a:moveTo>
                    <a:pt x="2824" y="243"/>
                  </a:moveTo>
                  <a:lnTo>
                    <a:pt x="2896" y="243"/>
                  </a:lnTo>
                  <a:cubicBezTo>
                    <a:pt x="2898" y="256"/>
                    <a:pt x="2901" y="266"/>
                    <a:pt x="2905" y="272"/>
                  </a:cubicBezTo>
                  <a:cubicBezTo>
                    <a:pt x="2913" y="285"/>
                    <a:pt x="2925" y="292"/>
                    <a:pt x="2941" y="292"/>
                  </a:cubicBezTo>
                  <a:cubicBezTo>
                    <a:pt x="2956" y="292"/>
                    <a:pt x="2967" y="287"/>
                    <a:pt x="2974" y="279"/>
                  </a:cubicBezTo>
                  <a:cubicBezTo>
                    <a:pt x="2981" y="271"/>
                    <a:pt x="2985" y="262"/>
                    <a:pt x="2985" y="250"/>
                  </a:cubicBezTo>
                  <a:cubicBezTo>
                    <a:pt x="2985" y="238"/>
                    <a:pt x="2979" y="227"/>
                    <a:pt x="2968" y="218"/>
                  </a:cubicBezTo>
                  <a:cubicBezTo>
                    <a:pt x="2963" y="213"/>
                    <a:pt x="2956" y="210"/>
                    <a:pt x="2948" y="206"/>
                  </a:cubicBezTo>
                  <a:cubicBezTo>
                    <a:pt x="2946" y="205"/>
                    <a:pt x="2938" y="202"/>
                    <a:pt x="2924" y="197"/>
                  </a:cubicBezTo>
                  <a:cubicBezTo>
                    <a:pt x="2897" y="188"/>
                    <a:pt x="2877" y="178"/>
                    <a:pt x="2865" y="168"/>
                  </a:cubicBezTo>
                  <a:cubicBezTo>
                    <a:pt x="2840" y="149"/>
                    <a:pt x="2828" y="124"/>
                    <a:pt x="2828" y="93"/>
                  </a:cubicBezTo>
                  <a:cubicBezTo>
                    <a:pt x="2828" y="66"/>
                    <a:pt x="2837" y="45"/>
                    <a:pt x="2854" y="28"/>
                  </a:cubicBezTo>
                  <a:cubicBezTo>
                    <a:pt x="2872" y="9"/>
                    <a:pt x="2899" y="0"/>
                    <a:pt x="2932" y="0"/>
                  </a:cubicBezTo>
                  <a:cubicBezTo>
                    <a:pt x="2974" y="0"/>
                    <a:pt x="3005" y="14"/>
                    <a:pt x="3026" y="43"/>
                  </a:cubicBezTo>
                  <a:cubicBezTo>
                    <a:pt x="3035" y="56"/>
                    <a:pt x="3042" y="74"/>
                    <a:pt x="3045" y="95"/>
                  </a:cubicBezTo>
                  <a:lnTo>
                    <a:pt x="2975" y="95"/>
                  </a:lnTo>
                  <a:cubicBezTo>
                    <a:pt x="2973" y="83"/>
                    <a:pt x="2969" y="73"/>
                    <a:pt x="2963" y="67"/>
                  </a:cubicBezTo>
                  <a:cubicBezTo>
                    <a:pt x="2955" y="60"/>
                    <a:pt x="2945" y="57"/>
                    <a:pt x="2931" y="57"/>
                  </a:cubicBezTo>
                  <a:cubicBezTo>
                    <a:pt x="2920" y="57"/>
                    <a:pt x="2911" y="60"/>
                    <a:pt x="2905" y="65"/>
                  </a:cubicBezTo>
                  <a:cubicBezTo>
                    <a:pt x="2898" y="71"/>
                    <a:pt x="2894" y="80"/>
                    <a:pt x="2894" y="91"/>
                  </a:cubicBezTo>
                  <a:cubicBezTo>
                    <a:pt x="2894" y="103"/>
                    <a:pt x="2900" y="113"/>
                    <a:pt x="2911" y="121"/>
                  </a:cubicBezTo>
                  <a:cubicBezTo>
                    <a:pt x="2919" y="127"/>
                    <a:pt x="2935" y="134"/>
                    <a:pt x="2959" y="142"/>
                  </a:cubicBezTo>
                  <a:cubicBezTo>
                    <a:pt x="2987" y="151"/>
                    <a:pt x="3009" y="161"/>
                    <a:pt x="3024" y="174"/>
                  </a:cubicBezTo>
                  <a:cubicBezTo>
                    <a:pt x="3047" y="191"/>
                    <a:pt x="3058" y="215"/>
                    <a:pt x="3058" y="246"/>
                  </a:cubicBezTo>
                  <a:cubicBezTo>
                    <a:pt x="3058" y="276"/>
                    <a:pt x="3048" y="301"/>
                    <a:pt x="3027" y="319"/>
                  </a:cubicBezTo>
                  <a:cubicBezTo>
                    <a:pt x="3005" y="339"/>
                    <a:pt x="2976" y="349"/>
                    <a:pt x="2940" y="349"/>
                  </a:cubicBezTo>
                  <a:cubicBezTo>
                    <a:pt x="2897" y="349"/>
                    <a:pt x="2865" y="333"/>
                    <a:pt x="2844" y="300"/>
                  </a:cubicBezTo>
                  <a:cubicBezTo>
                    <a:pt x="2833" y="284"/>
                    <a:pt x="2826" y="265"/>
                    <a:pt x="2824" y="243"/>
                  </a:cubicBezTo>
                  <a:close/>
                  <a:moveTo>
                    <a:pt x="3331" y="341"/>
                  </a:moveTo>
                  <a:lnTo>
                    <a:pt x="3251" y="341"/>
                  </a:lnTo>
                  <a:lnTo>
                    <a:pt x="3160" y="8"/>
                  </a:lnTo>
                  <a:lnTo>
                    <a:pt x="3235" y="8"/>
                  </a:lnTo>
                  <a:lnTo>
                    <a:pt x="3293" y="248"/>
                  </a:lnTo>
                  <a:lnTo>
                    <a:pt x="3350" y="8"/>
                  </a:lnTo>
                  <a:lnTo>
                    <a:pt x="3423" y="8"/>
                  </a:lnTo>
                  <a:lnTo>
                    <a:pt x="3331" y="341"/>
                  </a:lnTo>
                  <a:close/>
                  <a:moveTo>
                    <a:pt x="3459" y="341"/>
                  </a:moveTo>
                  <a:lnTo>
                    <a:pt x="3459" y="8"/>
                  </a:lnTo>
                  <a:lnTo>
                    <a:pt x="3672" y="8"/>
                  </a:lnTo>
                  <a:lnTo>
                    <a:pt x="3672" y="69"/>
                  </a:lnTo>
                  <a:lnTo>
                    <a:pt x="3530" y="69"/>
                  </a:lnTo>
                  <a:lnTo>
                    <a:pt x="3530" y="140"/>
                  </a:lnTo>
                  <a:lnTo>
                    <a:pt x="3659" y="140"/>
                  </a:lnTo>
                  <a:lnTo>
                    <a:pt x="3659" y="198"/>
                  </a:lnTo>
                  <a:lnTo>
                    <a:pt x="3530" y="198"/>
                  </a:lnTo>
                  <a:lnTo>
                    <a:pt x="3530" y="280"/>
                  </a:lnTo>
                  <a:lnTo>
                    <a:pt x="3675" y="280"/>
                  </a:lnTo>
                  <a:lnTo>
                    <a:pt x="3675" y="341"/>
                  </a:lnTo>
                  <a:lnTo>
                    <a:pt x="3459" y="341"/>
                  </a:lnTo>
                  <a:close/>
                  <a:moveTo>
                    <a:pt x="3803" y="156"/>
                  </a:moveTo>
                  <a:lnTo>
                    <a:pt x="3842" y="156"/>
                  </a:lnTo>
                  <a:cubicBezTo>
                    <a:pt x="3864" y="156"/>
                    <a:pt x="3879" y="151"/>
                    <a:pt x="3887" y="142"/>
                  </a:cubicBezTo>
                  <a:cubicBezTo>
                    <a:pt x="3894" y="134"/>
                    <a:pt x="3897" y="123"/>
                    <a:pt x="3897" y="109"/>
                  </a:cubicBezTo>
                  <a:cubicBezTo>
                    <a:pt x="3897" y="92"/>
                    <a:pt x="3892" y="79"/>
                    <a:pt x="3880" y="71"/>
                  </a:cubicBezTo>
                  <a:cubicBezTo>
                    <a:pt x="3873" y="67"/>
                    <a:pt x="3861" y="64"/>
                    <a:pt x="3844" y="64"/>
                  </a:cubicBezTo>
                  <a:lnTo>
                    <a:pt x="3803" y="64"/>
                  </a:lnTo>
                  <a:lnTo>
                    <a:pt x="3803" y="156"/>
                  </a:lnTo>
                  <a:close/>
                  <a:moveTo>
                    <a:pt x="3732" y="341"/>
                  </a:moveTo>
                  <a:lnTo>
                    <a:pt x="3732" y="8"/>
                  </a:lnTo>
                  <a:lnTo>
                    <a:pt x="3860" y="8"/>
                  </a:lnTo>
                  <a:cubicBezTo>
                    <a:pt x="3893" y="8"/>
                    <a:pt x="3919" y="15"/>
                    <a:pt x="3937" y="30"/>
                  </a:cubicBezTo>
                  <a:cubicBezTo>
                    <a:pt x="3958" y="46"/>
                    <a:pt x="3969" y="70"/>
                    <a:pt x="3969" y="101"/>
                  </a:cubicBezTo>
                  <a:cubicBezTo>
                    <a:pt x="3969" y="126"/>
                    <a:pt x="3962" y="147"/>
                    <a:pt x="3947" y="164"/>
                  </a:cubicBezTo>
                  <a:cubicBezTo>
                    <a:pt x="3940" y="172"/>
                    <a:pt x="3932" y="178"/>
                    <a:pt x="3921" y="183"/>
                  </a:cubicBezTo>
                  <a:cubicBezTo>
                    <a:pt x="3935" y="187"/>
                    <a:pt x="3945" y="196"/>
                    <a:pt x="3953" y="209"/>
                  </a:cubicBezTo>
                  <a:cubicBezTo>
                    <a:pt x="3957" y="216"/>
                    <a:pt x="3961" y="228"/>
                    <a:pt x="3963" y="243"/>
                  </a:cubicBezTo>
                  <a:cubicBezTo>
                    <a:pt x="3964" y="249"/>
                    <a:pt x="3966" y="265"/>
                    <a:pt x="3967" y="293"/>
                  </a:cubicBezTo>
                  <a:cubicBezTo>
                    <a:pt x="3969" y="311"/>
                    <a:pt x="3971" y="322"/>
                    <a:pt x="3973" y="328"/>
                  </a:cubicBezTo>
                  <a:cubicBezTo>
                    <a:pt x="3974" y="332"/>
                    <a:pt x="3976" y="336"/>
                    <a:pt x="3979" y="341"/>
                  </a:cubicBezTo>
                  <a:lnTo>
                    <a:pt x="3905" y="341"/>
                  </a:lnTo>
                  <a:cubicBezTo>
                    <a:pt x="3903" y="335"/>
                    <a:pt x="3901" y="329"/>
                    <a:pt x="3900" y="322"/>
                  </a:cubicBezTo>
                  <a:cubicBezTo>
                    <a:pt x="3900" y="318"/>
                    <a:pt x="3899" y="303"/>
                    <a:pt x="3897" y="279"/>
                  </a:cubicBezTo>
                  <a:cubicBezTo>
                    <a:pt x="3895" y="256"/>
                    <a:pt x="3892" y="240"/>
                    <a:pt x="3888" y="233"/>
                  </a:cubicBezTo>
                  <a:cubicBezTo>
                    <a:pt x="3883" y="222"/>
                    <a:pt x="3876" y="215"/>
                    <a:pt x="3866" y="212"/>
                  </a:cubicBezTo>
                  <a:cubicBezTo>
                    <a:pt x="3861" y="211"/>
                    <a:pt x="3853" y="210"/>
                    <a:pt x="3844" y="210"/>
                  </a:cubicBezTo>
                  <a:lnTo>
                    <a:pt x="3803" y="210"/>
                  </a:lnTo>
                  <a:lnTo>
                    <a:pt x="3803" y="341"/>
                  </a:lnTo>
                  <a:lnTo>
                    <a:pt x="3732" y="341"/>
                  </a:lnTo>
                  <a:close/>
                  <a:moveTo>
                    <a:pt x="4103" y="284"/>
                  </a:moveTo>
                  <a:lnTo>
                    <a:pt x="4142" y="284"/>
                  </a:lnTo>
                  <a:cubicBezTo>
                    <a:pt x="4162" y="284"/>
                    <a:pt x="4176" y="280"/>
                    <a:pt x="4184" y="274"/>
                  </a:cubicBezTo>
                  <a:cubicBezTo>
                    <a:pt x="4195" y="265"/>
                    <a:pt x="4200" y="253"/>
                    <a:pt x="4200" y="238"/>
                  </a:cubicBezTo>
                  <a:cubicBezTo>
                    <a:pt x="4200" y="219"/>
                    <a:pt x="4193" y="206"/>
                    <a:pt x="4179" y="199"/>
                  </a:cubicBezTo>
                  <a:cubicBezTo>
                    <a:pt x="4171" y="194"/>
                    <a:pt x="4158" y="192"/>
                    <a:pt x="4139" y="192"/>
                  </a:cubicBezTo>
                  <a:lnTo>
                    <a:pt x="4103" y="192"/>
                  </a:lnTo>
                  <a:lnTo>
                    <a:pt x="4103" y="284"/>
                  </a:lnTo>
                  <a:close/>
                  <a:moveTo>
                    <a:pt x="4103" y="142"/>
                  </a:moveTo>
                  <a:lnTo>
                    <a:pt x="4135" y="142"/>
                  </a:lnTo>
                  <a:cubicBezTo>
                    <a:pt x="4153" y="142"/>
                    <a:pt x="4165" y="140"/>
                    <a:pt x="4173" y="134"/>
                  </a:cubicBezTo>
                  <a:cubicBezTo>
                    <a:pt x="4183" y="127"/>
                    <a:pt x="4188" y="116"/>
                    <a:pt x="4188" y="102"/>
                  </a:cubicBezTo>
                  <a:cubicBezTo>
                    <a:pt x="4188" y="87"/>
                    <a:pt x="4182" y="76"/>
                    <a:pt x="4170" y="70"/>
                  </a:cubicBezTo>
                  <a:cubicBezTo>
                    <a:pt x="4163" y="66"/>
                    <a:pt x="4152" y="64"/>
                    <a:pt x="4135" y="64"/>
                  </a:cubicBezTo>
                  <a:lnTo>
                    <a:pt x="4103" y="64"/>
                  </a:lnTo>
                  <a:lnTo>
                    <a:pt x="4103" y="142"/>
                  </a:lnTo>
                  <a:close/>
                  <a:moveTo>
                    <a:pt x="4032" y="341"/>
                  </a:moveTo>
                  <a:lnTo>
                    <a:pt x="4032" y="8"/>
                  </a:lnTo>
                  <a:lnTo>
                    <a:pt x="4151" y="8"/>
                  </a:lnTo>
                  <a:cubicBezTo>
                    <a:pt x="4174" y="8"/>
                    <a:pt x="4193" y="10"/>
                    <a:pt x="4205" y="14"/>
                  </a:cubicBezTo>
                  <a:cubicBezTo>
                    <a:pt x="4224" y="21"/>
                    <a:pt x="4238" y="31"/>
                    <a:pt x="4247" y="46"/>
                  </a:cubicBezTo>
                  <a:cubicBezTo>
                    <a:pt x="4255" y="59"/>
                    <a:pt x="4259" y="73"/>
                    <a:pt x="4259" y="89"/>
                  </a:cubicBezTo>
                  <a:cubicBezTo>
                    <a:pt x="4259" y="122"/>
                    <a:pt x="4243" y="145"/>
                    <a:pt x="4211" y="160"/>
                  </a:cubicBezTo>
                  <a:cubicBezTo>
                    <a:pt x="4251" y="174"/>
                    <a:pt x="4272" y="201"/>
                    <a:pt x="4272" y="243"/>
                  </a:cubicBezTo>
                  <a:cubicBezTo>
                    <a:pt x="4272" y="279"/>
                    <a:pt x="4258" y="306"/>
                    <a:pt x="4231" y="324"/>
                  </a:cubicBezTo>
                  <a:cubicBezTo>
                    <a:pt x="4214" y="335"/>
                    <a:pt x="4191" y="341"/>
                    <a:pt x="4162" y="341"/>
                  </a:cubicBezTo>
                  <a:lnTo>
                    <a:pt x="4032" y="341"/>
                  </a:lnTo>
                  <a:close/>
                  <a:moveTo>
                    <a:pt x="4323" y="341"/>
                  </a:moveTo>
                  <a:lnTo>
                    <a:pt x="4323" y="8"/>
                  </a:lnTo>
                  <a:lnTo>
                    <a:pt x="4395" y="8"/>
                  </a:lnTo>
                  <a:lnTo>
                    <a:pt x="4395" y="341"/>
                  </a:lnTo>
                  <a:lnTo>
                    <a:pt x="4323" y="341"/>
                  </a:lnTo>
                  <a:close/>
                  <a:moveTo>
                    <a:pt x="4460" y="341"/>
                  </a:moveTo>
                  <a:lnTo>
                    <a:pt x="4460" y="8"/>
                  </a:lnTo>
                  <a:lnTo>
                    <a:pt x="4532" y="8"/>
                  </a:lnTo>
                  <a:lnTo>
                    <a:pt x="4637" y="222"/>
                  </a:lnTo>
                  <a:lnTo>
                    <a:pt x="4637" y="8"/>
                  </a:lnTo>
                  <a:lnTo>
                    <a:pt x="4705" y="8"/>
                  </a:lnTo>
                  <a:lnTo>
                    <a:pt x="4705" y="341"/>
                  </a:lnTo>
                  <a:lnTo>
                    <a:pt x="4634" y="341"/>
                  </a:lnTo>
                  <a:lnTo>
                    <a:pt x="4528" y="127"/>
                  </a:lnTo>
                  <a:lnTo>
                    <a:pt x="4528" y="341"/>
                  </a:lnTo>
                  <a:lnTo>
                    <a:pt x="4460" y="341"/>
                  </a:lnTo>
                  <a:close/>
                  <a:moveTo>
                    <a:pt x="4842" y="280"/>
                  </a:moveTo>
                  <a:lnTo>
                    <a:pt x="4874" y="280"/>
                  </a:lnTo>
                  <a:cubicBezTo>
                    <a:pt x="4899" y="280"/>
                    <a:pt x="4918" y="274"/>
                    <a:pt x="4929" y="262"/>
                  </a:cubicBezTo>
                  <a:cubicBezTo>
                    <a:pt x="4947" y="243"/>
                    <a:pt x="4956" y="213"/>
                    <a:pt x="4956" y="173"/>
                  </a:cubicBezTo>
                  <a:cubicBezTo>
                    <a:pt x="4956" y="139"/>
                    <a:pt x="4948" y="113"/>
                    <a:pt x="4933" y="94"/>
                  </a:cubicBezTo>
                  <a:cubicBezTo>
                    <a:pt x="4920" y="77"/>
                    <a:pt x="4900" y="69"/>
                    <a:pt x="4872" y="69"/>
                  </a:cubicBezTo>
                  <a:lnTo>
                    <a:pt x="4842" y="69"/>
                  </a:lnTo>
                  <a:lnTo>
                    <a:pt x="4842" y="280"/>
                  </a:lnTo>
                  <a:close/>
                  <a:moveTo>
                    <a:pt x="4770" y="341"/>
                  </a:moveTo>
                  <a:lnTo>
                    <a:pt x="4770" y="8"/>
                  </a:lnTo>
                  <a:lnTo>
                    <a:pt x="4873" y="8"/>
                  </a:lnTo>
                  <a:cubicBezTo>
                    <a:pt x="4918" y="8"/>
                    <a:pt x="4954" y="20"/>
                    <a:pt x="4980" y="44"/>
                  </a:cubicBezTo>
                  <a:cubicBezTo>
                    <a:pt x="5011" y="73"/>
                    <a:pt x="5027" y="116"/>
                    <a:pt x="5027" y="174"/>
                  </a:cubicBezTo>
                  <a:cubicBezTo>
                    <a:pt x="5027" y="229"/>
                    <a:pt x="5012" y="272"/>
                    <a:pt x="4982" y="302"/>
                  </a:cubicBezTo>
                  <a:cubicBezTo>
                    <a:pt x="4966" y="319"/>
                    <a:pt x="4947" y="330"/>
                    <a:pt x="4926" y="335"/>
                  </a:cubicBezTo>
                  <a:cubicBezTo>
                    <a:pt x="4911" y="339"/>
                    <a:pt x="4893" y="341"/>
                    <a:pt x="4873" y="341"/>
                  </a:cubicBezTo>
                  <a:lnTo>
                    <a:pt x="4770" y="341"/>
                  </a:lnTo>
                  <a:close/>
                  <a:moveTo>
                    <a:pt x="5078" y="341"/>
                  </a:moveTo>
                  <a:lnTo>
                    <a:pt x="5078" y="8"/>
                  </a:lnTo>
                  <a:lnTo>
                    <a:pt x="5291" y="8"/>
                  </a:lnTo>
                  <a:lnTo>
                    <a:pt x="5291" y="69"/>
                  </a:lnTo>
                  <a:lnTo>
                    <a:pt x="5150" y="69"/>
                  </a:lnTo>
                  <a:lnTo>
                    <a:pt x="5150" y="140"/>
                  </a:lnTo>
                  <a:lnTo>
                    <a:pt x="5278" y="140"/>
                  </a:lnTo>
                  <a:lnTo>
                    <a:pt x="5278" y="198"/>
                  </a:lnTo>
                  <a:lnTo>
                    <a:pt x="5150" y="198"/>
                  </a:lnTo>
                  <a:lnTo>
                    <a:pt x="5150" y="280"/>
                  </a:lnTo>
                  <a:lnTo>
                    <a:pt x="5294" y="280"/>
                  </a:lnTo>
                  <a:lnTo>
                    <a:pt x="5294" y="341"/>
                  </a:lnTo>
                  <a:lnTo>
                    <a:pt x="5078" y="341"/>
                  </a:lnTo>
                  <a:close/>
                  <a:moveTo>
                    <a:pt x="5410" y="341"/>
                  </a:moveTo>
                  <a:lnTo>
                    <a:pt x="5410" y="69"/>
                  </a:lnTo>
                  <a:lnTo>
                    <a:pt x="5329" y="69"/>
                  </a:lnTo>
                  <a:lnTo>
                    <a:pt x="5329" y="8"/>
                  </a:lnTo>
                  <a:lnTo>
                    <a:pt x="5563" y="8"/>
                  </a:lnTo>
                  <a:lnTo>
                    <a:pt x="5563" y="69"/>
                  </a:lnTo>
                  <a:lnTo>
                    <a:pt x="5481" y="69"/>
                  </a:lnTo>
                  <a:lnTo>
                    <a:pt x="5481" y="341"/>
                  </a:lnTo>
                  <a:lnTo>
                    <a:pt x="5410" y="341"/>
                  </a:lnTo>
                  <a:close/>
                  <a:moveTo>
                    <a:pt x="5644" y="269"/>
                  </a:moveTo>
                  <a:lnTo>
                    <a:pt x="5644" y="341"/>
                  </a:lnTo>
                  <a:lnTo>
                    <a:pt x="5571" y="341"/>
                  </a:lnTo>
                  <a:lnTo>
                    <a:pt x="5571" y="269"/>
                  </a:lnTo>
                  <a:lnTo>
                    <a:pt x="5644" y="269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8" name="Freeform 5"/>
            <p:cNvSpPr>
              <a:spLocks noChangeAspect="1" noEditPoints="1"/>
            </p:cNvSpPr>
            <p:nvPr userDrawn="1"/>
          </p:nvSpPr>
          <p:spPr bwMode="auto">
            <a:xfrm>
              <a:off x="321317" y="6153149"/>
              <a:ext cx="760058" cy="371475"/>
            </a:xfrm>
            <a:custGeom>
              <a:avLst/>
              <a:gdLst/>
              <a:ahLst/>
              <a:cxnLst>
                <a:cxn ang="0">
                  <a:pos x="1" y="604"/>
                </a:cxn>
                <a:cxn ang="0">
                  <a:pos x="274" y="604"/>
                </a:cxn>
                <a:cxn ang="0">
                  <a:pos x="274" y="871"/>
                </a:cxn>
                <a:cxn ang="0">
                  <a:pos x="1" y="871"/>
                </a:cxn>
                <a:cxn ang="0">
                  <a:pos x="1" y="604"/>
                </a:cxn>
                <a:cxn ang="0">
                  <a:pos x="650" y="1032"/>
                </a:cxn>
                <a:cxn ang="0">
                  <a:pos x="688" y="1197"/>
                </a:cxn>
                <a:cxn ang="0">
                  <a:pos x="797" y="1237"/>
                </a:cxn>
                <a:cxn ang="0">
                  <a:pos x="875" y="1238"/>
                </a:cxn>
                <a:cxn ang="0">
                  <a:pos x="875" y="1313"/>
                </a:cxn>
                <a:cxn ang="0">
                  <a:pos x="219" y="1313"/>
                </a:cxn>
                <a:cxn ang="0">
                  <a:pos x="219" y="1238"/>
                </a:cxn>
                <a:cxn ang="0">
                  <a:pos x="335" y="1231"/>
                </a:cxn>
                <a:cxn ang="0">
                  <a:pos x="431" y="1144"/>
                </a:cxn>
                <a:cxn ang="0">
                  <a:pos x="442" y="1032"/>
                </a:cxn>
                <a:cxn ang="0">
                  <a:pos x="442" y="63"/>
                </a:cxn>
                <a:cxn ang="0">
                  <a:pos x="180" y="171"/>
                </a:cxn>
                <a:cxn ang="0">
                  <a:pos x="71" y="475"/>
                </a:cxn>
                <a:cxn ang="0">
                  <a:pos x="0" y="463"/>
                </a:cxn>
                <a:cxn ang="0">
                  <a:pos x="13" y="0"/>
                </a:cxn>
                <a:cxn ang="0">
                  <a:pos x="1081" y="0"/>
                </a:cxn>
                <a:cxn ang="0">
                  <a:pos x="1094" y="463"/>
                </a:cxn>
                <a:cxn ang="0">
                  <a:pos x="1023" y="475"/>
                </a:cxn>
                <a:cxn ang="0">
                  <a:pos x="913" y="171"/>
                </a:cxn>
                <a:cxn ang="0">
                  <a:pos x="650" y="63"/>
                </a:cxn>
                <a:cxn ang="0">
                  <a:pos x="650" y="1032"/>
                </a:cxn>
                <a:cxn ang="0">
                  <a:pos x="824" y="604"/>
                </a:cxn>
                <a:cxn ang="0">
                  <a:pos x="1096" y="604"/>
                </a:cxn>
                <a:cxn ang="0">
                  <a:pos x="1096" y="871"/>
                </a:cxn>
                <a:cxn ang="0">
                  <a:pos x="824" y="871"/>
                </a:cxn>
                <a:cxn ang="0">
                  <a:pos x="824" y="604"/>
                </a:cxn>
                <a:cxn ang="0">
                  <a:pos x="1641" y="604"/>
                </a:cxn>
                <a:cxn ang="0">
                  <a:pos x="1914" y="604"/>
                </a:cxn>
                <a:cxn ang="0">
                  <a:pos x="1914" y="871"/>
                </a:cxn>
                <a:cxn ang="0">
                  <a:pos x="1641" y="871"/>
                </a:cxn>
                <a:cxn ang="0">
                  <a:pos x="1641" y="604"/>
                </a:cxn>
                <a:cxn ang="0">
                  <a:pos x="2459" y="604"/>
                </a:cxn>
                <a:cxn ang="0">
                  <a:pos x="2731" y="604"/>
                </a:cxn>
                <a:cxn ang="0">
                  <a:pos x="2731" y="871"/>
                </a:cxn>
                <a:cxn ang="0">
                  <a:pos x="2459" y="871"/>
                </a:cxn>
                <a:cxn ang="0">
                  <a:pos x="2459" y="604"/>
                </a:cxn>
              </a:cxnLst>
              <a:rect l="0" t="0" r="r" b="b"/>
              <a:pathLst>
                <a:path w="2731" h="1313">
                  <a:moveTo>
                    <a:pt x="1" y="604"/>
                  </a:moveTo>
                  <a:lnTo>
                    <a:pt x="274" y="604"/>
                  </a:lnTo>
                  <a:lnTo>
                    <a:pt x="274" y="871"/>
                  </a:lnTo>
                  <a:lnTo>
                    <a:pt x="1" y="871"/>
                  </a:lnTo>
                  <a:lnTo>
                    <a:pt x="1" y="604"/>
                  </a:lnTo>
                  <a:close/>
                  <a:moveTo>
                    <a:pt x="650" y="1032"/>
                  </a:moveTo>
                  <a:cubicBezTo>
                    <a:pt x="650" y="1117"/>
                    <a:pt x="663" y="1171"/>
                    <a:pt x="688" y="1197"/>
                  </a:cubicBezTo>
                  <a:cubicBezTo>
                    <a:pt x="710" y="1218"/>
                    <a:pt x="746" y="1232"/>
                    <a:pt x="797" y="1237"/>
                  </a:cubicBezTo>
                  <a:cubicBezTo>
                    <a:pt x="813" y="1238"/>
                    <a:pt x="838" y="1238"/>
                    <a:pt x="875" y="1238"/>
                  </a:cubicBezTo>
                  <a:lnTo>
                    <a:pt x="875" y="1313"/>
                  </a:lnTo>
                  <a:lnTo>
                    <a:pt x="219" y="1313"/>
                  </a:lnTo>
                  <a:lnTo>
                    <a:pt x="219" y="1238"/>
                  </a:lnTo>
                  <a:cubicBezTo>
                    <a:pt x="271" y="1238"/>
                    <a:pt x="310" y="1236"/>
                    <a:pt x="335" y="1231"/>
                  </a:cubicBezTo>
                  <a:cubicBezTo>
                    <a:pt x="386" y="1221"/>
                    <a:pt x="418" y="1192"/>
                    <a:pt x="431" y="1144"/>
                  </a:cubicBezTo>
                  <a:cubicBezTo>
                    <a:pt x="438" y="1119"/>
                    <a:pt x="442" y="1082"/>
                    <a:pt x="442" y="1032"/>
                  </a:cubicBezTo>
                  <a:lnTo>
                    <a:pt x="442" y="63"/>
                  </a:lnTo>
                  <a:cubicBezTo>
                    <a:pt x="330" y="66"/>
                    <a:pt x="243" y="102"/>
                    <a:pt x="180" y="171"/>
                  </a:cubicBezTo>
                  <a:cubicBezTo>
                    <a:pt x="121" y="238"/>
                    <a:pt x="84" y="339"/>
                    <a:pt x="71" y="475"/>
                  </a:cubicBezTo>
                  <a:lnTo>
                    <a:pt x="0" y="463"/>
                  </a:lnTo>
                  <a:lnTo>
                    <a:pt x="13" y="0"/>
                  </a:lnTo>
                  <a:lnTo>
                    <a:pt x="1081" y="0"/>
                  </a:lnTo>
                  <a:lnTo>
                    <a:pt x="1094" y="463"/>
                  </a:lnTo>
                  <a:lnTo>
                    <a:pt x="1023" y="475"/>
                  </a:lnTo>
                  <a:cubicBezTo>
                    <a:pt x="1010" y="339"/>
                    <a:pt x="973" y="238"/>
                    <a:pt x="913" y="171"/>
                  </a:cubicBezTo>
                  <a:cubicBezTo>
                    <a:pt x="850" y="102"/>
                    <a:pt x="762" y="66"/>
                    <a:pt x="650" y="63"/>
                  </a:cubicBezTo>
                  <a:lnTo>
                    <a:pt x="650" y="1032"/>
                  </a:lnTo>
                  <a:close/>
                  <a:moveTo>
                    <a:pt x="824" y="604"/>
                  </a:moveTo>
                  <a:lnTo>
                    <a:pt x="1096" y="604"/>
                  </a:lnTo>
                  <a:lnTo>
                    <a:pt x="1096" y="871"/>
                  </a:lnTo>
                  <a:lnTo>
                    <a:pt x="824" y="871"/>
                  </a:lnTo>
                  <a:lnTo>
                    <a:pt x="824" y="604"/>
                  </a:lnTo>
                  <a:close/>
                  <a:moveTo>
                    <a:pt x="1641" y="604"/>
                  </a:moveTo>
                  <a:lnTo>
                    <a:pt x="1914" y="604"/>
                  </a:lnTo>
                  <a:lnTo>
                    <a:pt x="1914" y="871"/>
                  </a:lnTo>
                  <a:lnTo>
                    <a:pt x="1641" y="871"/>
                  </a:lnTo>
                  <a:lnTo>
                    <a:pt x="1641" y="604"/>
                  </a:lnTo>
                  <a:close/>
                  <a:moveTo>
                    <a:pt x="2459" y="604"/>
                  </a:moveTo>
                  <a:lnTo>
                    <a:pt x="2731" y="604"/>
                  </a:lnTo>
                  <a:lnTo>
                    <a:pt x="2731" y="871"/>
                  </a:lnTo>
                  <a:lnTo>
                    <a:pt x="2459" y="871"/>
                  </a:lnTo>
                  <a:lnTo>
                    <a:pt x="2459" y="604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31354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403225"/>
            <a:ext cx="4803775" cy="3603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4589" y="4209154"/>
            <a:ext cx="5848498" cy="49744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5635" y="9381000"/>
            <a:ext cx="467452" cy="3048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latin typeface="Tele-GroteskNor" pitchFamily="2" charset="0"/>
              </a:defRPr>
            </a:lvl1pPr>
          </a:lstStyle>
          <a:p>
            <a:fld id="{76E97663-D53D-4421-A2F3-0C076A0529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446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-GroteskFet" pitchFamily="2" charset="0"/>
        <a:ea typeface="+mn-ea"/>
        <a:cs typeface="+mn-cs"/>
      </a:defRPr>
    </a:lvl1pPr>
    <a:lvl2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2pPr>
    <a:lvl3pPr marL="85725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3pPr>
    <a:lvl4pPr marL="180975" indent="-95250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4pPr>
    <a:lvl5pPr marL="266700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5pPr>
    <a:lvl6pPr marL="2880360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33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483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kép hely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cs typeface="Arial" panose="020B0604020202020204" pitchFamily="34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quarter" idx="1"/>
          </p:nvPr>
        </p:nvSpPr>
        <p:spPr>
          <a:xfrm>
            <a:off x="5089525" y="9358313"/>
            <a:ext cx="1101725" cy="2809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4"/>
          </p:nvPr>
        </p:nvSpPr>
        <p:spPr>
          <a:xfrm>
            <a:off x="471488" y="9358313"/>
            <a:ext cx="4481512" cy="2809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5pPr>
            <a:lvl6pPr marL="25146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6pPr>
            <a:lvl7pPr marL="29718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7pPr>
            <a:lvl8pPr marL="34290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8pPr>
            <a:lvl9pPr marL="38862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9pPr>
          </a:lstStyle>
          <a:p>
            <a:pPr eaLnBrk="1" hangingPunct="1"/>
            <a:fld id="{EF049A1B-6C70-4B3B-8588-F7A1A732CB50}" type="slidenum">
              <a:rPr lang="de-DE" altLang="hu-HU">
                <a:solidFill>
                  <a:schemeClr val="tx1"/>
                </a:solidFill>
                <a:latin typeface="Tele-GroteskNor" pitchFamily="2" charset="0"/>
              </a:rPr>
              <a:pPr eaLnBrk="1" hangingPunct="1"/>
              <a:t>4</a:t>
            </a:fld>
            <a:endParaRPr lang="de-DE" altLang="hu-HU">
              <a:solidFill>
                <a:schemeClr val="tx1"/>
              </a:solidFill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4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9443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2336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31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57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On top of VIAF a group of National Libraries, including BL, BNF, German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Natioanal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Library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has developed the ISNI service, the International Standard Name Identifier. The service is run from a CBS server and provides unique author identifiers for national libraries, registration agencies and music industry. With the continuing growth of the internet unique identifiers for authors are a necessity to  be able to identify authors and make a difference between Paul Smith and Paul Smith. Many national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Libraries have become members 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Including LC, Nat. Libraries of Finland, Norway, New Zealand and Poland and more will follow.</a:t>
            </a:r>
            <a:endParaRPr lang="nl-NL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endParaRPr lang="fr-FR" dirty="0" smtClean="0"/>
          </a:p>
          <a:p>
            <a:pPr marL="171450" indent="-171450">
              <a:buFont typeface="Arial"/>
              <a:buChar char="•"/>
            </a:pPr>
            <a:endParaRPr lang="fr-FR" dirty="0" smtClean="0"/>
          </a:p>
          <a:p>
            <a:pPr marL="171450" indent="-171450">
              <a:buFont typeface="Arial"/>
              <a:buChar char="•"/>
            </a:pPr>
            <a:r>
              <a:rPr lang="fr-FR" dirty="0" smtClean="0"/>
              <a:t>Multiple </a:t>
            </a:r>
            <a:r>
              <a:rPr lang="fr-FR" dirty="0" err="1" smtClean="0"/>
              <a:t>domains</a:t>
            </a:r>
            <a:r>
              <a:rPr lang="fr-FR" dirty="0" smtClean="0"/>
              <a:t> – </a:t>
            </a:r>
            <a:r>
              <a:rPr lang="fr-FR" dirty="0" err="1" smtClean="0"/>
              <a:t>libraries</a:t>
            </a:r>
            <a:r>
              <a:rPr lang="fr-FR" dirty="0" smtClean="0"/>
              <a:t>, </a:t>
            </a:r>
            <a:r>
              <a:rPr lang="fr-FR" dirty="0" err="1" smtClean="0"/>
              <a:t>trade</a:t>
            </a:r>
            <a:r>
              <a:rPr lang="fr-FR" dirty="0" smtClean="0"/>
              <a:t>, </a:t>
            </a:r>
            <a:r>
              <a:rPr lang="fr-FR" dirty="0" err="1" smtClean="0"/>
              <a:t>text</a:t>
            </a:r>
            <a:r>
              <a:rPr lang="fr-FR" dirty="0" smtClean="0"/>
              <a:t> right, music </a:t>
            </a:r>
            <a:r>
              <a:rPr lang="fr-FR" dirty="0" err="1" smtClean="0"/>
              <a:t>rights</a:t>
            </a:r>
            <a:r>
              <a:rPr lang="fr-FR" dirty="0" smtClean="0"/>
              <a:t>, </a:t>
            </a:r>
            <a:r>
              <a:rPr lang="fr-FR" dirty="0" err="1" smtClean="0"/>
              <a:t>encyclopaedias</a:t>
            </a:r>
            <a:r>
              <a:rPr lang="fr-FR" dirty="0" smtClean="0"/>
              <a:t>, </a:t>
            </a:r>
            <a:r>
              <a:rPr lang="fr-FR" dirty="0" err="1" smtClean="0"/>
              <a:t>researchers</a:t>
            </a:r>
            <a:r>
              <a:rPr lang="fr-FR" dirty="0" smtClean="0"/>
              <a:t> and </a:t>
            </a:r>
            <a:r>
              <a:rPr lang="fr-FR" dirty="0" err="1" smtClean="0"/>
              <a:t>professional</a:t>
            </a:r>
            <a:r>
              <a:rPr lang="fr-FR" dirty="0" smtClean="0"/>
              <a:t> </a:t>
            </a:r>
            <a:r>
              <a:rPr lang="fr-FR" dirty="0" err="1" smtClean="0"/>
              <a:t>societies</a:t>
            </a:r>
            <a:r>
              <a:rPr lang="fr-FR" dirty="0" smtClean="0"/>
              <a:t>.</a:t>
            </a:r>
            <a:r>
              <a:rPr lang="fr-FR" baseline="0" dirty="0" smtClean="0"/>
              <a:t>  Archives and </a:t>
            </a:r>
            <a:r>
              <a:rPr lang="fr-FR" baseline="0" dirty="0" err="1" smtClean="0"/>
              <a:t>museums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France and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areas are </a:t>
            </a:r>
            <a:r>
              <a:rPr lang="fr-FR" baseline="0" dirty="0" err="1" smtClean="0"/>
              <a:t>expected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join</a:t>
            </a:r>
            <a:r>
              <a:rPr lang="fr-FR" baseline="0" dirty="0" smtClean="0"/>
              <a:t> in 2014</a:t>
            </a:r>
            <a:endParaRPr lang="fr-FR" dirty="0" smtClean="0"/>
          </a:p>
          <a:p>
            <a:pPr marL="171450" indent="-171450">
              <a:buFont typeface="Arial"/>
              <a:buChar char="•"/>
            </a:pPr>
            <a:r>
              <a:rPr lang="fr-FR" dirty="0" smtClean="0"/>
              <a:t>25 </a:t>
            </a:r>
            <a:r>
              <a:rPr lang="fr-FR" dirty="0" err="1" smtClean="0"/>
              <a:t>contributors</a:t>
            </a:r>
            <a:r>
              <a:rPr lang="fr-FR" dirty="0" smtClean="0"/>
              <a:t> of data (</a:t>
            </a:r>
            <a:r>
              <a:rPr lang="fr-FR" dirty="0" err="1" smtClean="0"/>
              <a:t>counting</a:t>
            </a:r>
            <a:r>
              <a:rPr lang="fr-FR" dirty="0" smtClean="0"/>
              <a:t> VIAF as one 1 –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39 </a:t>
            </a:r>
            <a:r>
              <a:rPr lang="fr-FR" dirty="0" err="1" smtClean="0"/>
              <a:t>libraries</a:t>
            </a:r>
            <a:r>
              <a:rPr lang="fr-FR" dirty="0" smtClean="0"/>
              <a:t>)</a:t>
            </a:r>
          </a:p>
          <a:p>
            <a:pPr marL="171450" indent="-171450">
              <a:buFont typeface="Arial"/>
              <a:buChar char="•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A2DC3-F03F-46CD-AF45-C9773EAE9721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411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cs typeface="Arial" panose="020B0604020202020204" pitchFamily="34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quarter" idx="1"/>
          </p:nvPr>
        </p:nvSpPr>
        <p:spPr>
          <a:xfrm>
            <a:off x="5089525" y="9358313"/>
            <a:ext cx="1101725" cy="2809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4"/>
          </p:nvPr>
        </p:nvSpPr>
        <p:spPr>
          <a:xfrm>
            <a:off x="471488" y="9358313"/>
            <a:ext cx="4481512" cy="2809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5pPr>
            <a:lvl6pPr marL="25146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6pPr>
            <a:lvl7pPr marL="29718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7pPr>
            <a:lvl8pPr marL="34290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8pPr>
            <a:lvl9pPr marL="38862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9pPr>
          </a:lstStyle>
          <a:p>
            <a:pPr eaLnBrk="1" hangingPunct="1"/>
            <a:fld id="{DD3FF739-8A83-49DF-9026-66E2F326F958}" type="slidenum">
              <a:rPr lang="de-DE" altLang="hu-HU">
                <a:solidFill>
                  <a:schemeClr val="tx1"/>
                </a:solidFill>
                <a:latin typeface="Tele-GroteskNor" pitchFamily="2" charset="0"/>
              </a:rPr>
              <a:pPr eaLnBrk="1" hangingPunct="1"/>
              <a:t>19</a:t>
            </a:fld>
            <a:endParaRPr lang="de-DE" altLang="hu-HU">
              <a:solidFill>
                <a:schemeClr val="tx1"/>
              </a:solidFill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24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6.xml"/><Relationship Id="rId7" Type="http://schemas.openxmlformats.org/officeDocument/2006/relationships/oleObject" Target="../embeddings/oleObject4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4.emf"/><Relationship Id="rId5" Type="http://schemas.openxmlformats.org/officeDocument/2006/relationships/tags" Target="../tags/tag8.xml"/><Relationship Id="rId10" Type="http://schemas.openxmlformats.org/officeDocument/2006/relationships/image" Target="../media/image3.emf"/><Relationship Id="rId4" Type="http://schemas.openxmlformats.org/officeDocument/2006/relationships/tags" Target="../tags/tag7.xml"/><Relationship Id="rId9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411589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38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60000" y="1512000"/>
            <a:ext cx="9366613" cy="2558661"/>
          </a:xfrm>
        </p:spPr>
        <p:txBody>
          <a:bodyPr/>
          <a:lstStyle>
            <a:lvl1pPr>
              <a:defRPr sz="4800" baseline="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lang="en-US" sz="4800" dirty="0" smtClean="0">
                <a:latin typeface="TeleGrotesk Headline" pitchFamily="2" charset="0"/>
              </a:rPr>
              <a:t>Maximum of 3 lines</a:t>
            </a:r>
            <a:br>
              <a:rPr lang="en-US" sz="4800" dirty="0" smtClean="0">
                <a:latin typeface="TeleGrotesk Headline" pitchFamily="2" charset="0"/>
              </a:rPr>
            </a:br>
            <a:r>
              <a:rPr lang="en-US" sz="4800" dirty="0" smtClean="0">
                <a:latin typeface="TeleGrotesk Headline" pitchFamily="2" charset="0"/>
              </a:rPr>
              <a:t>40 (48) 66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61950" y="4505418"/>
            <a:ext cx="9364663" cy="384080"/>
          </a:xfrm>
        </p:spPr>
        <p:txBody>
          <a:bodyPr wrap="square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baseline="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7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Grafik 21" descr="TSY_Logo_3c_p.emf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black">
          <a:xfrm>
            <a:off x="360000" y="6678000"/>
            <a:ext cx="3606868" cy="65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8240067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93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6" y="140"/>
            <a:ext cx="10076750" cy="7559619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17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8" cy="755961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885211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444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3960000"/>
            <a:ext cx="9360000" cy="2486908"/>
          </a:xfrm>
        </p:spPr>
        <p:txBody>
          <a:bodyPr anchor="b" anchorCtr="0"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8824589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80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080625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17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821454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57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4607288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 anchor="ctr"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5112000" y="1"/>
            <a:ext cx="4968000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96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594423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54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12000" y="288000"/>
            <a:ext cx="4610100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112000" y="1620000"/>
            <a:ext cx="4608000" cy="4896000"/>
          </a:xfrm>
        </p:spPr>
        <p:txBody>
          <a:bodyPr anchor="ctr"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968000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48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601645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61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9551808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087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702135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64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620000"/>
            <a:ext cx="9360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650371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88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shad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526624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70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3"/>
          <p:cNvSpPr>
            <a:spLocks/>
          </p:cNvSpPr>
          <p:nvPr userDrawn="1"/>
        </p:nvSpPr>
        <p:spPr bwMode="invGray">
          <a:xfrm>
            <a:off x="360000" y="3560510"/>
            <a:ext cx="9359901" cy="2595490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sp>
        <p:nvSpPr>
          <p:cNvPr id="13" name="Titel 3"/>
          <p:cNvSpPr>
            <a:spLocks/>
          </p:cNvSpPr>
          <p:nvPr userDrawn="1"/>
        </p:nvSpPr>
        <p:spPr bwMode="invGray">
          <a:xfrm>
            <a:off x="360000" y="2269846"/>
            <a:ext cx="9034573" cy="3886154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noProof="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3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60000" y="2631232"/>
            <a:ext cx="8697256" cy="3524768"/>
          </a:xfrm>
          <a:solidFill>
            <a:schemeClr val="tx2"/>
          </a:solidFill>
        </p:spPr>
        <p:txBody>
          <a:bodyPr lIns="144000">
            <a:noAutofit/>
          </a:bodyPr>
          <a:lstStyle>
            <a:lvl1pPr>
              <a:defRPr sz="48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(48) 60 pt 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346000"/>
            <a:ext cx="8423751" cy="384080"/>
          </a:xfrm>
        </p:spPr>
        <p:txBody>
          <a:bodyPr wrap="square" lIns="14400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22" name="Grafik 21" descr="TSY_Logo_3c_p.emf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0000" y="6678000"/>
            <a:ext cx="3606868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0462381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95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713798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537874" y="1620000"/>
            <a:ext cx="3008152" cy="48960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1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006333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18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4896000"/>
          </a:xfr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80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2737378" y="1620000"/>
            <a:ext cx="2232000" cy="4896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23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13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787390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465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Quotation/lead-in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4608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408730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488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021" cy="5306263"/>
          </a:xfrm>
        </p:spPr>
        <p:txBody>
          <a:bodyPr/>
          <a:lstStyle>
            <a:lvl1pPr>
              <a:defRPr sz="1400"/>
            </a:lvl1pPr>
            <a:lvl2pPr>
              <a:defRPr sz="1400" baseline="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Quotation/lead-in</a:t>
            </a:r>
            <a:endParaRPr lang="en-US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53793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71392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baseline="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ndou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5977603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512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Quotation/lead-in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736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0637" y="6998533"/>
            <a:ext cx="797539" cy="35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2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8006018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68" name="think-cell Folie" r:id="rId7" imgW="360" imgH="360" progId="TCLayout.ActiveDocument.1">
                  <p:embed/>
                </p:oleObj>
              </mc:Choice>
              <mc:Fallback>
                <p:oleObj name="think-cell Folie" r:id="rId7" imgW="360" imgH="360" progId="TCLayout.ActiveDocument.1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6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1307"/>
          <a:stretch/>
        </p:blipFill>
        <p:spPr bwMode="auto">
          <a:xfrm>
            <a:off x="0" y="0"/>
            <a:ext cx="10080000" cy="7560000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gray">
          <a:xfrm>
            <a:off x="361483" y="3441654"/>
            <a:ext cx="9365545" cy="3762108"/>
            <a:chOff x="251" y="1858"/>
            <a:chExt cx="5282" cy="2031"/>
          </a:xfrm>
        </p:grpSpPr>
        <p:sp>
          <p:nvSpPr>
            <p:cNvPr id="15" name="Titel 3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1" y="2527"/>
              <a:ext cx="5282" cy="1362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6" name="Titel 3"/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251" y="1858"/>
              <a:ext cx="4817" cy="2031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7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51" y="2017"/>
              <a:ext cx="4502" cy="187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 anchor="ctr"/>
            <a:lstStyle/>
            <a:p>
              <a:pPr defTabSz="457171" fontAlgn="base">
                <a:lnSpc>
                  <a:spcPts val="1799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20074"/>
                </a:buClr>
                <a:buSzPct val="75000"/>
                <a:buFont typeface="Wingdings" pitchFamily="2" charset="2"/>
                <a:buChar char="§"/>
              </a:pPr>
              <a:endParaRPr lang="en-US" sz="18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gray">
          <a:xfrm>
            <a:off x="361950" y="3734323"/>
            <a:ext cx="7980841" cy="1661993"/>
          </a:xfrm>
          <a:noFill/>
        </p:spPr>
        <p:txBody>
          <a:bodyPr wrap="square" lIns="143990">
            <a:sp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0" y="5708745"/>
            <a:ext cx="7980841" cy="384080"/>
          </a:xfrm>
        </p:spPr>
        <p:txBody>
          <a:bodyPr wrap="square" lIns="14399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23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 hidden="1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Grafik 27" descr="TSY_Logo_3c_p.emf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39823" y="6501629"/>
            <a:ext cx="3606868" cy="6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2734722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3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9"/>
          <p:cNvPicPr preferRelativeResize="0"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8889"/>
          <a:stretch/>
        </p:blipFill>
        <p:spPr bwMode="gray">
          <a:xfrm>
            <a:off x="360000" y="360000"/>
            <a:ext cx="9360000" cy="3817553"/>
          </a:xfrm>
          <a:prstGeom prst="rect">
            <a:avLst/>
          </a:prstGeom>
          <a:noFill/>
        </p:spPr>
      </p:pic>
      <p:pic>
        <p:nvPicPr>
          <p:cNvPr id="10" name="Picture 27" descr="magenta_flaeche_70"/>
          <p:cNvPicPr>
            <a:picLocks noChangeArrowheads="1"/>
          </p:cNvPicPr>
          <p:nvPr userDrawn="1"/>
        </p:nvPicPr>
        <p:blipFill>
          <a:blip r:embed="rId7" cstate="print"/>
          <a:srcRect r="11" b="-468"/>
          <a:stretch>
            <a:fillRect/>
          </a:stretch>
        </p:blipFill>
        <p:spPr bwMode="gray">
          <a:xfrm>
            <a:off x="360000" y="3660229"/>
            <a:ext cx="9360000" cy="53532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360000" y="4017731"/>
            <a:ext cx="9360000" cy="2138269"/>
          </a:xfrm>
          <a:solidFill>
            <a:schemeClr val="tx2"/>
          </a:solidFill>
        </p:spPr>
        <p:txBody>
          <a:bodyPr lIns="143990">
            <a:no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2 lines,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360000" y="5345957"/>
            <a:ext cx="9366613" cy="384080"/>
          </a:xfrm>
        </p:spPr>
        <p:txBody>
          <a:bodyPr wrap="square" lIns="143990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23" name="Grafik 22" descr="TSY_Logo_3c_p.em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0000" y="6678000"/>
            <a:ext cx="3606868" cy="65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480286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74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727232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97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821"/>
            <a:ext cx="10076751" cy="7559620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4964844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21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842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66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7" cy="7559617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0075499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69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5" y="141"/>
            <a:ext cx="10076751" cy="7559620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9032655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14" name="think-cell Folie" r:id="rId29" imgW="360" imgH="360" progId="TCLayout.ActiveDocument.1">
                  <p:embed/>
                </p:oleObj>
              </mc:Choice>
              <mc:Fallback>
                <p:oleObj name="think-cell Folie" r:id="rId29" imgW="360" imgH="360" progId="TCLayout.ActiveDocument.1">
                  <p:embed/>
                  <p:pic>
                    <p:nvPicPr>
                      <p:cNvPr id="0" name="Picture 3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360001" y="288000"/>
            <a:ext cx="9359999" cy="5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60000" y="1620000"/>
            <a:ext cx="9360000" cy="489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8439150" y="6980111"/>
            <a:ext cx="902850" cy="320455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noProof="0" dirty="0" err="1" smtClean="0"/>
              <a:t>dd.mm.yyyy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9407166" y="6980111"/>
            <a:ext cx="319447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‹#›</a:t>
            </a:fld>
            <a:endParaRPr lang="en-US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816351" y="6980111"/>
            <a:ext cx="4539600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noProof="0" dirty="0" smtClean="0"/>
              <a:t>– Strictly confidential, Confidential, Internal–     Author /Presentation Topic</a:t>
            </a:r>
          </a:p>
        </p:txBody>
      </p:sp>
      <p:pic>
        <p:nvPicPr>
          <p:cNvPr id="22" name="Grafik 21" descr="TSY_Logo_3c_p.em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0000" y="6919200"/>
            <a:ext cx="2873604" cy="52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898" r:id="rId2"/>
    <p:sldLayoutId id="2147483961" r:id="rId3"/>
    <p:sldLayoutId id="2147483711" r:id="rId4"/>
    <p:sldLayoutId id="2147483725" r:id="rId5"/>
    <p:sldLayoutId id="2147483928" r:id="rId6"/>
    <p:sldLayoutId id="2147483926" r:id="rId7"/>
    <p:sldLayoutId id="2147483976" r:id="rId8"/>
    <p:sldLayoutId id="2147483964" r:id="rId9"/>
    <p:sldLayoutId id="2147483965" r:id="rId10"/>
    <p:sldLayoutId id="2147483967" r:id="rId11"/>
    <p:sldLayoutId id="2147483968" r:id="rId12"/>
    <p:sldLayoutId id="2147483972" r:id="rId13"/>
    <p:sldLayoutId id="2147483971" r:id="rId14"/>
    <p:sldLayoutId id="2147483973" r:id="rId15"/>
    <p:sldLayoutId id="2147483716" r:id="rId16"/>
    <p:sldLayoutId id="2147483718" r:id="rId17"/>
    <p:sldLayoutId id="2147483722" r:id="rId18"/>
    <p:sldLayoutId id="2147483723" r:id="rId19"/>
    <p:sldLayoutId id="2147483969" r:id="rId20"/>
    <p:sldLayoutId id="2147483970" r:id="rId21"/>
    <p:sldLayoutId id="2147483930" r:id="rId22"/>
    <p:sldLayoutId id="2147483959" r:id="rId23"/>
    <p:sldLayoutId id="2147483960" r:id="rId24"/>
    <p:sldLayoutId id="2147483978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322" rtl="0" eaLnBrk="1" fontAlgn="base" hangingPunct="1">
        <a:lnSpc>
          <a:spcPct val="90000"/>
        </a:lnSpc>
        <a:spcBef>
          <a:spcPts val="0"/>
        </a:spcBef>
        <a:spcAft>
          <a:spcPct val="0"/>
        </a:spcAft>
        <a:defRPr lang="de-DE" sz="3200" kern="1200" dirty="0">
          <a:solidFill>
            <a:schemeClr val="tx2"/>
          </a:solidFill>
          <a:latin typeface="TeleGrotesk Headline Ultra" pitchFamily="2" charset="0"/>
          <a:ea typeface="+mj-ea"/>
          <a:cs typeface="TeleGrotesk Headline Ultra" pitchFamily="2" charset="0"/>
        </a:defRPr>
      </a:lvl1pPr>
      <a:lvl2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2pPr>
      <a:lvl3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3pPr>
      <a:lvl4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4pPr>
      <a:lvl5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5pPr>
      <a:lvl6pPr marL="457171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6pPr>
      <a:lvl7pPr marL="914342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7pPr>
      <a:lvl8pPr marL="137151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8pPr>
      <a:lvl9pPr marL="182868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9pPr>
    </p:titleStyle>
    <p:bodyStyle>
      <a:lvl1pPr algn="l" defTabSz="576226" rtl="0" eaLnBrk="1" fontAlgn="base" hangingPunct="1">
        <a:lnSpc>
          <a:spcPct val="104000"/>
        </a:lnSpc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Tele-GroteskFet" pitchFamily="2" charset="0"/>
          <a:ea typeface="+mn-ea"/>
          <a:cs typeface="+mn-cs"/>
        </a:defRPr>
      </a:lvl1pPr>
      <a:lvl2pPr marL="1588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5886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2" userDrawn="1">
          <p15:clr>
            <a:srgbClr val="F26B43"/>
          </p15:clr>
        </p15:guide>
        <p15:guide id="2" pos="3220" userDrawn="1">
          <p15:clr>
            <a:srgbClr val="F26B43"/>
          </p15:clr>
        </p15:guide>
        <p15:guide id="3" orient="horz" pos="1021" userDrawn="1">
          <p15:clr>
            <a:srgbClr val="F26B43"/>
          </p15:clr>
        </p15:guide>
        <p15:guide id="5" orient="horz" pos="4105" userDrawn="1">
          <p15:clr>
            <a:srgbClr val="F26B43"/>
          </p15:clr>
        </p15:guide>
        <p15:guide id="6" pos="227" userDrawn="1">
          <p15:clr>
            <a:srgbClr val="F26B43"/>
          </p15:clr>
        </p15:guide>
        <p15:guide id="7" pos="6123" userDrawn="1">
          <p15:clr>
            <a:srgbClr val="F26B43"/>
          </p15:clr>
        </p15:guide>
        <p15:guide id="8" orient="horz" pos="3843" userDrawn="1">
          <p15:clr>
            <a:srgbClr val="F26B43"/>
          </p15:clr>
        </p15:guide>
        <p15:guide id="10" orient="horz" pos="749" userDrawn="1">
          <p15:clr>
            <a:srgbClr val="F26B43"/>
          </p15:clr>
        </p15:guide>
        <p15:guide id="11" orient="horz" pos="227" userDrawn="1">
          <p15:clr>
            <a:srgbClr val="F26B43"/>
          </p15:clr>
        </p15:guide>
        <p15:guide id="12" pos="1724" userDrawn="1">
          <p15:clr>
            <a:srgbClr val="F26B43"/>
          </p15:clr>
        </p15:guide>
        <p15:guide id="13" pos="1633" userDrawn="1">
          <p15:clr>
            <a:srgbClr val="F26B43"/>
          </p15:clr>
        </p15:guide>
        <p15:guide id="14" pos="3175" userDrawn="1">
          <p15:clr>
            <a:srgbClr val="F26B43"/>
          </p15:clr>
        </p15:guide>
        <p15:guide id="15" pos="3130" userDrawn="1">
          <p15:clr>
            <a:srgbClr val="F26B43"/>
          </p15:clr>
        </p15:guide>
        <p15:guide id="16" pos="4717" userDrawn="1">
          <p15:clr>
            <a:srgbClr val="F26B43"/>
          </p15:clr>
        </p15:guide>
        <p15:guide id="17" pos="4627" userDrawn="1">
          <p15:clr>
            <a:srgbClr val="F26B43"/>
          </p15:clr>
        </p15:guide>
        <p15:guide id="18" orient="horz" pos="4365" userDrawn="1">
          <p15:clr>
            <a:srgbClr val="F26B43"/>
          </p15:clr>
        </p15:guide>
        <p15:guide id="19" orient="horz" pos="4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lccn.loc.gov/n79034525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hu.wikipedia.org/wiki/Kongresszusi_K%C3%B6nyvt%C3%A1r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viaf.org/viaf/24604287" TargetMode="External"/><Relationship Id="rId5" Type="http://schemas.openxmlformats.org/officeDocument/2006/relationships/hyperlink" Target="https://hu.wikipedia.org/wiki/Nemzetk%C3%B6zi_Virtu%C3%A1lis_Katal%C3%B3gust%C3%A1r" TargetMode="External"/><Relationship Id="rId10" Type="http://schemas.openxmlformats.org/officeDocument/2006/relationships/hyperlink" Target="http://isni.org/isni/000000012124423X" TargetMode="External"/><Relationship Id="rId4" Type="http://schemas.openxmlformats.org/officeDocument/2006/relationships/hyperlink" Target="http://www.worldcat.org/identities/lccn-n79-034525" TargetMode="External"/><Relationship Id="rId9" Type="http://schemas.openxmlformats.org/officeDocument/2006/relationships/hyperlink" Target="https://hu.wikipedia.org/wiki/Nemzetk%C3%B6zi_Szabv%C3%A1nyos_N%C3%A9vazonos%C3%ADt%C3%B3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9" Type="http://schemas.openxmlformats.org/officeDocument/2006/relationships/image" Target="../media/image63.tiff"/><Relationship Id="rId3" Type="http://schemas.openxmlformats.org/officeDocument/2006/relationships/image" Target="../media/image32.png"/><Relationship Id="rId21" Type="http://schemas.openxmlformats.org/officeDocument/2006/relationships/image" Target="../media/image49.png"/><Relationship Id="rId34" Type="http://schemas.openxmlformats.org/officeDocument/2006/relationships/hyperlink" Target="http://outgoing.typepad.com/.a/6a00d83459bf2269e201538f8013bf970b-pi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microsoft.com/office/2007/relationships/hdphoto" Target="../media/hdphoto1.wdp"/><Relationship Id="rId33" Type="http://schemas.microsoft.com/office/2007/relationships/hdphoto" Target="../media/hdphoto3.wdp"/><Relationship Id="rId38" Type="http://schemas.openxmlformats.org/officeDocument/2006/relationships/image" Target="../media/image62.tif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58.jpeg"/><Relationship Id="rId37" Type="http://schemas.openxmlformats.org/officeDocument/2006/relationships/image" Target="../media/image61.tiff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5.png"/><Relationship Id="rId36" Type="http://schemas.openxmlformats.org/officeDocument/2006/relationships/image" Target="../media/image60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microsoft.com/office/2007/relationships/hdphoto" Target="../media/hdphoto2.wdp"/><Relationship Id="rId4" Type="http://schemas.openxmlformats.org/officeDocument/2006/relationships/hyperlink" Target="http://www.bowker.com/" TargetMode="External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4.jpeg"/><Relationship Id="rId30" Type="http://schemas.openxmlformats.org/officeDocument/2006/relationships/image" Target="../media/image57.png"/><Relationship Id="rId35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rvard" TargetMode="External"/><Relationship Id="rId2" Type="http://schemas.openxmlformats.org/officeDocument/2006/relationships/hyperlink" Target="https://en.wikipedia.org/wiki/Stanford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Massachusetts_Institute_of_Technolog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slideshare.net/gsiemens/designing-and-running-a-mooc" TargetMode="External"/><Relationship Id="rId4" Type="http://schemas.openxmlformats.org/officeDocument/2006/relationships/hyperlink" Target="http://www.slideshare.net/Paul_Stacey/uct-pedagogyof-moocs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hyperlink" Target="https://www.google.hu/imgres?imgurl=http://ruben.verborgh.org/images/blog/boring.jpg&amp;imgrefurl=http://ruben.verborgh.org/blog/2014/12/31/thank-you-for-your-attention/&amp;docid=zUon4W4fBtyDaM&amp;tbnid=ygYAp2Bf4-JIHM:&amp;w=1280&amp;h=768&amp;bih=667&amp;biw=1366&amp;ved=0ahUKEwj3mKK7td_NAhXENxQKHe7SBCEQMwglKAgwCA&amp;iact=mrc&amp;uact=8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clc.org/news/announcements/2010/announcement425.htm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hyperlink" Target="http://opencontext.org/subjects/13864_DT_Spatial" TargetMode="Externa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60000" y="3328542"/>
            <a:ext cx="9364663" cy="742191"/>
          </a:xfrm>
        </p:spPr>
        <p:txBody>
          <a:bodyPr/>
          <a:lstStyle/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Minőségi koncentráció a könyvtárak, </a:t>
            </a:r>
          </a:p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tudományok és a használók kölcsönhatásában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418291" y="1204884"/>
            <a:ext cx="6649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hálózat dinamikus tágulása</a:t>
            </a:r>
          </a:p>
          <a:p>
            <a:pPr algn="ctr"/>
            <a:r>
              <a:rPr lang="hu-H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318597" y="6142150"/>
            <a:ext cx="5747611" cy="130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Fejlesztés, fenntarthatóság, esély </a:t>
            </a:r>
            <a:endParaRPr lang="hu-HU" sz="20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IFLA trendek és a Lyoni deklaráció </a:t>
            </a:r>
            <a:r>
              <a:rPr lang="hu-H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tükrében - Konferenciasorozat</a:t>
            </a:r>
          </a:p>
          <a:p>
            <a:pPr algn="ctr"/>
            <a:r>
              <a:rPr lang="hu-H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OSZK-2016.11.22.</a:t>
            </a:r>
          </a:p>
        </p:txBody>
      </p:sp>
      <p:pic>
        <p:nvPicPr>
          <p:cNvPr id="6" name="Tartalom hely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43" y="-28805"/>
            <a:ext cx="1879365" cy="290793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60000" y="6142150"/>
            <a:ext cx="3771733" cy="3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ea typeface="Swagger" pitchFamily="2" charset="0"/>
              </a:rPr>
              <a:t>Horváth Zoltánné</a:t>
            </a:r>
          </a:p>
        </p:txBody>
      </p:sp>
    </p:spTree>
    <p:extLst>
      <p:ext uri="{BB962C8B-B14F-4D97-AF65-F5344CB8AC3E}">
        <p14:creationId xmlns:p14="http://schemas.microsoft.com/office/powerpoint/2010/main" val="8345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ép helye 1"/>
          <p:cNvSpPr>
            <a:spLocks noGrp="1"/>
          </p:cNvSpPr>
          <p:nvPr>
            <p:ph type="pic" sz="quarter" idx="13"/>
          </p:nvPr>
        </p:nvSpPr>
        <p:spPr>
          <a:xfrm>
            <a:off x="211016" y="228600"/>
            <a:ext cx="10080625" cy="7561263"/>
          </a:xfrm>
        </p:spPr>
      </p:sp>
      <p:sp>
        <p:nvSpPr>
          <p:cNvPr id="3" name="Dia számának hely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10</a:t>
            </a:fld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63840" cy="6224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90" y="565332"/>
            <a:ext cx="5332523" cy="548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0" y="6316659"/>
            <a:ext cx="5450597" cy="67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sz="1800" dirty="0" err="1" smtClean="0">
                <a:hlinkClick r:id="rId4"/>
              </a:rPr>
              <a:t>WorldCat</a:t>
            </a:r>
            <a:r>
              <a:rPr lang="hu-HU" sz="1800" dirty="0" smtClean="0"/>
              <a:t> </a:t>
            </a:r>
            <a:r>
              <a:rPr lang="hu-HU" sz="1800" dirty="0" smtClean="0">
                <a:hlinkClick r:id="rId5" tooltip="Nemzetközi Virtuális Katalógustár"/>
              </a:rPr>
              <a:t>VIAF</a:t>
            </a:r>
            <a:r>
              <a:rPr lang="hu-HU" sz="1800" dirty="0"/>
              <a:t>: </a:t>
            </a:r>
            <a:r>
              <a:rPr lang="hu-HU" sz="1800" dirty="0" smtClean="0">
                <a:hlinkClick r:id="rId6"/>
              </a:rPr>
              <a:t>24604287</a:t>
            </a:r>
            <a:r>
              <a:rPr lang="hu-HU" sz="1800" dirty="0" smtClean="0"/>
              <a:t>, </a:t>
            </a:r>
            <a:r>
              <a:rPr lang="hu-HU" sz="1800" dirty="0" smtClean="0">
                <a:hlinkClick r:id="rId7" tooltip="Kongresszusi Könyvtár"/>
              </a:rPr>
              <a:t>LCCN</a:t>
            </a:r>
            <a:r>
              <a:rPr lang="hu-HU" sz="1800" dirty="0"/>
              <a:t>: </a:t>
            </a:r>
            <a:r>
              <a:rPr lang="hu-HU" sz="1800" dirty="0" smtClean="0">
                <a:hlinkClick r:id="rId8"/>
              </a:rPr>
              <a:t>n79034525</a:t>
            </a:r>
            <a:r>
              <a:rPr lang="hu-HU" sz="1800" dirty="0" smtClean="0"/>
              <a:t>, </a:t>
            </a:r>
            <a:r>
              <a:rPr lang="hu-HU" sz="1800" dirty="0" smtClean="0">
                <a:hlinkClick r:id="rId9" tooltip="Nemzetközi Szabványos Névazonosító"/>
              </a:rPr>
              <a:t>ISNI</a:t>
            </a:r>
            <a:r>
              <a:rPr lang="hu-HU" sz="1800" dirty="0"/>
              <a:t>: </a:t>
            </a:r>
            <a:r>
              <a:rPr lang="hu-HU" sz="1800" dirty="0">
                <a:hlinkClick r:id="rId10"/>
              </a:rPr>
              <a:t>0000 0001 2124 423X</a:t>
            </a:r>
            <a:endParaRPr lang="hu-HU" sz="1800" dirty="0"/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ea typeface="Swagger" pitchFamily="2" charset="0"/>
              </a:rPr>
              <a:t>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6283792" y="6224883"/>
            <a:ext cx="3961956" cy="1230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Beépített tudáskártya „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Knowlrdge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” összesített szerzői információk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  <p:sp>
        <p:nvSpPr>
          <p:cNvPr id="4" name="Felfelé nyíl 3"/>
          <p:cNvSpPr/>
          <p:nvPr/>
        </p:nvSpPr>
        <p:spPr bwMode="gray">
          <a:xfrm>
            <a:off x="8665699" y="5683936"/>
            <a:ext cx="1446406" cy="731520"/>
          </a:xfrm>
          <a:prstGeom prst="up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433711" y="4248443"/>
            <a:ext cx="2743200" cy="18012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MARC alapú rekordok beépített tudáskártyával, publikációs gyakoriság ábrával, rekordból indítható funkciókkal, </a:t>
            </a:r>
            <a:r>
              <a:rPr lang="hu-HU" sz="1800" dirty="0" err="1" smtClean="0"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Google</a:t>
            </a:r>
            <a:r>
              <a:rPr lang="hu-HU" sz="1800" dirty="0" smtClean="0"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kapcsolattal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4846576" y="3307514"/>
            <a:ext cx="3819123" cy="1405164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11015" y="6742508"/>
            <a:ext cx="4220307" cy="648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err="1" smtClean="0"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Authority</a:t>
            </a:r>
            <a:r>
              <a:rPr lang="hu-HU" sz="1800" dirty="0" smtClean="0"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adatok nemzetközi könyvtáraktól (OCLC, LC, BNC, stb.)</a:t>
            </a:r>
          </a:p>
        </p:txBody>
      </p:sp>
      <p:cxnSp>
        <p:nvCxnSpPr>
          <p:cNvPr id="15" name="Egyenes összekötő nyíllal 14"/>
          <p:cNvCxnSpPr/>
          <p:nvPr/>
        </p:nvCxnSpPr>
        <p:spPr>
          <a:xfrm flipH="1" flipV="1">
            <a:off x="2236763" y="3967089"/>
            <a:ext cx="337625" cy="1026942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7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Változásmenedzsment, mint könyvtári életforma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132398"/>
            <a:ext cx="9360000" cy="54372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hálózati jellegű digitális kultúra</a:t>
            </a:r>
            <a:r>
              <a:rPr lang="hu-H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környezetében a könyvtári folyamatok újratervezésének, transzformációjának, a könyvtárak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újrapozícionálásának és szerepmódosításainak</a:t>
            </a:r>
            <a:r>
              <a:rPr lang="hu-H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igénye hangsúlyosan jelenik meg az </a:t>
            </a: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IFLA trendekben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új </a:t>
            </a:r>
            <a:r>
              <a:rPr lang="hu-H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generációs és kooperatív könyvtári informatikai eszközök </a:t>
            </a: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kialakítása során számos tényezővel kell számolnunk: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Igénybe vevők módosult szokásai és igényei, generációs eltérések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technológia függés és humán kompetenciák változásai és fejlesztése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Rugalmas stratégia a környezetnek megfelelő víziók és missziók hátterével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szervezet aktuális </a:t>
            </a: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állapota és az elérni </a:t>
            </a:r>
            <a:r>
              <a:rPr lang="hu-H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kívánt - ideális - állapot főbb </a:t>
            </a: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jellemzői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Cselekvési tervek és erőforrás tervezés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Értékelési szempontok, számokkal és minőségi célokkal, időtervvel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Projektszemlélet a vertikális és horizontális fejlesztési modelleknél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Munkafolyamatokba építhető megújulási eljárások, </a:t>
            </a:r>
            <a:r>
              <a:rPr lang="hu-HU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  <a:r>
              <a:rPr lang="hu-H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módszerek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5674" y="167830"/>
            <a:ext cx="9504233" cy="440349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Transzformációt generáló külső, társadalmi hatások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2974" y="949264"/>
            <a:ext cx="9616933" cy="6449162"/>
          </a:xfrm>
          <a:solidFill>
            <a:schemeClr val="bg1"/>
          </a:solidFill>
        </p:spPr>
        <p:txBody>
          <a:bodyPr/>
          <a:lstStyle/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KÖRNYEZET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HATÁSA  </a:t>
            </a:r>
            <a:r>
              <a:rPr lang="hu-H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divergencia, mobilitás, változékonyság, gyorsulás, növekedés, vizualitás, új technológiák, új használói igények, „CLOUD”, „OPEN”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KÖNYVTÁRI INTÉZMÉNYEK és szoftvereik 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sz="1654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dominancia, kooperációs technológiája - egy szélesebb ívű szolgáltatásrendszer kialakítása (OCLC, LC, </a:t>
            </a:r>
            <a:r>
              <a:rPr lang="hu-HU" sz="1654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Proquest</a:t>
            </a:r>
            <a:r>
              <a:rPr lang="hu-HU" sz="1654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stb.)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sz="1654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szolgáltatások mérete és komplexitása nehezen követhető a kisebb vállalkozások számára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NEMZETI, EGYETEMI ÉS felsőoktatási könyvtárak nemzetközi trendjei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sz="1654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Egységesség mellett országok és régiók szerinti eltérő szabályozások és gyakorlatok</a:t>
            </a:r>
          </a:p>
          <a:p>
            <a:pPr marL="480720" lvl="2" indent="-283510">
              <a:buFont typeface="Arial" panose="020B0604020202020204" pitchFamily="34" charset="0"/>
              <a:buChar char="•"/>
            </a:pPr>
            <a:endParaRPr lang="hu-HU" sz="66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KÖZKÖNYVTÁR társadalmi beépülése és szociális szerepvállalásai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Iskolán kívüli szervezett és akkreditált képzések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Intellektuális képzés, személyes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kiscsoportos szocializálás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Állampolgári gyakorlat támogatása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endParaRPr lang="hu-H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Életvezetés információs támogatása, generációs csoportok fejlesztése,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</a:t>
            </a:r>
            <a:r>
              <a:rPr lang="hu-HU" sz="1654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SPECIÁLIS SZAKKÖNYVTÁRAK - egyedi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követelményei és technológiái, szakterületi tudományos trendek</a:t>
            </a:r>
          </a:p>
          <a:p>
            <a:pPr marL="538163" lvl="3" indent="-274638"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Vállalati, jogi, orvosi, stb. szakmai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elvárások, individuális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irányítási szisztémák, zárt tartalmak, szakterületi ontológia</a:t>
            </a: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55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Könyvtárak újrapozícionálása, szerepmódosítások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13</a:t>
            </a:fld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216563" y="1012888"/>
            <a:ext cx="6395252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van szükség </a:t>
            </a:r>
            <a:r>
              <a:rPr lang="hu-HU" sz="24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újrapozícionálásra?</a:t>
            </a:r>
            <a:endParaRPr lang="hu-HU" sz="24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16563" y="1585688"/>
            <a:ext cx="9510049" cy="516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könyvtárakról kialakult társadalmi összkép maradi és szegényes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hálózati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források könyvtári eredete és kapcsolata nem kellően 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könyvtár, mint a modern informatikai technológia adaptálója, terjesztője és mentora egyre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összetettebb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megoldási követelményekkel szembesül, amelyek kikényszerítik a feladatok és szerepek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transzformálását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9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58763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Személyes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rendelkezésre állás, mint speciális könyvtári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szerepadottság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Lehetőség a nem formális tanulás támogatására   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endParaRPr lang="hu-HU" sz="1000" b="1" dirty="0"/>
          </a:p>
          <a:p>
            <a:pPr marL="266700" lvl="1" indent="-266700">
              <a:buFont typeface="Arial" panose="020B0604020202020204" pitchFamily="34" charset="0"/>
              <a:buChar char="•"/>
            </a:pP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Lyoni Nyilatkozat az ENSZ előtt: </a:t>
            </a: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(Donna </a:t>
            </a:r>
            <a:r>
              <a:rPr lang="hu-HU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Scheeder</a:t>
            </a: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Fenntartható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Fejlődési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Célok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SDG) megvalósításában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könyvtáraknak kiemelt szerepe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a megnövekedett információs igények kielégítésével</a:t>
            </a:r>
            <a:r>
              <a:rPr lang="hu-H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(Baráthné Hajdú Ágnes közlése - </a:t>
            </a:r>
            <a:r>
              <a:rPr lang="hu-HU" sz="1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Webmagazin</a:t>
            </a:r>
            <a:r>
              <a:rPr lang="hu-H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endParaRPr lang="hu-H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 és tudásalapú szolgáltatások iránti igények, tudásmenedzsment 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virtuális </a:t>
            </a:r>
            <a:r>
              <a:rPr lang="hu-HU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szintetizált elektronikus forrásokra épülő, mobilizált </a:t>
            </a: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szolgáltatású könyvtár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probléma- és tudásalapú, használói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csoportok részére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szelektált és koherens webes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szolgáltatást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nyújt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1800" b="1" dirty="0" smtClean="0">
              <a:solidFill>
                <a:schemeClr val="accent1">
                  <a:lumMod val="75000"/>
                </a:schemeClr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könyvtár mint intellektuális tér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önálló tanulás és felkészülés inspirálója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9999" y="1351058"/>
            <a:ext cx="9720625" cy="6064349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 könyvtár mint kitüntetett közösségi 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 – közkönyvtári szerepek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tanulás és </a:t>
            </a:r>
            <a:r>
              <a:rPr lang="hu-HU" sz="20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felkészülés </a:t>
            </a:r>
            <a:r>
              <a:rPr lang="hu-HU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és növekvő információs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technológiák alapján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felhasználó-centrikus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működési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modell, tartós értékközvetítés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dinamikus viszony 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társadalmi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környezethez: esélyegyelőség erősítése leszakadók felzárkóztatása, az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élethosszig tartó tanulás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elősegítése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kapcsolatteremtés, kulturális beállítottság,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Intellektuális felkészüléshez források, rendszerek, szolgáltatások, oktatás és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8900" lvl="2" indent="-342900"/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Kutatási és oktatási szakirodalmi információs és digitális rendszerek – tudományos könyvtárak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diszciplína által meghatározott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felépítés és információs stratégia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problémára és nem forrásra alapozott, szelektált, analitikus és szolgáltatási rendszer, részvétel a kutatásban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információs rendszer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felépítése visszatükrözi az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intézmény és a szakterület tudományos jellegét, szakmai felépítését.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Növekvő intellektuális kompetenciák, technológiai inspirálás és </a:t>
            </a: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1" y="294041"/>
            <a:ext cx="9360000" cy="1016616"/>
          </a:xfrm>
        </p:spPr>
        <p:txBody>
          <a:bodyPr/>
          <a:lstStyle/>
          <a:p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platform: egységesített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infrastruktúra digitális könyvtári szolgáltatásokhoz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310657"/>
            <a:ext cx="9360000" cy="489600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Intézményi, területi, nemzeti vagy regionális digitális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alkalmazás együttes és kapacitás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hálózati együttműködés és kollaboráció céljára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szoftveralkalmazások, a szociális média, a technológiai infrastruktúra, és a könyvtárosok tapasztalata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alapján szolgál a könyvtári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tartalmak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szolgáltatások egységes, színvonalas és hatékony 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biztosítására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15</a:t>
            </a:fld>
            <a:endParaRPr lang="en-US" dirty="0"/>
          </a:p>
        </p:txBody>
      </p:sp>
      <p:pic>
        <p:nvPicPr>
          <p:cNvPr id="5" name="Kép 4"/>
          <p:cNvPicPr/>
          <p:nvPr/>
        </p:nvPicPr>
        <p:blipFill rotWithShape="1">
          <a:blip r:embed="rId2"/>
          <a:srcRect t="29621" r="24100" b="26837"/>
          <a:stretch/>
        </p:blipFill>
        <p:spPr bwMode="auto">
          <a:xfrm>
            <a:off x="547804" y="2968860"/>
            <a:ext cx="4415200" cy="1513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28" y="3343457"/>
            <a:ext cx="4135126" cy="309322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0604" y="4552863"/>
            <a:ext cx="5091820" cy="173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OCLC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WorldShare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egy globális, web architektúrára </a:t>
            </a: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felépített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rendszer, </a:t>
            </a: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szintű szolgáltatások </a:t>
            </a: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biztosítására.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fejlesztők és partnerek számára közös innovációs felület </a:t>
            </a: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építésére alkalmas,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Nemzetközi kapcsolatok, </a:t>
            </a:r>
            <a:r>
              <a:rPr lang="hu-HU" sz="1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szindikáció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790950" y="6585812"/>
            <a:ext cx="5819775" cy="97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Fejlesztések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szolgáltatások megoszthatók </a:t>
            </a: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 technológiai felületen </a:t>
            </a: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könyvtári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közösségek számára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loud 52"/>
          <p:cNvSpPr/>
          <p:nvPr/>
        </p:nvSpPr>
        <p:spPr>
          <a:xfrm>
            <a:off x="455896" y="2947101"/>
            <a:ext cx="3095969" cy="1488447"/>
          </a:xfrm>
          <a:prstGeom prst="cloud">
            <a:avLst/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/>
          </a:p>
        </p:txBody>
      </p:sp>
      <p:sp>
        <p:nvSpPr>
          <p:cNvPr id="2" name="Étoile à 32 branches 1"/>
          <p:cNvSpPr/>
          <p:nvPr/>
        </p:nvSpPr>
        <p:spPr>
          <a:xfrm>
            <a:off x="2480184" y="2195751"/>
            <a:ext cx="5537021" cy="3810423"/>
          </a:xfrm>
          <a:prstGeom prst="star32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/>
          </a:p>
        </p:txBody>
      </p:sp>
      <p:sp>
        <p:nvSpPr>
          <p:cNvPr id="53" name="Cloud 52"/>
          <p:cNvSpPr/>
          <p:nvPr/>
        </p:nvSpPr>
        <p:spPr>
          <a:xfrm>
            <a:off x="3373253" y="4495085"/>
            <a:ext cx="5597051" cy="2321977"/>
          </a:xfrm>
          <a:prstGeom prst="cloud">
            <a:avLst/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/>
          </a:p>
        </p:txBody>
      </p:sp>
      <p:sp>
        <p:nvSpPr>
          <p:cNvPr id="52" name="Cloud 51"/>
          <p:cNvSpPr/>
          <p:nvPr/>
        </p:nvSpPr>
        <p:spPr>
          <a:xfrm>
            <a:off x="6469714" y="2947101"/>
            <a:ext cx="2350833" cy="2061184"/>
          </a:xfrm>
          <a:prstGeom prst="cloud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/>
          </a:p>
        </p:txBody>
      </p:sp>
      <p:sp>
        <p:nvSpPr>
          <p:cNvPr id="51" name="Cloud 50"/>
          <p:cNvSpPr/>
          <p:nvPr/>
        </p:nvSpPr>
        <p:spPr>
          <a:xfrm>
            <a:off x="932199" y="3661557"/>
            <a:ext cx="3215045" cy="2798279"/>
          </a:xfrm>
          <a:prstGeom prst="cloud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/>
          </a:p>
        </p:txBody>
      </p:sp>
      <p:sp>
        <p:nvSpPr>
          <p:cNvPr id="49" name="Cloud 48"/>
          <p:cNvSpPr/>
          <p:nvPr/>
        </p:nvSpPr>
        <p:spPr>
          <a:xfrm>
            <a:off x="3075564" y="1302684"/>
            <a:ext cx="4108112" cy="1964934"/>
          </a:xfrm>
          <a:prstGeom prst="cloud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/>
          </a:p>
        </p:txBody>
      </p:sp>
      <p:sp>
        <p:nvSpPr>
          <p:cNvPr id="50" name="Cloud 49"/>
          <p:cNvSpPr/>
          <p:nvPr/>
        </p:nvSpPr>
        <p:spPr>
          <a:xfrm rot="801286">
            <a:off x="6231071" y="1637268"/>
            <a:ext cx="2798279" cy="1763494"/>
          </a:xfrm>
          <a:prstGeom prst="cloud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/>
          </a:p>
        </p:txBody>
      </p:sp>
      <p:sp>
        <p:nvSpPr>
          <p:cNvPr id="48" name="Cloud 47"/>
          <p:cNvSpPr/>
          <p:nvPr/>
        </p:nvSpPr>
        <p:spPr>
          <a:xfrm>
            <a:off x="1170351" y="1659910"/>
            <a:ext cx="2500590" cy="1763494"/>
          </a:xfrm>
          <a:prstGeom prst="cloud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/>
          </a:p>
        </p:txBody>
      </p:sp>
      <p:sp>
        <p:nvSpPr>
          <p:cNvPr id="5129" name="TextBox 6"/>
          <p:cNvSpPr txBox="1">
            <a:spLocks noChangeArrowheads="1"/>
          </p:cNvSpPr>
          <p:nvPr/>
        </p:nvSpPr>
        <p:spPr bwMode="auto">
          <a:xfrm>
            <a:off x="2242996" y="4160536"/>
            <a:ext cx="1190511" cy="34689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zh-TW" sz="1654" b="1" dirty="0">
                <a:latin typeface="Arial" charset="0"/>
              </a:rPr>
              <a:t>Libraries</a:t>
            </a:r>
            <a:endParaRPr lang="en-GB" sz="1654" b="1" dirty="0">
              <a:latin typeface="Arial" charset="0"/>
            </a:endParaRPr>
          </a:p>
        </p:txBody>
      </p:sp>
      <p:sp>
        <p:nvSpPr>
          <p:cNvPr id="5131" name="TextBox 9"/>
          <p:cNvSpPr txBox="1">
            <a:spLocks noChangeArrowheads="1"/>
          </p:cNvSpPr>
          <p:nvPr/>
        </p:nvSpPr>
        <p:spPr bwMode="auto">
          <a:xfrm>
            <a:off x="4207109" y="1481288"/>
            <a:ext cx="1666979" cy="32130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zh-TW" sz="1488" b="1" dirty="0">
                <a:latin typeface="Arial" charset="0"/>
              </a:rPr>
              <a:t>Text Rights</a:t>
            </a:r>
            <a:endParaRPr lang="en-GB" sz="1488" b="1" dirty="0">
              <a:latin typeface="Arial" charset="0"/>
            </a:endParaRPr>
          </a:p>
        </p:txBody>
      </p:sp>
      <p:sp>
        <p:nvSpPr>
          <p:cNvPr id="5133" name="TextBox 13"/>
          <p:cNvSpPr txBox="1">
            <a:spLocks noChangeArrowheads="1"/>
          </p:cNvSpPr>
          <p:nvPr/>
        </p:nvSpPr>
        <p:spPr bwMode="auto">
          <a:xfrm>
            <a:off x="6880697" y="1934958"/>
            <a:ext cx="1440544" cy="32130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zh-TW" sz="1488" b="1" dirty="0">
                <a:latin typeface="Arial" charset="0"/>
              </a:rPr>
              <a:t>Music Rights</a:t>
            </a:r>
            <a:endParaRPr lang="en-GB" sz="1488" b="1" dirty="0">
              <a:latin typeface="Arial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9054" y="2232647"/>
            <a:ext cx="630039" cy="60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135" name="TextBox 15"/>
          <p:cNvSpPr txBox="1">
            <a:spLocks noChangeArrowheads="1"/>
          </p:cNvSpPr>
          <p:nvPr/>
        </p:nvSpPr>
        <p:spPr bwMode="auto">
          <a:xfrm>
            <a:off x="1580938" y="1897878"/>
            <a:ext cx="1610342" cy="32130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zh-TW" sz="1488" b="1" dirty="0">
                <a:latin typeface="Arial" charset="0"/>
              </a:rPr>
              <a:t>Trade Sources</a:t>
            </a:r>
            <a:endParaRPr lang="en-GB" sz="1488" b="1" dirty="0">
              <a:latin typeface="Arial" charset="0"/>
            </a:endParaRPr>
          </a:p>
        </p:txBody>
      </p:sp>
      <p:pic>
        <p:nvPicPr>
          <p:cNvPr id="5136" name="Picture 50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806" y="2292185"/>
            <a:ext cx="1012431" cy="2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525" y="4078321"/>
            <a:ext cx="736357" cy="46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3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4343" y="2615331"/>
            <a:ext cx="952606" cy="33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39" name="TextBox 19"/>
          <p:cNvSpPr txBox="1">
            <a:spLocks noChangeArrowheads="1"/>
          </p:cNvSpPr>
          <p:nvPr/>
        </p:nvSpPr>
        <p:spPr bwMode="auto">
          <a:xfrm>
            <a:off x="6826736" y="3564486"/>
            <a:ext cx="1726310" cy="32130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zh-TW" sz="1488" b="1" dirty="0">
                <a:latin typeface="Arial" charset="0"/>
              </a:rPr>
              <a:t>Encyclopaedias</a:t>
            </a:r>
            <a:endParaRPr lang="en-GB" sz="1488" b="1" dirty="0">
              <a:latin typeface="Arial" charset="0"/>
            </a:endParaRPr>
          </a:p>
        </p:txBody>
      </p:sp>
      <p:sp>
        <p:nvSpPr>
          <p:cNvPr id="5140" name="TextBox 20"/>
          <p:cNvSpPr txBox="1">
            <a:spLocks noChangeArrowheads="1"/>
          </p:cNvSpPr>
          <p:nvPr/>
        </p:nvSpPr>
        <p:spPr bwMode="auto">
          <a:xfrm>
            <a:off x="4393116" y="4895286"/>
            <a:ext cx="2753920" cy="32130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zh-TW" sz="1488" b="1" dirty="0">
                <a:latin typeface="Arial" charset="0"/>
              </a:rPr>
              <a:t>Researchers &amp; Professional</a:t>
            </a:r>
            <a:endParaRPr lang="en-GB" sz="1488" b="1" dirty="0">
              <a:latin typeface="Arial" charset="0"/>
            </a:endParaRP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4934" y="5507229"/>
            <a:ext cx="720926" cy="41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" name="Image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858" y="6043071"/>
            <a:ext cx="1309670" cy="25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43" name="Image 925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003" y="1875419"/>
            <a:ext cx="475154" cy="21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Image 7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87"/>
          <a:stretch>
            <a:fillRect/>
          </a:stretch>
        </p:blipFill>
        <p:spPr bwMode="auto">
          <a:xfrm>
            <a:off x="5390771" y="2113571"/>
            <a:ext cx="417401" cy="35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5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9291" y="3922821"/>
            <a:ext cx="780986" cy="64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16" y="2491881"/>
            <a:ext cx="654978" cy="25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7" name="Picture 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926" y="5328616"/>
            <a:ext cx="977242" cy="41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8" name="Image 926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91" y="5804920"/>
            <a:ext cx="416089" cy="38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" name="Image 9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240" y="6184788"/>
            <a:ext cx="1190511" cy="30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1" name="Picture 5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555" y="1994496"/>
            <a:ext cx="837427" cy="27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3" name="Picture 7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43" y="1934959"/>
            <a:ext cx="362273" cy="49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4" name="Picture 8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175" y="5767388"/>
            <a:ext cx="1011426" cy="30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5" name="Picture 9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782" y="2649412"/>
            <a:ext cx="1290267" cy="35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6" name="Picture 10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289" y="5864457"/>
            <a:ext cx="892555" cy="37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7" name="Picture 11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094" y="2411260"/>
            <a:ext cx="800674" cy="25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8" name="Picture 12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070" y="5269078"/>
            <a:ext cx="881085" cy="35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24" cstate="screen">
            <a:lum bright="-6000" contrast="18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071"/>
          <a:stretch>
            <a:fillRect/>
          </a:stretch>
        </p:blipFill>
        <p:spPr bwMode="auto">
          <a:xfrm>
            <a:off x="4683085" y="2054034"/>
            <a:ext cx="595379" cy="51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2" name="Picture 2" descr="C:\Personal\My Pictures\For Presentations\worldcat logo.gif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676" y="5507229"/>
            <a:ext cx="371748" cy="4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oclc logo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3" y="4844591"/>
            <a:ext cx="1086696" cy="432209"/>
          </a:xfrm>
          <a:prstGeom prst="rect">
            <a:avLst/>
          </a:prstGeom>
          <a:ln>
            <a:noFill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834" y="2649411"/>
            <a:ext cx="1012144" cy="33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itle 1"/>
          <p:cNvSpPr txBox="1">
            <a:spLocks/>
          </p:cNvSpPr>
          <p:nvPr/>
        </p:nvSpPr>
        <p:spPr>
          <a:xfrm>
            <a:off x="932199" y="922813"/>
            <a:ext cx="2649855" cy="729549"/>
          </a:xfrm>
          <a:prstGeom prst="rect">
            <a:avLst/>
          </a:prstGeom>
        </p:spPr>
        <p:txBody>
          <a:bodyPr vert="horz" lIns="75605" tIns="37802" rIns="75605" bIns="37802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969" b="1" dirty="0">
                <a:solidFill>
                  <a:srgbClr val="006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cross-domain </a:t>
            </a:r>
            <a:endParaRPr lang="en-US" sz="3638" b="1" dirty="0">
              <a:solidFill>
                <a:srgbClr val="0066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5569494" y="863276"/>
            <a:ext cx="3948410" cy="729549"/>
          </a:xfrm>
          <a:prstGeom prst="rect">
            <a:avLst/>
          </a:prstGeom>
        </p:spPr>
        <p:txBody>
          <a:bodyPr vert="horz" lIns="75605" tIns="37802" rIns="75605" bIns="3780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56" b="1" dirty="0">
                <a:solidFill>
                  <a:srgbClr val="006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bridging-domains </a:t>
            </a:r>
          </a:p>
        </p:txBody>
      </p:sp>
      <p:sp>
        <p:nvSpPr>
          <p:cNvPr id="56" name="TextBox 15"/>
          <p:cNvSpPr txBox="1">
            <a:spLocks noChangeArrowheads="1"/>
          </p:cNvSpPr>
          <p:nvPr/>
        </p:nvSpPr>
        <p:spPr bwMode="auto">
          <a:xfrm>
            <a:off x="1260078" y="3377129"/>
            <a:ext cx="1953766" cy="55027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zh-TW" sz="1488" b="1" dirty="0">
                <a:latin typeface="Arial" charset="0"/>
              </a:rPr>
              <a:t>Archive / museums (coming)</a:t>
            </a:r>
            <a:endParaRPr lang="en-GB" sz="1488" b="1" dirty="0">
              <a:latin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213" y="5090465"/>
            <a:ext cx="979895" cy="384853"/>
          </a:xfrm>
          <a:prstGeom prst="rect">
            <a:avLst/>
          </a:prstGeom>
        </p:spPr>
      </p:pic>
      <p:pic>
        <p:nvPicPr>
          <p:cNvPr id="57" name="Picture 29" descr="logo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087707" y="3624660"/>
            <a:ext cx="1937790" cy="71445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4" name="Grouper 37"/>
          <p:cNvGrpSpPr>
            <a:grpSpLocks/>
          </p:cNvGrpSpPr>
          <p:nvPr/>
        </p:nvGrpSpPr>
        <p:grpSpPr bwMode="auto">
          <a:xfrm>
            <a:off x="1497421" y="4576121"/>
            <a:ext cx="1607912" cy="1190511"/>
            <a:chOff x="3419475" y="2541588"/>
            <a:chExt cx="1512888" cy="1463675"/>
          </a:xfrm>
        </p:grpSpPr>
        <p:pic>
          <p:nvPicPr>
            <p:cNvPr id="59" name="Picture 11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5" y="2541588"/>
              <a:ext cx="1512888" cy="1463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60" name="Picture 14" descr="Viaf">
              <a:hlinkClick r:id="rId34"/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3911009" y="2828836"/>
              <a:ext cx="589100" cy="7971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  <p:pic>
        <p:nvPicPr>
          <p:cNvPr id="5149" name="Picture 2"/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766" y="5822126"/>
            <a:ext cx="1013313" cy="45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993" y="4583262"/>
            <a:ext cx="432522" cy="432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956" y="5133968"/>
            <a:ext cx="282495" cy="568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186" y="5842162"/>
            <a:ext cx="829889" cy="52252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55896" y="6817062"/>
            <a:ext cx="7953197" cy="85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03893" y="74950"/>
            <a:ext cx="9753600" cy="126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en-US" sz="1800" b="1" dirty="0"/>
              <a:t>ISNI (International Standard Name Identifier) </a:t>
            </a:r>
            <a:r>
              <a:rPr lang="en-US" sz="1800" b="1" dirty="0" err="1"/>
              <a:t>nemzetközi</a:t>
            </a:r>
            <a:r>
              <a:rPr lang="en-US" sz="1800" b="1" dirty="0"/>
              <a:t> </a:t>
            </a:r>
            <a:r>
              <a:rPr lang="en-US" sz="1800" b="1" dirty="0" err="1"/>
              <a:t>szabványos</a:t>
            </a:r>
            <a:r>
              <a:rPr lang="en-US" sz="1800" b="1" dirty="0"/>
              <a:t> </a:t>
            </a:r>
            <a:r>
              <a:rPr lang="en-US" sz="1800" b="1" dirty="0" err="1"/>
              <a:t>név</a:t>
            </a:r>
            <a:r>
              <a:rPr lang="en-US" sz="1800" b="1" dirty="0"/>
              <a:t> </a:t>
            </a:r>
            <a:r>
              <a:rPr lang="en-US" sz="1800" b="1" dirty="0" err="1"/>
              <a:t>azonosító</a:t>
            </a:r>
            <a:r>
              <a:rPr lang="en-US" sz="1800" b="1" dirty="0"/>
              <a:t> </a:t>
            </a:r>
            <a:r>
              <a:rPr lang="en-US" sz="1800" b="1" dirty="0" err="1"/>
              <a:t>szolgáltatási</a:t>
            </a:r>
            <a:r>
              <a:rPr lang="en-US" sz="1800" b="1" dirty="0"/>
              <a:t> platform </a:t>
            </a:r>
            <a:r>
              <a:rPr lang="en-US" sz="1800" b="1" dirty="0" err="1"/>
              <a:t>ábrája</a:t>
            </a:r>
            <a:r>
              <a:rPr lang="en-US" sz="1800" b="1" dirty="0"/>
              <a:t>, </a:t>
            </a:r>
            <a:r>
              <a:rPr lang="en-US" sz="1800" b="1" dirty="0" err="1" smtClean="0"/>
              <a:t>együtt</a:t>
            </a:r>
            <a:r>
              <a:rPr lang="hu-HU" sz="1800" b="1" dirty="0" smtClean="0"/>
              <a:t>működők:</a:t>
            </a:r>
            <a:r>
              <a:rPr lang="en-US" sz="1800" b="1" dirty="0" smtClean="0"/>
              <a:t>pl</a:t>
            </a:r>
            <a:r>
              <a:rPr lang="en-US" sz="1800" b="1" dirty="0"/>
              <a:t>. LC</a:t>
            </a:r>
            <a:r>
              <a:rPr lang="nl-NL" sz="1800" b="1" dirty="0"/>
              <a:t>, Nat. Libraries of Finland, Norway, New Zealand and </a:t>
            </a:r>
            <a:r>
              <a:rPr lang="nl-NL" sz="1800" b="1" dirty="0" smtClean="0"/>
              <a:t>Poland</a:t>
            </a:r>
            <a:r>
              <a:rPr lang="nl-NL" sz="1800" b="1" dirty="0"/>
              <a:t>, stb. </a:t>
            </a:r>
            <a:r>
              <a:rPr lang="nl-NL" sz="1600" b="1" dirty="0" smtClean="0"/>
              <a:t>(</a:t>
            </a:r>
            <a:r>
              <a:rPr lang="hu-HU" sz="1600" b="1" dirty="0"/>
              <a:t>IN </a:t>
            </a:r>
            <a:r>
              <a:rPr lang="hu-HU" sz="1600" b="1" dirty="0" err="1"/>
              <a:t>Oclc</a:t>
            </a:r>
            <a:r>
              <a:rPr lang="hu-HU" sz="1600" b="1" dirty="0"/>
              <a:t> </a:t>
            </a:r>
            <a:r>
              <a:rPr lang="hu-HU" sz="1600" b="1" dirty="0" err="1"/>
              <a:t>in</a:t>
            </a:r>
            <a:r>
              <a:rPr lang="hu-HU" sz="1600" b="1" dirty="0"/>
              <a:t> </a:t>
            </a:r>
            <a:r>
              <a:rPr lang="hu-HU" sz="1600" b="1" dirty="0" err="1"/>
              <a:t>the</a:t>
            </a:r>
            <a:r>
              <a:rPr lang="hu-HU" sz="1600" b="1" dirty="0"/>
              <a:t> Digital Market. Eric van der </a:t>
            </a:r>
            <a:r>
              <a:rPr lang="hu-HU" sz="1600" b="1" dirty="0" err="1"/>
              <a:t>Lubeck</a:t>
            </a:r>
            <a:r>
              <a:rPr lang="hu-HU" sz="1600" b="1" dirty="0"/>
              <a:t>) </a:t>
            </a:r>
            <a:endParaRPr lang="hu-HU" sz="1600" dirty="0"/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294040"/>
            <a:ext cx="9720625" cy="895933"/>
          </a:xfrm>
        </p:spPr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„ACCESS” / elérhetőség és hozzáférés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új </a:t>
            </a:r>
            <a:r>
              <a:rPr lang="hu-H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 kiterjeszti de korlátozhatja </a:t>
            </a:r>
            <a:r>
              <a:rPr lang="hu-H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hozzáférést</a:t>
            </a:r>
            <a:endParaRPr lang="hu-H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6888" y="1394014"/>
            <a:ext cx="9663621" cy="5316275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könyvtári tevékenység a hozzáféréssel és elérhetőséggel válik sikeressé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szabályozás meghatározza de akadályozhatja is a hozzáférést, a copyright törvények nemzetközi és egységes stratégiákat igényelnek (IFLA Free Access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Freedom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(FAIFE)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fejlett és felzárkózó országok polgárainak lehetőségei nem azonosak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nemzeti örökség megőrzése és digitalizálása versenyfutásban  –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einstand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elsőként digitalizálóknál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leszakadók és a digitális írástudatlanság erős társadalmi hatása – gátolja az állampolgári részvételt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domináns szereplők száma növekszik – keresni kell az együttműködés értékalapú lehetőségeit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 nem alternatívája a digitális kereskedelemnek (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Axiell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inkább vásárolnak vagy inkább olvasnak az emberek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Mi az e-book jövője?</a:t>
            </a:r>
            <a:endParaRPr lang="hu-H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5337" y="317932"/>
            <a:ext cx="9364663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nyílt hozzáférés és a könyvtári szerepek változása – IFLA trendek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5337" y="1495062"/>
            <a:ext cx="9562386" cy="5972538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online nyílt hozzáférés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biztosítása és fejlesztése kiemelt könyvtári szerep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Jelentős IFLA trendek és felkészülés 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infrastruktúra építésében,  a szabályok elveknek megfelelő fejlesztésében, a felhasználó barát szolgáltatások fejlesztésében, a hosszú távú elérhetőség biztosításában. 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könyvtárak kinyilvánították támogatásukat az IFLA 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petíciójának aláírásával.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akadémiai és kutató könyvtárakban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nagy eredményeket ért el – kialakuló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repozitóriumok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nemzeti és nemzetközi együttműködés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könyvtárak a felsőoktatási kommunikációs környezet működtetésében partneri szerepet játszanak a fakultációk és a kutatási egységek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vezetőivel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kutatási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dokumentumok megőrzésében és szabályos közzétételében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Integrálják rendszereiket egységes platformokhoz és nemzetközi standardoknak megfelelő szolgáltatásokhoz.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(MTMT országos kooperáció – nemzetközi kapcsolatok)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nemzeti könyvtárak is felvállalták a nemzeti nyílt hozzáférés elvét és a szükséges infrastruktúra biztosítását a kulturális kincsek megőrzésére.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IFLA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kiáltványához csatlakoznak a nemzeti könyvtári szakmai szervezetek, így az MKE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336020" y="135156"/>
            <a:ext cx="9744604" cy="798049"/>
          </a:xfrm>
        </p:spPr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Folyamatosan újabb generációs trendek és leszakadó rétegek keletkeznek – könyvtári kiegyenlítés</a:t>
            </a:r>
            <a:b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20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Tartalom helye 2"/>
          <p:cNvSpPr>
            <a:spLocks noGrp="1"/>
          </p:cNvSpPr>
          <p:nvPr>
            <p:ph idx="1"/>
          </p:nvPr>
        </p:nvSpPr>
        <p:spPr>
          <a:xfrm>
            <a:off x="143508" y="1302479"/>
            <a:ext cx="6314442" cy="5044533"/>
          </a:xfrm>
          <a:solidFill>
            <a:srgbClr val="CCFF99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emberi igények összetétele folyamatosan </a:t>
            </a: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tágul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igény kielégítésben növekszik a türelmetlenség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altLang="hu-H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Szkennelő</a:t>
            </a: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olvasás az elmélyedő helyett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Növekszik </a:t>
            </a:r>
            <a:r>
              <a:rPr lang="hu-HU" alt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képi és mozgó információk </a:t>
            </a: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értékes és értéktelen keveredik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idő tényező minden élethelyzetben megnő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emberek naponta 2 órával kevesebbet alszanak, mint 80 évvel ezelőtt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fiatalok 66 %-a egyszerre szörföl, nézi a TV-t és mobilon </a:t>
            </a: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játszik, figyelem megosztás és elmélyülés</a:t>
            </a:r>
            <a:endParaRPr lang="hu-HU" altLang="hu-H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emberek 43 %-a rossz döntéseket hoz hibás adatok </a:t>
            </a:r>
            <a:r>
              <a:rPr lang="hu-HU" alt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miatt</a:t>
            </a:r>
            <a:endParaRPr lang="en-US" altLang="hu-H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Dátum hely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819028" indent="-315011"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260043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764060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268078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772095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3276112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780130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4284147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7F3B9956-4060-4E74-88BE-B4F856EC2BD2}" type="datetime1">
              <a:rPr lang="en-US" altLang="hu-HU" smtClean="0">
                <a:latin typeface="Tele-GroteskNor" pitchFamily="2" charset="0"/>
              </a:rPr>
              <a:pPr eaLnBrk="1" hangingPunct="1">
                <a:lnSpc>
                  <a:spcPct val="100000"/>
                </a:lnSpc>
              </a:pPr>
              <a:t>5/23/2019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8197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819028" indent="-315011"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260043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764060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268078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772095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3276112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780130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4284147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46A7AE37-CC61-499B-B99C-8C5181C6DD6E}" type="slidenum">
              <a:rPr lang="en-US" altLang="hu-HU">
                <a:latin typeface="Tele-GroteskNor" pitchFamily="2" charset="0"/>
              </a:rPr>
              <a:pPr eaLnBrk="1" hangingPunct="1">
                <a:lnSpc>
                  <a:spcPct val="100000"/>
                </a:lnSpc>
              </a:pPr>
              <a:t>19</a:t>
            </a:fld>
            <a:endParaRPr lang="en-US" altLang="hu-HU">
              <a:latin typeface="Tele-GroteskNor" pitchFamily="2" charset="0"/>
            </a:endParaRPr>
          </a:p>
        </p:txBody>
      </p:sp>
      <p:sp>
        <p:nvSpPr>
          <p:cNvPr id="8198" name="Szövegdoboz 1"/>
          <p:cNvSpPr txBox="1">
            <a:spLocks noChangeArrowheads="1"/>
          </p:cNvSpPr>
          <p:nvPr/>
        </p:nvSpPr>
        <p:spPr bwMode="auto">
          <a:xfrm>
            <a:off x="6667500" y="1691456"/>
            <a:ext cx="3264366" cy="2641749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 eaLnBrk="1" hangingPunct="1">
              <a:lnSpc>
                <a:spcPts val="2756"/>
              </a:lnSpc>
              <a:spcBef>
                <a:spcPct val="0"/>
              </a:spcBef>
              <a:spcAft>
                <a:spcPts val="496"/>
              </a:spcAft>
            </a:pPr>
            <a:endParaRPr lang="hu-HU" altLang="hu-HU" sz="3087" b="1" dirty="0">
              <a:solidFill>
                <a:srgbClr val="00B050"/>
              </a:solidFill>
              <a:ea typeface="TeleGrotesk Headline Ultra" pitchFamily="2" charset="0"/>
              <a:cs typeface="TeleGrotesk Headline Ultra" pitchFamily="2" charset="0"/>
            </a:endParaRPr>
          </a:p>
          <a:p>
            <a:pPr algn="ctr" eaLnBrk="1" hangingPunct="1">
              <a:lnSpc>
                <a:spcPts val="2756"/>
              </a:lnSpc>
              <a:spcBef>
                <a:spcPct val="0"/>
              </a:spcBef>
              <a:spcAft>
                <a:spcPts val="496"/>
              </a:spcAft>
            </a:pPr>
            <a:r>
              <a:rPr lang="hu-HU" altLang="hu-HU" sz="3087" b="1" dirty="0">
                <a:solidFill>
                  <a:srgbClr val="00B050"/>
                </a:solidFill>
                <a:ea typeface="TeleGrotesk Headline Ultra" pitchFamily="2" charset="0"/>
                <a:cs typeface="TeleGrotesk Headline Ultra" pitchFamily="2" charset="0"/>
              </a:rPr>
              <a:t>Szorító tényezők</a:t>
            </a:r>
          </a:p>
          <a:p>
            <a:pPr algn="ctr" eaLnBrk="1" hangingPunct="1">
              <a:lnSpc>
                <a:spcPts val="2756"/>
              </a:lnSpc>
              <a:spcBef>
                <a:spcPct val="0"/>
              </a:spcBef>
              <a:spcAft>
                <a:spcPts val="496"/>
              </a:spcAft>
            </a:pPr>
            <a:r>
              <a:rPr lang="hu-HU" altLang="hu-HU" sz="3087" b="1" dirty="0">
                <a:solidFill>
                  <a:srgbClr val="00B050"/>
                </a:solidFill>
                <a:ea typeface="TeleGrotesk Headline Ultra" pitchFamily="2" charset="0"/>
                <a:cs typeface="TeleGrotesk Headline Ultra" pitchFamily="2" charset="0"/>
              </a:rPr>
              <a:t>  idő, sebesség, növekvő igények,  kommunikációs lehetőségek, a média</a:t>
            </a:r>
            <a:r>
              <a:rPr lang="hu-HU" altLang="hu-HU" sz="3087" b="1" dirty="0">
                <a:solidFill>
                  <a:srgbClr val="00B050"/>
                </a:solidFill>
              </a:rPr>
              <a:t>  változása </a:t>
            </a:r>
            <a:endParaRPr lang="hu-HU" altLang="hu-HU" sz="2536" dirty="0">
              <a:solidFill>
                <a:schemeClr val="bg1"/>
              </a:solidFill>
            </a:endParaRPr>
          </a:p>
        </p:txBody>
      </p:sp>
      <p:sp>
        <p:nvSpPr>
          <p:cNvPr id="8199" name="Szövegdoboz 7"/>
          <p:cNvSpPr txBox="1">
            <a:spLocks noChangeArrowheads="1"/>
          </p:cNvSpPr>
          <p:nvPr/>
        </p:nvSpPr>
        <p:spPr bwMode="auto">
          <a:xfrm>
            <a:off x="6667500" y="4551649"/>
            <a:ext cx="3264366" cy="1795363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 eaLnBrk="1" hangingPunct="1">
              <a:lnSpc>
                <a:spcPts val="2756"/>
              </a:lnSpc>
              <a:spcBef>
                <a:spcPct val="0"/>
              </a:spcBef>
              <a:spcAft>
                <a:spcPts val="496"/>
              </a:spcAft>
            </a:pPr>
            <a:r>
              <a:rPr lang="hu-HU" altLang="hu-HU" sz="3087" b="1" dirty="0" smtClean="0">
                <a:solidFill>
                  <a:srgbClr val="00B050"/>
                </a:solidFill>
                <a:ea typeface="TeleGrotesk Headline Ultra" pitchFamily="2" charset="0"/>
                <a:cs typeface="TeleGrotesk Headline Ultra" pitchFamily="2" charset="0"/>
              </a:rPr>
              <a:t>A </a:t>
            </a:r>
            <a:r>
              <a:rPr lang="hu-HU" altLang="hu-HU" sz="3087" b="1" dirty="0">
                <a:solidFill>
                  <a:srgbClr val="00B050"/>
                </a:solidFill>
                <a:ea typeface="TeleGrotesk Headline Ultra" pitchFamily="2" charset="0"/>
                <a:cs typeface="TeleGrotesk Headline Ultra" pitchFamily="2" charset="0"/>
              </a:rPr>
              <a:t>könyvtár minőséget, értéket és támogatást nyújt, de ehhez folyamatosan értékelnie kell önmagát</a:t>
            </a:r>
            <a:endParaRPr lang="hu-HU" altLang="hu-HU" sz="2536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43508" y="6623672"/>
            <a:ext cx="9632505" cy="7128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szükségletek gyors és szerteágazó növekedése miatt a változásokra kell </a:t>
            </a:r>
            <a:r>
              <a:rPr lang="hu-HU" alt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koncentrálni</a:t>
            </a:r>
            <a:endParaRPr lang="hu-HU" sz="2000" dirty="0" smtClean="0">
              <a:solidFill>
                <a:schemeClr val="bg1"/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294041"/>
            <a:ext cx="9720625" cy="588082"/>
          </a:xfrm>
        </p:spPr>
        <p:txBody>
          <a:bodyPr/>
          <a:lstStyle/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Trendek – digitális kihívások - áttekintés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1705" y="1115765"/>
            <a:ext cx="9738162" cy="6317967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hálózatok - dinamikus és minőségi fejlődés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globális könyvtári és tudományos rendszerek, használók visszahatása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technológia, hálózati törvények, krízisek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ADAT, mint intellektuális hálózati objektum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web”, adatsémák, adatstruktúrák  a szemantikus web és a tudásmenedzsment kodifikált összetevői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Könyvtári változás menedzsment – dinamikus szerepfelfogás</a:t>
            </a:r>
          </a:p>
          <a:p>
            <a:pPr marL="717750" lvl="3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 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szerepváltozásai, a fejlődési irányokhoz rendeződő munkaszervezet és kompetencia igény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ACCESS”- </a:t>
            </a:r>
            <a:r>
              <a:rPr lang="hu-H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nyílt hozzáférés, esélyegyenlőség és korlátok </a:t>
            </a:r>
          </a:p>
          <a:p>
            <a:pPr marL="717750" lvl="3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technológiai lehetőségek és a globális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negatív 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hatások</a:t>
            </a:r>
          </a:p>
          <a:p>
            <a:pPr marL="717750" lvl="3" indent="-285750">
              <a:buFont typeface="Arial" panose="020B0604020202020204" pitchFamily="34" charset="0"/>
              <a:buChar char="•"/>
            </a:pPr>
            <a:endParaRPr lang="hu-HU" sz="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3" indent="-35560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Könyvtári intellektuális felkészítés -  tanulási formák</a:t>
            </a:r>
            <a:endParaRPr lang="hu-H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750" lvl="3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humán tényező erősítése, technológiai inspiráció, közösségépítés, online és mobil oktatás, digitális írástudás, támogatott információszerzés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„SMART” - kreatív modellek és stratégiák, fejlődési irányok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195567"/>
            <a:ext cx="9364663" cy="943916"/>
          </a:xfrm>
        </p:spPr>
        <p:txBody>
          <a:bodyPr/>
          <a:lstStyle/>
          <a:p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A könyvtárak </a:t>
            </a:r>
            <a:r>
              <a:rPr lang="hu-HU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szerepe és jövője </a:t>
            </a:r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a tanulási technológiák innovatív támogatása</a:t>
            </a:r>
            <a:b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474733"/>
            <a:ext cx="9529588" cy="5981144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 fejlesztése erősen kötődik </a:t>
            </a:r>
            <a:r>
              <a:rPr lang="hu-HU" sz="20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innovatív tanulás támogatásához. </a:t>
            </a:r>
            <a:r>
              <a:rPr lang="hu-H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tanulási technológiák </a:t>
            </a:r>
            <a:r>
              <a:rPr lang="hu-H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fejlesztéséhez az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új európai </a:t>
            </a:r>
            <a:r>
              <a:rPr lang="hu-H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irányelvekben </a:t>
            </a:r>
          </a:p>
          <a:p>
            <a:pPr marL="365125" lvl="2" indent="-365125">
              <a:buFont typeface="Arial" panose="020B0604020202020204" pitchFamily="34" charset="0"/>
              <a:buChar char="•"/>
            </a:pPr>
            <a:r>
              <a:rPr lang="hu-HU" sz="20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Tanulás széles könyvtári összefüggései, az élethosszig </a:t>
            </a:r>
            <a:r>
              <a:rPr lang="hu-HU" sz="20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tanulás </a:t>
            </a:r>
            <a:r>
              <a:rPr lang="hu-HU" sz="20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támogatása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hálózati kultúra környezetében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megváltozó olvasási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és tanulási szokások és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módszerek értékelése és felhasználása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új média és mobil eszközök használatának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mentorálása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helyes életvezetésre, az állampolgári szerepek gyakorlására, vagy a helyi sajátosságra vonatkozó ismeretek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megszerzése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műveltség és írástudás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könyvtártípusok szerint eltérő feladatok</a:t>
            </a:r>
          </a:p>
          <a:p>
            <a:pPr marL="558800" lvl="2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digitális kor információs kultúrájának megfelelő szolgáltatások kiterjednek a web és a digitális környezet megismertetésére, rendszereire, a copyright előírások terjesztésére, és a publikációk használatának szabályaira, valamint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tudásforrások akkreditálási folyamataira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Gyakorlat és készségfejlesztés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tudásforrások, és a tudás visszakereső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mechanizmusok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információs és digitális tudástartalmak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igénybevételéhez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Programozott és instrukciós tájékoztatási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szolgáltatások 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tudásbázisok környezetében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4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On-line tanulás, digitális könyvtári kurzusok, tanulás támogatás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6613" y="1377488"/>
            <a:ext cx="9360000" cy="6183775"/>
          </a:xfrm>
          <a:solidFill>
            <a:schemeClr val="bg1"/>
          </a:solidFill>
        </p:spPr>
        <p:txBody>
          <a:bodyPr/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online tanuláshoz számítógépet internetet és web böngészőt, szoftvereket, videó és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audió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fájlokat, letölthető tananyagokat,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(programozott) elektronikus szoftvereket tud biztosítani a könyvtár</a:t>
            </a:r>
          </a:p>
          <a:p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Online 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MOOC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nyílt hozzáférésű online kurzus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weben, amely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tradícionális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oktatási formák mellett (előadások, olvasmányok, stb.) támogatja az interaktív használói kurzusokat hallgatok, professzorok és egyéb oktatók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közreműködésével.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Nyílt és szabad hozzáférést biztosít a tartalmakhoz, és támogatja a források újra felhasználását. Vannak vizsgához kötött kurzusok, és jelentkezés alapján lehet csatlakozni, amellyel jelszó is jár a tartalmak használatához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2008 körül indult nagy egyetemek -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  <a:hlinkClick r:id="rId2" tooltip="Stanford"/>
              </a:rPr>
              <a:t>Stanford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  <a:hlinkClick r:id="rId3" tooltip="Harvard"/>
              </a:rPr>
              <a:t>Harvard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  <a:hlinkClick r:id="rId4" tooltip="Massachusetts Institute of Technology"/>
              </a:rPr>
              <a:t>MIT </a:t>
            </a:r>
            <a:r>
              <a:rPr lang="hu-H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, stb.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kezdeményezésével, mára gazdag, választható képzési tematikával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Közösségi média eszközökre épül (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blog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fórum, chat, stb.) speciális kommunikációs megoldásokkal, web és portál szolgáltatásokkal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Formák: Online fórum, </a:t>
            </a:r>
            <a:r>
              <a:rPr lang="hu-HU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Webcast</a:t>
            </a:r>
            <a:r>
              <a:rPr lang="hu-H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(előre felvett tananyaggal), </a:t>
            </a:r>
            <a:r>
              <a:rPr lang="hu-HU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hu-H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– elő előadás, élő kapcsolattal, kérdezési lehetőséggel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MOOC –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Massive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Open Online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- Internet,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Online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22</a:t>
            </a:fld>
            <a:endParaRPr lang="en-US" dirty="0"/>
          </a:p>
        </p:txBody>
      </p:sp>
      <p:pic>
        <p:nvPicPr>
          <p:cNvPr id="5" name="Tartalom helye 4" descr="Internet, Social Networking, Online Learning&#10;&#10;Networked Teacher Diagram – Update by Alec Couros CC BY-NC-SA&#10;&#10; 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17375" r="21848" b="4363"/>
          <a:stretch/>
        </p:blipFill>
        <p:spPr bwMode="auto">
          <a:xfrm>
            <a:off x="605941" y="1453375"/>
            <a:ext cx="3883704" cy="3732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Need to have MOOCs from different        parts of the world     (export, not only import)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35" y="1403821"/>
            <a:ext cx="4343354" cy="39634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églalap 6"/>
          <p:cNvSpPr/>
          <p:nvPr/>
        </p:nvSpPr>
        <p:spPr>
          <a:xfrm>
            <a:off x="123337" y="5207443"/>
            <a:ext cx="510019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513840" algn="l"/>
              </a:tabLst>
            </a:pPr>
            <a:r>
              <a:rPr lang="hu-HU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http://www.slideshare.net/Paul_Stacey/uct-pedagogyof-moocs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223535" y="4914489"/>
            <a:ext cx="468756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513840" algn="l"/>
              </a:tabLst>
            </a:pPr>
            <a:r>
              <a:rPr lang="hu-HU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http://www.slideshare.net/gsiemens/designing-and-running-a-mooc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"/>
          <p:cNvSpPr txBox="1"/>
          <p:nvPr/>
        </p:nvSpPr>
        <p:spPr>
          <a:xfrm>
            <a:off x="150391" y="5888998"/>
            <a:ext cx="9760712" cy="16722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MOOC központi web oldala oktatási ajánlatokat, kommunikációs és regisztrációs lehetőséget nyújt. Integrálja a közösségi média lehetőségeit, </a:t>
            </a:r>
            <a:r>
              <a:rPr lang="hu-HU" sz="18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szakértőt </a:t>
            </a:r>
            <a:r>
              <a:rPr lang="hu-HU" sz="18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és szabad elérésű online forrásokat biztosít </a:t>
            </a:r>
            <a:r>
              <a:rPr lang="hu-HU" sz="18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azoknak, </a:t>
            </a:r>
            <a:r>
              <a:rPr lang="hu-HU" sz="18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akik önmaguk szervezik képzéseiket egy közösségi web helyen saját képzettségének és egyéni adottságainak figyelembe </a:t>
            </a:r>
            <a:r>
              <a:rPr lang="hu-HU" sz="18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vételével.</a:t>
            </a:r>
          </a:p>
        </p:txBody>
      </p:sp>
    </p:spTree>
    <p:extLst>
      <p:ext uri="{BB962C8B-B14F-4D97-AF65-F5344CB8AC3E}">
        <p14:creationId xmlns:p14="http://schemas.microsoft.com/office/powerpoint/2010/main" val="17728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Tendenciák – súlyos különbségek használatban, lehetőségekben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32" y="1320534"/>
            <a:ext cx="9364631" cy="6121275"/>
          </a:xfrm>
          <a:solidFill>
            <a:schemeClr val="bg1"/>
          </a:solidFill>
        </p:spPr>
        <p:txBody>
          <a:bodyPr/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Egyre gyorsabb avulás a tudomány és technika gyors fejlődése miatt  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Urbanizáció – városi tömörülés, leszakadó nemzedékek és  régiók, hontalanok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Központosítás mellett  szigetszerű fejlesztések, alacsony kooperáció, újrakezdések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Papír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helyett pixeleken terjed az információ: pl.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újságvásárlások csökkenése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uralma nő,  a tradicionális médiát váltják az újak: 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tweet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video, mobil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Konzumeráció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kontroll csoportok információterjesztése, visszaható igények Csináld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magad – részvétel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tartalom és a rendszerek előállításában, web2.0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Esélyegyenlőség csökken, leszakadók rétegei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Informatikai hozzáférés társadalmi, szociális különbségekkel</a:t>
            </a:r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11" indent="-315011"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és mobil, mint platform és munkaeszköz, virtuális és mobil iroda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virtuális gazdaság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távmunka – informatikai hátteret kíván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11" indent="-315011">
              <a:buFont typeface="Arial" panose="020B0604020202020204" pitchFamily="34" charset="0"/>
              <a:buChar char="•"/>
              <a:defRPr/>
            </a:pP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Moble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kézi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eszközök kreatív használata,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Backberry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stb. – eszközfüggő a sebesség, a lehetőség és a kapacitás</a:t>
            </a:r>
          </a:p>
          <a:p>
            <a:pPr marL="315011" indent="-315011"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– nyílt hozzáférés intézményi és személyi lehetőségek, fejlődő országok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6" name="Dátum hely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819028" indent="-315011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260043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764060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268078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772095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3276112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780130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4284147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309BE83A-670F-431B-8A37-215DBA407861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5/23/2019</a:t>
            </a:fld>
            <a:endParaRPr lang="en-US" altLang="hu-HU" dirty="0" smtClean="0"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humán tényező erősödése: digitális bölcsészet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023035"/>
            <a:ext cx="9503528" cy="6538228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bölcsészet (</a:t>
            </a:r>
            <a:r>
              <a:rPr lang="hu-HU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humanities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-DH)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elméletileg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gyakorlatban is változó tartalmat hordozott fejlődése során</a:t>
            </a:r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digitalizálás publikáció is</a:t>
            </a:r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amelyben növekszik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humán képességek szerepe </a:t>
            </a:r>
            <a:endParaRPr lang="hu-HU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szövegek, képek és tartalmak elemzése új minőségi szemléletet kíván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digitális média és a tradicionális bölcsészet találkozásának eredménye, amelynek során a digitális média új típusú eszközei és technikái hatnak a hagyományos bölcsészetre, és utóbbi követelmények hatással vannak a digitális médiára is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 </a:t>
            </a:r>
            <a:r>
              <a:rPr lang="hu-HU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Kathleen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Fitzpatrick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korlátozható a hagyományos bölcsész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feladatokra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hatással van minden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bölcsész területre és a társadalomtudományokra is (pl. a történelem, antropológia, művészetek, építészet, informatika,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archeológia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földrajza, néprajz, film és egyéb média fajták, stb.). </a:t>
            </a:r>
            <a:endParaRPr lang="hu-HU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Minőségi nézőpont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formában megjelenő kulturális örökséget az egymást radikálisan átható kulturális, technológiai, tudományos és társadalmi jelenségként kezeli 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Kollaboráció  - alapvető és értelemszerű DH jellegzetesség</a:t>
            </a:r>
            <a:r>
              <a:rPr lang="hu-H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a módszerek és a tudományosság átvehető, újra hasznosítható</a:t>
            </a:r>
            <a:endParaRPr lang="hu-H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279880"/>
            <a:ext cx="9364663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- intelligens rendszerek és fenntartható fejlődés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25</a:t>
            </a:fld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75" y="848855"/>
            <a:ext cx="4291650" cy="5214458"/>
          </a:xfrm>
          <a:prstGeom prst="rect">
            <a:avLst/>
          </a:prstGeom>
        </p:spPr>
      </p:pic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119488" y="1463423"/>
            <a:ext cx="5845214" cy="56769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 és digitális város azonosságai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több elemből álló moduláris rendszerek, ERŐS ICT infrastruktúra,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fejlődés.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eltérképezi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adatokat és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információkat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új minta megoldások, minta szolgáltatások, automatikus módszerek,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(azonosítás, kártya, kioszk, e-jegy, stb.)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fejlesztések fő célja </a:t>
            </a:r>
            <a:endParaRPr lang="hu-HU" sz="2000" dirty="0" smtClean="0">
              <a:solidFill>
                <a:schemeClr val="tx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tudásalapú környezet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fejlődésének támogatása.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megjelenítés és közzététel, általános elérés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tájékozódás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tanulás, nyitottság, kényelem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aktív és „civil” 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közösségek, </a:t>
            </a:r>
            <a:r>
              <a:rPr lang="hu-H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nyitott kulturális 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terek, fenntartható fejlődés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életminőség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javítása</a:t>
            </a:r>
            <a:r>
              <a:rPr lang="hu-HU" sz="2000" dirty="0">
                <a:solidFill>
                  <a:srgbClr val="FF00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állampolgári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részvétel,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információk interaktivitásának támogatása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788975" y="6075624"/>
            <a:ext cx="3937638" cy="122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 smtClean="0">
                <a:solidFill>
                  <a:srgbClr val="00B05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Állampolgári tájékozottság és fenntartható fejlődés, zöldprogramok</a:t>
            </a:r>
          </a:p>
        </p:txBody>
      </p:sp>
    </p:spTree>
    <p:extLst>
      <p:ext uri="{BB962C8B-B14F-4D97-AF65-F5344CB8AC3E}">
        <p14:creationId xmlns:p14="http://schemas.microsoft.com/office/powerpoint/2010/main" val="3943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Internet of relations / Internet </a:t>
            </a:r>
            <a:r>
              <a:rPr lang="hu-H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</a:t>
            </a:r>
            <a:r>
              <a:rPr lang="hu-H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Things</a:t>
            </a:r>
            <a:r>
              <a:rPr lang="hu-H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hu-H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IoT</a:t>
            </a:r>
            <a:r>
              <a:rPr lang="hu-H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– </a:t>
            </a:r>
            <a:br>
              <a:rPr lang="hu-H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u-H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hu-H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u-HU" sz="2400" b="1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egy új hálózati „</a:t>
            </a:r>
            <a:r>
              <a:rPr lang="hu-HU" sz="2400" b="1" dirty="0" err="1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second</a:t>
            </a:r>
            <a:r>
              <a:rPr lang="hu-HU" sz="2400" b="1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life” ?</a:t>
            </a:r>
            <a:endParaRPr lang="hu-HU" sz="2400" b="1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4" y="1794501"/>
            <a:ext cx="3641009" cy="312848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26</a:t>
            </a:fld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4867835" y="926573"/>
            <a:ext cx="4856828" cy="58168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Internet of </a:t>
            </a: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is kiterjeszti 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érzékelésünket a beépített szenzorokkal, amelyek kommunikálnak más rendszerekkel, és üzeneteket továbbítanak ember és gép között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rétegek</a:t>
            </a:r>
          </a:p>
          <a:p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Végponti eszközök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, szenzorok,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RFID-címkék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webkamerák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, autós fedélzeti egység </a:t>
            </a:r>
            <a:r>
              <a:rPr lang="hu-H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eszközök közötti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átjárás</a:t>
            </a:r>
          </a:p>
          <a:p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Hálózat :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Az összegyűjtött adatokat el kell juttatni a tároló és feldolgozó helyre</a:t>
            </a:r>
          </a:p>
          <a:p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Interfészek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: A hálózaton beérkezett adatok értelmezése és egységesítése</a:t>
            </a:r>
          </a:p>
          <a:p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Tároló </a:t>
            </a:r>
            <a:r>
              <a:rPr lang="hu-H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rendszerek 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– gyakran Big Data</a:t>
            </a:r>
          </a:p>
          <a:p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Feldolgozás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: A végponti eszközökből begyűjtött információk szinkron módban</a:t>
            </a:r>
          </a:p>
          <a:p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Megjelenítés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– kommunikációs rendszer, 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interaktivitás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60000" y="4965217"/>
            <a:ext cx="433302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Megszelídített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adattenger 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világában szenzorok tömegéből nyert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adatok automatikus tárolásával, keresésével,  elemzésével gyorsan jutunk információkhoz. 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az adatok továbbításán túl magába foglalja az adatokra épülő analitikai megoldásokat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hu-HU" sz="1600" dirty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2721" y="289899"/>
            <a:ext cx="9364663" cy="1032606"/>
          </a:xfrm>
        </p:spPr>
        <p:txBody>
          <a:bodyPr/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„SMART” - gyorsabb, jobb, 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okosabb</a:t>
            </a:r>
            <a:b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digitális</a:t>
            </a:r>
            <a:r>
              <a:rPr lang="hu-HU" alt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technológiai váltások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6948" y="1475500"/>
            <a:ext cx="10036788" cy="62984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generációs analitikai eszközök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szimulációs rendszerek hálózati és mobil eszközökkel eredmények optimalizálására, nagy teljesítményű vizuális eszközök;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(nagyadat alkalmazások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könyvtáraknál -  terra- és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peta-bájtok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új analitikai és minta-alapú stratégiák ugrásszerűen növekvő adatmennyiségek </a:t>
            </a: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In-memory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az alkalmazások futtatása a fizikai  memóriában </a:t>
            </a: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felhőrendszerek további fejlődése - skálázható és rugalmas </a:t>
            </a: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Szemantikus 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kereső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technológia  – kép,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audió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video keresések,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tématérképek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 szükségletek azonnali (digitális) kielégítése) 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Eszközök kommunikációja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már nem csak a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keyboardon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adhatunk utasításokat, hanem hangokkal, képernyő érintéssel, mozdulatokkal is;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Virtuális 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tapasztalati ismeretek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termékalapú gazdaságtól a tapasztalat alapú gazdaság irányába, szimulált, virtuális valóság közvetítésével szerzünk új ismereteket;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life”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típusú információs anyagok,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segédletek, „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gude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27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13" y="155256"/>
            <a:ext cx="1642571" cy="11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zis 6"/>
          <p:cNvSpPr/>
          <p:nvPr/>
        </p:nvSpPr>
        <p:spPr>
          <a:xfrm>
            <a:off x="9143442" y="5836134"/>
            <a:ext cx="826926" cy="77967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4" name="AutoShape 2" descr="Képtalálat a következőre: „data everywhere pictures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AutoShape 8" descr="Képtalálat a következőre: „thank you for attention picture”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28442" y="865644"/>
            <a:ext cx="9597797" cy="268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40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wagger" pitchFamily="2" charset="0"/>
              </a:rPr>
              <a:t>A JÖVŐD A KÖNYVTÁRADBAN,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40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wagger" pitchFamily="2" charset="0"/>
              </a:rPr>
              <a:t>a digitális városodban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40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wagger" pitchFamily="2" charset="0"/>
              </a:rPr>
              <a:t> és a fenntartható fejlődésben  VAN!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68" y="3798259"/>
            <a:ext cx="2856671" cy="2286898"/>
          </a:xfrm>
          <a:prstGeom prst="rect">
            <a:avLst/>
          </a:prstGeom>
        </p:spPr>
      </p:pic>
      <p:pic>
        <p:nvPicPr>
          <p:cNvPr id="8" name="Kép 7" descr="10 Important Predictions for the Future of Io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08966"/>
            <a:ext cx="3074052" cy="16212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3534427" y="6638745"/>
            <a:ext cx="5658843" cy="68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Köszönöm a figyelmet!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ea typeface="Swagger" pitchFamily="2" charset="0"/>
              </a:rPr>
              <a:t> </a:t>
            </a:r>
            <a:r>
              <a:rPr lang="hu-HU" sz="1800" dirty="0" err="1" smtClean="0">
                <a:ea typeface="Swagger" pitchFamily="2" charset="0"/>
              </a:rPr>
              <a:t>horvath.zoltanne</a:t>
            </a:r>
            <a:r>
              <a:rPr lang="hu-HU" sz="1800" dirty="0" smtClean="0">
                <a:ea typeface="Swagger" pitchFamily="2" charset="0"/>
              </a:rPr>
              <a:t>@</a:t>
            </a:r>
            <a:r>
              <a:rPr lang="hu-HU" sz="1800" dirty="0" err="1" smtClean="0">
                <a:ea typeface="Swagger" pitchFamily="2" charset="0"/>
              </a:rPr>
              <a:t>partner.t-systems.hu</a:t>
            </a:r>
            <a:endParaRPr lang="hu-HU" sz="1800" dirty="0" smtClean="0"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>
          <a:xfrm>
            <a:off x="294445" y="366821"/>
            <a:ext cx="9504233" cy="748236"/>
          </a:xfrm>
        </p:spPr>
        <p:txBody>
          <a:bodyPr/>
          <a:lstStyle/>
          <a:p>
            <a:r>
              <a:rPr lang="hu-HU" altLang="hu-HU" sz="2315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Digitális hálózati koncentráció, minőségi változás, domináns könyvtári modell</a:t>
            </a:r>
            <a:br>
              <a:rPr lang="hu-HU" altLang="hu-HU" sz="2315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315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hu-HU" sz="23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Dátum hely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5B9729A9-4615-4030-ACE1-588F33B4669A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5/23/2019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7173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7B8EA901-9602-4794-8621-28C2997298CA}" type="slidenum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3090" y="1438211"/>
            <a:ext cx="2760075" cy="1006247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902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tudás és információ hálózati és globális jellegű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342710" y="1458518"/>
            <a:ext cx="3098432" cy="965631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1984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adatok és információk hálózata folyamatosan bővül</a:t>
            </a:r>
            <a:endParaRPr lang="hu-HU" sz="18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373090" y="2713776"/>
            <a:ext cx="2760075" cy="107098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hálózati adatok  visszamutatnak a könyvtári </a:t>
            </a:r>
            <a:r>
              <a:rPr lang="hu-HU" sz="1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adattárakra</a:t>
            </a:r>
            <a:endParaRPr lang="hu-HU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6650687" y="1412441"/>
            <a:ext cx="3147991" cy="105778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leírási elemek hálózati kapcsolatai új tartalmakat generálnak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6786177" y="2754610"/>
            <a:ext cx="3012501" cy="108580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 a könyvtárak működési és szolgáltatási platformjává vált</a:t>
            </a:r>
            <a:endParaRPr lang="hu-HU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 bwMode="gray">
          <a:xfrm>
            <a:off x="373090" y="4013009"/>
            <a:ext cx="2446351" cy="2947075"/>
          </a:xfrm>
          <a:prstGeom prst="round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könyvtár domináns </a:t>
            </a: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modell a digitális rendszerekben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értékelt, szabványos adatokat generál a hálón</a:t>
            </a:r>
            <a:endParaRPr lang="hu-HU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Rounded Rectangle 7"/>
          <p:cNvSpPr/>
          <p:nvPr/>
        </p:nvSpPr>
        <p:spPr>
          <a:xfrm>
            <a:off x="3361076" y="2780818"/>
            <a:ext cx="3147991" cy="1006247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902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technológia és a használói igények meghatározzák  a könyvtári megújulást</a:t>
            </a:r>
            <a:endParaRPr lang="hu-H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ekerekített téglalap 10"/>
          <p:cNvSpPr/>
          <p:nvPr/>
        </p:nvSpPr>
        <p:spPr bwMode="gray">
          <a:xfrm>
            <a:off x="3133165" y="3975652"/>
            <a:ext cx="6816486" cy="3305981"/>
          </a:xfrm>
          <a:prstGeom prst="round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bővülő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kapcsolati háló minőségi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fejlődési lehetőségeket nyújt</a:t>
            </a:r>
          </a:p>
          <a:p>
            <a:pPr marL="538163" indent="-36353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</a:t>
            </a:r>
            <a:r>
              <a:rPr lang="hu-H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z </a:t>
            </a:r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információk keletkezésében, kezelésében és szétsugárzásában </a:t>
            </a:r>
            <a:endParaRPr lang="hu-HU" sz="20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38163" indent="-36353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</a:t>
            </a:r>
            <a:r>
              <a:rPr lang="hu-H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artalmában és kiterjedésében</a:t>
            </a:r>
            <a:endParaRPr lang="hu-HU" sz="2000" b="1" dirty="0">
              <a:solidFill>
                <a:schemeClr val="tx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tudományos eredmények folytatásában, értékelésében, </a:t>
            </a:r>
            <a:r>
              <a:rPr lang="hu-H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meghaladásában, használatában és elérhetőségében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technológiai szemlélet a minőség felé fordul</a:t>
            </a:r>
            <a:endParaRPr lang="hu-HU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Jobbra nyíl 15"/>
          <p:cNvSpPr/>
          <p:nvPr/>
        </p:nvSpPr>
        <p:spPr bwMode="gray">
          <a:xfrm>
            <a:off x="2633403" y="4233034"/>
            <a:ext cx="685800" cy="854246"/>
          </a:xfrm>
          <a:prstGeom prst="righ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60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>
          <a:xfrm>
            <a:off x="237223" y="289080"/>
            <a:ext cx="9364663" cy="880813"/>
          </a:xfrm>
        </p:spPr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könyvtárak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tudományok és a használók együtthatása a hálózaton</a:t>
            </a:r>
            <a:endParaRPr lang="hu-HU" altLang="hu-HU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Dátum hely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819028" indent="-315011"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260043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764060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268078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772095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3276112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780130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4284147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109DE8A3-13F7-42F5-A53B-38EEB7147813}" type="datetime1">
              <a:rPr lang="en-US" altLang="hu-HU" smtClean="0">
                <a:latin typeface="Tele-GroteskNor" pitchFamily="2" charset="0"/>
              </a:rPr>
              <a:pPr eaLnBrk="1" hangingPunct="1">
                <a:lnSpc>
                  <a:spcPct val="100000"/>
                </a:lnSpc>
              </a:pPr>
              <a:t>5/23/2019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6149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819028" indent="-315011" eaLnBrk="0" hangingPunct="0">
              <a:lnSpc>
                <a:spcPct val="90000"/>
              </a:lnSpc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260043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764060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268078" indent="-252009" eaLnBrk="0" hangingPunct="0">
              <a:lnSpc>
                <a:spcPct val="90000"/>
              </a:lnSpc>
              <a:buSzPct val="75000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772095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3276112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780130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4284147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99F7DBB9-4AFB-4970-B7F8-B91DEE323895}" type="slidenum">
              <a:rPr lang="en-US" altLang="hu-HU">
                <a:latin typeface="Tele-GroteskNor" pitchFamily="2" charset="0"/>
              </a:rPr>
              <a:pPr eaLnBrk="1" hangingPunct="1">
                <a:lnSpc>
                  <a:spcPct val="100000"/>
                </a:lnSpc>
              </a:pPr>
              <a:t>4</a:t>
            </a:fld>
            <a:endParaRPr lang="en-US" altLang="hu-HU">
              <a:latin typeface="Tele-GroteskNor" pitchFamily="2" charset="0"/>
            </a:endParaRPr>
          </a:p>
        </p:txBody>
      </p:sp>
      <p:sp>
        <p:nvSpPr>
          <p:cNvPr id="6150" name="Szövegdoboz 1"/>
          <p:cNvSpPr txBox="1">
            <a:spLocks noChangeArrowheads="1"/>
          </p:cNvSpPr>
          <p:nvPr/>
        </p:nvSpPr>
        <p:spPr bwMode="auto">
          <a:xfrm>
            <a:off x="336020" y="4433423"/>
            <a:ext cx="9149567" cy="39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69875" indent="-269875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Tele-GroteskFet" pitchFamily="2" charset="0"/>
              </a:defRPr>
            </a:lvl5pPr>
            <a:lvl6pPr marL="25146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6pPr>
            <a:lvl7pPr marL="29718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7pPr>
            <a:lvl8pPr marL="34290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8pPr>
            <a:lvl9pPr marL="3886200" indent="-228600" defTabSz="457200" eaLnBrk="0" fontAlgn="base" hangingPunct="0">
              <a:lnSpc>
                <a:spcPts val="18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bg1"/>
                </a:solidFill>
                <a:latin typeface="Tele-GroteskFet" pitchFamily="2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96"/>
              </a:spcAft>
              <a:buFont typeface="Wingdings" panose="05000000000000000000" pitchFamily="2" charset="2"/>
              <a:buChar char="§"/>
            </a:pPr>
            <a:endParaRPr lang="hu-HU" altLang="hu-HU" sz="2536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237223" y="1487789"/>
            <a:ext cx="9632918" cy="6073473"/>
          </a:xfrm>
          <a:solidFill>
            <a:schemeClr val="bg1"/>
          </a:solidFill>
        </p:spPr>
        <p:txBody>
          <a:bodyPr/>
          <a:lstStyle/>
          <a:p>
            <a:pPr lvl="2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hu-HU" sz="20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háló változása megmutatja a jelenségek dinamizmusának </a:t>
            </a:r>
            <a:r>
              <a:rPr lang="hu-HU" sz="20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fokát</a:t>
            </a:r>
          </a:p>
          <a:p>
            <a:pPr marL="501650" lvl="2" indent="-285750" defTabSz="538163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összetétele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tükrözi az adott tudomány jellegzetességeit, fejlődését. </a:t>
            </a:r>
            <a:endParaRPr lang="hu-HU" sz="2000" b="1" dirty="0" smtClean="0"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01650" lvl="2" indent="-285750" defTabSz="538163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hálóban felismerhetővé válnak az előzmények és következmények, a hiányok és a tömörülések, a 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megszakadás, és az ismertség, aktualitás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Tudományos</a:t>
            </a:r>
            <a:r>
              <a:rPr lang="hu-HU" sz="20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és társadalmi jelenségek plasztikus hálózati </a:t>
            </a:r>
            <a:r>
              <a:rPr lang="hu-HU" sz="20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megjelenése </a:t>
            </a:r>
            <a:r>
              <a:rPr lang="hu-HU" sz="20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hu-HU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virtuális háló kiterjedése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és mérete 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érzékelhető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korábban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térben elszigetelt személyek, intézmények és források 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kapcsolódnak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előzőleg ismeretlen részletekkel, finomságokkal 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amely fejlődést eredményez</a:t>
            </a:r>
            <a:endParaRPr lang="hu-H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Gazdasági, életvezetési, megélhetési következmények</a:t>
            </a:r>
          </a:p>
          <a:p>
            <a:pPr lvl="3">
              <a:buFont typeface="Arial" panose="020B0604020202020204" pitchFamily="34" charset="0"/>
              <a:buChar char="•"/>
              <a:defRPr/>
            </a:pP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</a:t>
            </a:r>
            <a:r>
              <a:rPr lang="hu-HU" alt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nincs jelen a digitális térben, </a:t>
            </a: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hátrányba kerül</a:t>
            </a:r>
          </a:p>
          <a:p>
            <a:pPr lvl="3">
              <a:buFont typeface="Arial" panose="020B0604020202020204" pitchFamily="34" charset="0"/>
              <a:buChar char="•"/>
              <a:defRPr/>
            </a:pP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Nélkülözhetetlen hálózati tudásszerzés </a:t>
            </a:r>
            <a:r>
              <a:rPr lang="hu-HU" alt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(vásárlás, állampolgári jogok gyakorlása)</a:t>
            </a:r>
          </a:p>
          <a:p>
            <a:pPr lvl="3">
              <a:buFont typeface="Arial" panose="020B0604020202020204" pitchFamily="34" charset="0"/>
              <a:buChar char="•"/>
              <a:defRPr/>
            </a:pP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</a:t>
            </a:r>
            <a:r>
              <a:rPr lang="hu-HU" alt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írástudás nélkül állampolgári kiszolgáltatottság </a:t>
            </a:r>
            <a:endParaRPr lang="hu-HU" altLang="hu-HU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Gyorsaság kritikus tényezővé válik</a:t>
            </a:r>
          </a:p>
          <a:p>
            <a:pPr lvl="3">
              <a:buFont typeface="Arial" panose="020B0604020202020204" pitchFamily="34" charset="0"/>
              <a:buChar char="•"/>
              <a:defRPr/>
            </a:pP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altLang="hu-HU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szolgáltatások, azonnali </a:t>
            </a:r>
            <a:r>
              <a:rPr lang="hu-HU" alt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 </a:t>
            </a: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igénye, türelmetlenség</a:t>
            </a:r>
          </a:p>
          <a:p>
            <a:pPr lvl="3">
              <a:buFont typeface="Arial" panose="020B0604020202020204" pitchFamily="34" charset="0"/>
              <a:buChar char="•"/>
              <a:defRPr/>
            </a:pP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hivatalos és nem hivatalos </a:t>
            </a:r>
            <a:r>
              <a:rPr lang="hu-HU" altLang="hu-H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válaszadók – tömörülések, zavarok </a:t>
            </a:r>
            <a:endParaRPr lang="hu-HU" altLang="hu-H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Az információmenedzsment és a könyvtár feltérképezi 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hálózati jelenségeket, a látható vagy feltárt törvényszerűségeket szétsugározza, bővíti, strukturálja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Lefelé nyíl 5"/>
          <p:cNvSpPr/>
          <p:nvPr/>
        </p:nvSpPr>
        <p:spPr bwMode="gray">
          <a:xfrm>
            <a:off x="8144933" y="5325035"/>
            <a:ext cx="1725208" cy="1048871"/>
          </a:xfrm>
          <a:prstGeom prst="down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5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>
          <a:xfrm>
            <a:off x="276517" y="199002"/>
            <a:ext cx="9687754" cy="507531"/>
          </a:xfrm>
        </p:spPr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Krízisek és könyvtári stratégiák változó környezetben</a:t>
            </a:r>
          </a:p>
        </p:txBody>
      </p:sp>
      <p:sp>
        <p:nvSpPr>
          <p:cNvPr id="8195" name="Tartalom helye 2"/>
          <p:cNvSpPr>
            <a:spLocks noGrp="1"/>
          </p:cNvSpPr>
          <p:nvPr>
            <p:ph idx="1"/>
          </p:nvPr>
        </p:nvSpPr>
        <p:spPr>
          <a:xfrm>
            <a:off x="33867" y="921251"/>
            <a:ext cx="9964271" cy="6640012"/>
          </a:xfrm>
          <a:solidFill>
            <a:schemeClr val="bg1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sz="2205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Adat- és információrobbanás mellett beszerzési krízis</a:t>
            </a: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áttekintés egyre nehezebb (megváltozott a szerzőség, a hivatalos kiadóktól a „</a:t>
            </a:r>
            <a:r>
              <a:rPr lang="hu-HU" alt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</a:t>
            </a: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publikációkig, megbízhatatlan minőség, e-book használati formák)</a:t>
            </a: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beszerzési krízis: csökkenő keretek, virtuális források, copyright, </a:t>
            </a:r>
            <a:r>
              <a:rPr lang="hu-HU" alt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torrent</a:t>
            </a:r>
            <a:endParaRPr lang="hu-HU" altLang="hu-H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sz="2205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hagyományos könyvtárosság</a:t>
            </a:r>
            <a:r>
              <a:rPr lang="hu-HU" altLang="hu-HU" sz="2205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altLang="hu-HU" sz="2205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krízisek és stratégiák</a:t>
            </a: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szereplehetőségek és beilleszkedés, „</a:t>
            </a:r>
            <a:r>
              <a:rPr lang="hu-HU" alt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elismerés</a:t>
            </a: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átalakuló </a:t>
            </a:r>
            <a:r>
              <a:rPr lang="hu-HU" alt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kompetencia igények, </a:t>
            </a: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 technológiai függés, intellektuális „humán” követelmények, csoportos és egyéni </a:t>
            </a:r>
            <a:r>
              <a:rPr lang="hu-HU" alt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endParaRPr lang="hu-HU" altLang="hu-H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asználói és web szemlélet uralma, kontroll csoportok, „</a:t>
            </a:r>
            <a:r>
              <a:rPr lang="hu-HU" alt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selfi</a:t>
            </a:r>
            <a:r>
              <a:rPr lang="hu-HU" alt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sz="2205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Használat  és elérhetőség krízise – nyílt hozzáférés </a:t>
            </a: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írástudatlanságtól az azonnali önálló igénybevétel képességéig</a:t>
            </a: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divergens technológiai környezet, változó médiák, platformok, „kütyük”</a:t>
            </a: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r>
              <a:rPr lang="hu-HU" alt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műveltség követelménye a használatban – felkészülési trendek</a:t>
            </a:r>
            <a:endParaRPr lang="hu-HU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nagy könyvtárak és könyvtári intézmények kooperatív megoldásai 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ominencia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kooperációs 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technológiája - egy szélesebb ívű szolgáltatásrendszer kialakítása (OCLC, LC, </a:t>
            </a:r>
            <a:r>
              <a:rPr lang="hu-H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Proquest</a:t>
            </a: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stb.)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szolgáltatások mérete és komplexitása 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eltérő kultúrák és gyakorlatok</a:t>
            </a:r>
            <a:endParaRPr lang="hu-H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720" lvl="2" indent="-283510"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8900" lvl="2" indent="-342900">
              <a:buFont typeface="Arial" panose="020B0604020202020204" pitchFamily="34" charset="0"/>
              <a:buChar char="•"/>
              <a:defRPr/>
            </a:pPr>
            <a:endParaRPr lang="hu-HU" altLang="hu-HU" sz="2000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u-HU" altLang="hu-HU" dirty="0" smtClean="0"/>
          </a:p>
        </p:txBody>
      </p:sp>
      <p:sp>
        <p:nvSpPr>
          <p:cNvPr id="14340" name="Dátum hely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819028" indent="-315011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260043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764060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268078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772095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3276112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780130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4284147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3A56EB36-960C-4C50-BD65-6B2B780D0CAC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5/23/2019</a:t>
            </a:fld>
            <a:endParaRPr lang="en-US" altLang="hu-HU" dirty="0" smtClean="0"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29187" y="303869"/>
            <a:ext cx="9577634" cy="3806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altLang="hu-HU" sz="2646" dirty="0" smtClean="0">
                <a:latin typeface="Arial" panose="020B0604020202020204" pitchFamily="34" charset="0"/>
                <a:cs typeface="Arial" panose="020B0604020202020204" pitchFamily="34" charset="0"/>
              </a:rPr>
              <a:t>„Data of web” a leírás alapegysége nem a rekord, hanem az adat - újra </a:t>
            </a:r>
            <a:r>
              <a:rPr lang="hu-HU" altLang="hu-HU" sz="2646" dirty="0">
                <a:latin typeface="Arial" panose="020B0604020202020204" pitchFamily="34" charset="0"/>
                <a:cs typeface="Arial" panose="020B0604020202020204" pitchFamily="34" charset="0"/>
              </a:rPr>
              <a:t>definiált katalogizálás </a:t>
            </a:r>
            <a:r>
              <a:rPr lang="hu-HU" altLang="hu-HU" sz="1984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1984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198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210574" y="1491085"/>
            <a:ext cx="3551991" cy="3659139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427890" lvl="2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165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Könyvtári adatok, mint entitások</a:t>
            </a:r>
          </a:p>
          <a:p>
            <a:pPr marL="427890" lvl="2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165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egységes, strukturált, nyílt, átvehető  hálózati adatok (</a:t>
            </a:r>
            <a:r>
              <a:rPr lang="hu-HU" altLang="hu-HU" sz="165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szerző, mű, szervezet, tárgyszó, hely, időpont), </a:t>
            </a:r>
          </a:p>
          <a:p>
            <a:pPr marL="823700" lvl="4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1654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165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könyvtári adatok összekapcsolása web helyekkel (URI)</a:t>
            </a:r>
          </a:p>
          <a:p>
            <a:pPr marL="873904" lvl="4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165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többféle adatmetszet létrehozása (VIAF, ISNI, WIKIDATA) -</a:t>
            </a:r>
            <a:r>
              <a:rPr lang="hu-HU" altLang="hu-HU" sz="165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meghatározott és azonos logika szerint</a:t>
            </a:r>
          </a:p>
          <a:p>
            <a:pPr marL="280885" lvl="4" indent="-280885">
              <a:lnSpc>
                <a:spcPct val="100000"/>
              </a:lnSpc>
              <a:buSzTx/>
              <a:buFont typeface="Arial" panose="020B0604020202020204" pitchFamily="34" charset="0"/>
              <a:buChar char="•"/>
            </a:pPr>
            <a:r>
              <a:rPr lang="hu-HU" altLang="hu-HU" sz="165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bővíthető források „linkelése” a nyílt adatokhoz </a:t>
            </a: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2EB66EE-EDF6-4139-A8B9-28039DD41EE0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5/23/2019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3630AC50-52BB-4B34-9E56-A2CEB8F3A46E}" type="slidenum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" y="1507983"/>
            <a:ext cx="574189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Data of web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–a standardizálható adatok webje, amelyek különböző szabványos formátumokban jelenhetnek meg (pl. FRBR, RDA, RDF, stb.).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</a:t>
            </a:r>
            <a:r>
              <a:rPr lang="hu-HU" sz="2000" i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linked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data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és vele kapcsolatban az egyéb szemantikus web technológiák növelik a kereshetőség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lehetőségeit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É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rtékelt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és elemzett adatvagyon </a:t>
            </a:r>
            <a:endParaRPr lang="hu-HU" sz="2000" dirty="0" smtClean="0">
              <a:solidFill>
                <a:schemeClr val="tx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861822" lvl="1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cserélhető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átvehető,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kiegészíthető</a:t>
            </a:r>
          </a:p>
          <a:p>
            <a:pPr marL="861822" lvl="1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értékké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válik– és újraelőállításuk helyett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alkalmazásuk,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kiegészítésük válik gyakorlattá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Nemzetközi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együttműködésben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létrehozott </a:t>
            </a:r>
            <a:r>
              <a:rPr lang="hu-HU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authority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rendszerek</a:t>
            </a:r>
          </a:p>
          <a:p>
            <a:pPr marL="861822" lvl="1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értékelt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auditált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kodifikált 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861822" lvl="1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Lokális alkalmazások – helyi kiegészítésekkel – bővülő adatkörök </a:t>
            </a:r>
            <a:endParaRPr lang="hu-H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Tartalom helye 4"/>
          <p:cNvPicPr>
            <a:picLocks/>
          </p:cNvPicPr>
          <p:nvPr/>
        </p:nvPicPr>
        <p:blipFill rotWithShape="1">
          <a:blip r:embed="rId3"/>
          <a:srcRect l="2752" t="23988" r="20635" b="4696"/>
          <a:stretch/>
        </p:blipFill>
        <p:spPr bwMode="auto">
          <a:xfrm>
            <a:off x="5324686" y="5545982"/>
            <a:ext cx="4582135" cy="183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79101" y="7055403"/>
            <a:ext cx="2307101" cy="36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VIAF, ISNI, </a:t>
            </a:r>
            <a:r>
              <a:rPr lang="hu-HU" sz="1800" dirty="0" err="1" smtClean="0"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Wikidata</a:t>
            </a:r>
            <a:endParaRPr lang="hu-HU" sz="1800" dirty="0" smtClean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685" y="261764"/>
            <a:ext cx="9720625" cy="588082"/>
          </a:xfrm>
        </p:spPr>
        <p:txBody>
          <a:bodyPr/>
          <a:lstStyle/>
          <a:p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Adatgazdag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intézmények a digitális hálókban -  szemantikus web fejlődési irány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686" y="1469435"/>
            <a:ext cx="9720625" cy="55106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Adatgazdag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intézmények </a:t>
            </a:r>
            <a:endParaRPr lang="hu-H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kutatóintézetek, múzeumok,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archívumok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levéltárak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adatmenedzsment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tevékenysége nélkülözhetetlen a digitális hálózatok működésében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szemantikus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 könyvtári adat- és információmenedzsment 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hálózaton megjelenített könyvtári adatok megteremtik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információforrások hálózati (automatikus) kezelésének, egységesítésének, és a világszintű tudáshálók létrehozásának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lehetőségét és keretrendszerét –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elsősorban az </a:t>
            </a:r>
            <a:r>
              <a:rPr lang="hu-H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linked </a:t>
            </a:r>
            <a:r>
              <a:rPr lang="hu-H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szabályok és eljárások alapján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(FRBR, RDF, RDA, URI, SKOS, stb.)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szabványos </a:t>
            </a: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adatsémák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 szerkezete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folyamatosan és új jelentéstartalmakkal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(szemantika)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bővül az adatelemekhez csatolható információforrások növekedése alapján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alkalmasak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gépi olvasásra és automatikus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értelmezésre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adatkapcsolatokba beépíthetjük a könyvtárhoz vezető automatikus útvonalakat </a:t>
            </a:r>
            <a:endParaRPr lang="hu-HU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lvl="2" indent="-271463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un. hálózattudomány </a:t>
            </a: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fejlődésének könyvtári tendenciái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könyvtári adat- és tudáshálózatok fejlődése jósolható korábbi és más hálók  alapján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befolyásolják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könyvtári feladataink tervezését és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gyakorlatát - mi a fejlődés iránya, melyek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lehetnek a lényeges csomópontok, hogyan lehet kontrolálni minták alapján a teljes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 átláthatóságát pl. adatrobbanás vagy periférikussá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válás, stb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adatmenedzsment hálózati megújulása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59999" y="1224537"/>
            <a:ext cx="5355001" cy="6198239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hálózati adatkoncentráció és az </a:t>
            </a:r>
            <a:r>
              <a:rPr lang="hu-HU" sz="2000" b="1" i="1" dirty="0" err="1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open</a:t>
            </a:r>
            <a:r>
              <a:rPr lang="hu-HU" sz="2000" b="1" i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linked </a:t>
            </a:r>
            <a:r>
              <a:rPr lang="hu-HU" sz="2000" b="1" i="1" dirty="0" err="1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data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fejlesztések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NEM HOZTÁK a könyvtári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katalógusok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hanyatlását –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jól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kereshető, linkelhető, azonosítható, 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korszerű katalógusokból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származtatható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validált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átvehető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adatok  a szemantikai fejlesztésekben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kulcstényezők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Szabványos </a:t>
            </a:r>
            <a:r>
              <a:rPr lang="hu-HU" dirty="0" err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workflow</a:t>
            </a:r>
            <a:r>
              <a:rPr lang="hu-HU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az adatfeldolgozásban és hálózati kapcsolatokban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Kialakulnak </a:t>
            </a:r>
            <a:r>
              <a:rPr lang="hu-HU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az „adatspecialista</a:t>
            </a:r>
            <a:r>
              <a:rPr lang="hu-H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névvel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illethető munkakörök és munkafolyamatok körvonalai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könyvtári koncentrálódás, virtuális nemzetközi kooperáció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hivatkozható adatok és adathálózatok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hálózati adatfeldolgozás szabványai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Megjelentek a „világkatalógusok”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adatmodelljei és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adatlinkjei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</a:t>
            </a:r>
            <a:r>
              <a:rPr lang="hu-H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eb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információs forrásaiban (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Wikipédia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hu-H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8</a:t>
            </a:fld>
            <a:endParaRPr lang="en-US" dirty="0"/>
          </a:p>
        </p:txBody>
      </p:sp>
      <p:pic>
        <p:nvPicPr>
          <p:cNvPr id="6" name="Picture 9" descr="http://commonplace.net/wp-content/uploads/2012/01/lodfrbr.pn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02" y="882123"/>
            <a:ext cx="3529161" cy="476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48" descr="data 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90" y="5880925"/>
            <a:ext cx="1651753" cy="12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5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Dátum hely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2E22AFD-5C0E-484D-854E-154145248453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5/23/2019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12293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2744301B-A9DA-4715-B7A7-C614BD99CB3B}" type="slidenum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12296" name="Tartalom helye 2"/>
          <p:cNvSpPr>
            <a:spLocks noGrp="1"/>
          </p:cNvSpPr>
          <p:nvPr>
            <p:ph idx="1"/>
          </p:nvPr>
        </p:nvSpPr>
        <p:spPr>
          <a:xfrm>
            <a:off x="162111" y="1542535"/>
            <a:ext cx="4097810" cy="3513248"/>
          </a:xfrm>
          <a:solidFill>
            <a:schemeClr val="bg1"/>
          </a:solidFill>
          <a:ln>
            <a:solidFill>
              <a:srgbClr val="92D050"/>
            </a:solidFill>
          </a:ln>
        </p:spPr>
        <p:txBody>
          <a:bodyPr/>
          <a:lstStyle/>
          <a:p>
            <a:pPr marL="280885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adatkezelési stratégia</a:t>
            </a:r>
          </a:p>
          <a:p>
            <a:pPr marL="280885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webes keresés és a felhasználó szempontja – mint kiindulási pont</a:t>
            </a:r>
          </a:p>
          <a:p>
            <a:pPr marL="280885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Kedvelt webes technológiák beépítése </a:t>
            </a:r>
          </a:p>
          <a:p>
            <a:pPr marL="280885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oldalak integrálása a könyvtárhoz</a:t>
            </a:r>
          </a:p>
          <a:p>
            <a:pPr marL="280885" indent="-28088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Felhasználó „visszaterelése” a könyvtárba (legalább virtuálisan)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045" y="280735"/>
            <a:ext cx="9926579" cy="4403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altLang="hu-HU" sz="2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>
                <a:latin typeface="Arial" panose="020B0604020202020204" pitchFamily="34" charset="0"/>
                <a:cs typeface="Arial" panose="020B0604020202020204" pitchFamily="34" charset="0"/>
              </a:rPr>
              <a:t>Hogyan írjuk le adatainkat, </a:t>
            </a:r>
            <a:r>
              <a:rPr lang="hu-HU" alt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jobban megfeleljünk a felhasználók elvárásainak?</a:t>
            </a:r>
            <a:r>
              <a:rPr lang="hu-HU" sz="2800" dirty="0"/>
              <a:t/>
            </a:r>
            <a:br>
              <a:rPr lang="hu-HU" sz="2800" dirty="0"/>
            </a:br>
            <a:endParaRPr lang="hu-HU" altLang="hu-HU" sz="198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 descr="https://encrypted-tbn0.gstatic.com/images?q=tbn:ANd9GcR-32Ge8DaAq_81IBLPFdRWmKVYgvN9YyDKKjXh6CTTpgey8qb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05" y="3947796"/>
            <a:ext cx="832829" cy="85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 descr="socialimage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91" y="5629667"/>
            <a:ext cx="1170635" cy="9002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</p:pic>
      <p:pic>
        <p:nvPicPr>
          <p:cNvPr id="13" name="Content Placeholder 6"/>
          <p:cNvPicPr/>
          <p:nvPr/>
        </p:nvPicPr>
        <p:blipFill>
          <a:blip r:embed="rId6"/>
          <a:stretch>
            <a:fillRect/>
          </a:stretch>
        </p:blipFill>
        <p:spPr bwMode="gray">
          <a:xfrm>
            <a:off x="5522593" y="5677713"/>
            <a:ext cx="1116471" cy="852191"/>
          </a:xfrm>
          <a:prstGeom prst="rect">
            <a:avLst/>
          </a:prstGeom>
          <a:noFill/>
          <a:ln w="9525" cap="sq" cmpd="thickThin">
            <a:solidFill>
              <a:srgbClr val="0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Szövegdoboz 4"/>
          <p:cNvSpPr txBox="1"/>
          <p:nvPr/>
        </p:nvSpPr>
        <p:spPr>
          <a:xfrm>
            <a:off x="154044" y="5309545"/>
            <a:ext cx="4996501" cy="12726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372"/>
              </a:spcAft>
              <a:buClr>
                <a:schemeClr val="tx2"/>
              </a:buClr>
            </a:pPr>
            <a:r>
              <a:rPr lang="hu-HU" sz="198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98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könyvtár, a </a:t>
            </a:r>
            <a:r>
              <a:rPr lang="hu-HU" sz="1984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hu-HU" sz="198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984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98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984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Wikipédia</a:t>
            </a:r>
            <a:r>
              <a:rPr lang="hu-HU" sz="198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vagy a közösségi háló </a:t>
            </a:r>
          </a:p>
          <a:p>
            <a:pPr algn="ctr">
              <a:spcAft>
                <a:spcPts val="372"/>
              </a:spcAft>
              <a:buClr>
                <a:schemeClr val="tx2"/>
              </a:buClr>
            </a:pPr>
            <a:r>
              <a:rPr lang="hu-HU" sz="198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egységbe foglaltan érhető el az adatok szintjéről – függetlenül a kiindulástól</a:t>
            </a:r>
          </a:p>
        </p:txBody>
      </p:sp>
      <p:pic>
        <p:nvPicPr>
          <p:cNvPr id="17" name="Picture 9" descr="Internet-usage-monitoring_cz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073" y="5646321"/>
            <a:ext cx="1149821" cy="859478"/>
          </a:xfrm>
          <a:prstGeom prst="rect">
            <a:avLst/>
          </a:prstGeom>
          <a:noFill/>
          <a:ln>
            <a:solidFill>
              <a:schemeClr val="tx2"/>
            </a:solidFill>
          </a:ln>
          <a:extLst/>
        </p:spPr>
      </p:pic>
      <p:pic>
        <p:nvPicPr>
          <p:cNvPr id="19" name="Picture 9" descr="facebook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14" y="3226076"/>
            <a:ext cx="656426" cy="4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16" y="3896640"/>
            <a:ext cx="1215850" cy="9901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ép 20" descr="Képtalálat a következőre: „világháló kép”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05" y="3681757"/>
            <a:ext cx="1424973" cy="1126058"/>
          </a:xfrm>
          <a:prstGeom prst="rect">
            <a:avLst/>
          </a:prstGeom>
          <a:noFill/>
          <a:ln>
            <a:noFill/>
          </a:ln>
        </p:spPr>
      </p:pic>
      <p:sp>
        <p:nvSpPr>
          <p:cNvPr id="12303" name="Folyamatábra: Kigyűjtés 12302"/>
          <p:cNvSpPr/>
          <p:nvPr/>
        </p:nvSpPr>
        <p:spPr>
          <a:xfrm rot="10800000">
            <a:off x="5055484" y="2781958"/>
            <a:ext cx="4057657" cy="356306"/>
          </a:xfrm>
          <a:prstGeom prst="flowChartExtra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cxnSp>
        <p:nvCxnSpPr>
          <p:cNvPr id="12305" name="Egyenes összekötő 12304"/>
          <p:cNvCxnSpPr/>
          <p:nvPr/>
        </p:nvCxnSpPr>
        <p:spPr>
          <a:xfrm>
            <a:off x="5839749" y="3949191"/>
            <a:ext cx="664861" cy="338654"/>
          </a:xfrm>
          <a:prstGeom prst="line">
            <a:avLst/>
          </a:prstGeom>
          <a:ln w="1270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07" name="Egyenes összekötő nyíllal 12306"/>
          <p:cNvCxnSpPr/>
          <p:nvPr/>
        </p:nvCxnSpPr>
        <p:spPr>
          <a:xfrm flipV="1">
            <a:off x="5896002" y="4632392"/>
            <a:ext cx="402716" cy="42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09" name="Egyenes összekötő nyíllal 12308"/>
          <p:cNvCxnSpPr/>
          <p:nvPr/>
        </p:nvCxnSpPr>
        <p:spPr>
          <a:xfrm flipH="1">
            <a:off x="7469173" y="3949191"/>
            <a:ext cx="495374" cy="3386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11" name="Egyenes összekötő nyíllal 12310"/>
          <p:cNvCxnSpPr>
            <a:stCxn id="21" idx="2"/>
          </p:cNvCxnSpPr>
          <p:nvPr/>
        </p:nvCxnSpPr>
        <p:spPr>
          <a:xfrm>
            <a:off x="7018391" y="4807814"/>
            <a:ext cx="15963" cy="2187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13" name="Egyenes összekötő nyíllal 12312"/>
          <p:cNvCxnSpPr/>
          <p:nvPr/>
        </p:nvCxnSpPr>
        <p:spPr>
          <a:xfrm flipV="1">
            <a:off x="6080829" y="4899367"/>
            <a:ext cx="378403" cy="2204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17" name="Egyenes összekötő nyíllal 12316"/>
          <p:cNvCxnSpPr/>
          <p:nvPr/>
        </p:nvCxnSpPr>
        <p:spPr>
          <a:xfrm>
            <a:off x="7565330" y="4665165"/>
            <a:ext cx="39921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19" name="Egyenes összekötő nyíllal 12318"/>
          <p:cNvCxnSpPr/>
          <p:nvPr/>
        </p:nvCxnSpPr>
        <p:spPr>
          <a:xfrm>
            <a:off x="7542619" y="4872479"/>
            <a:ext cx="376517" cy="2187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6270031" y="3309551"/>
            <a:ext cx="1679648" cy="292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02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406996" y="1526091"/>
            <a:ext cx="5405718" cy="13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alt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felhasználó </a:t>
            </a:r>
            <a:r>
              <a:rPr lang="hu-HU" alt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szemlélet, </a:t>
            </a:r>
            <a:r>
              <a:rPr lang="hu-HU" alt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 technológia </a:t>
            </a:r>
            <a:r>
              <a:rPr lang="hu-HU" alt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 könyvtári adatkezelés konvergenciája egységesített platformokon</a:t>
            </a:r>
            <a:r>
              <a:rPr lang="hu-HU" alt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 smtClean="0">
              <a:solidFill>
                <a:schemeClr val="accent1">
                  <a:lumMod val="75000"/>
                </a:schemeClr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k.JfWbgkqBZAtIq43uE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qWvEB4Tka0J13yOacz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XMxcyk3UC597fJ_rjk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-Systems_MASTER_4-3_EN_20151005">
  <a:themeElements>
    <a:clrScheme name="Telekom screen colors">
      <a:dk1>
        <a:srgbClr val="4B4B4B"/>
      </a:dk1>
      <a:lt1>
        <a:srgbClr val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Vorschlag April 2015_Typo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9050" algn="ctr">
          <a:solidFill>
            <a:schemeClr val="tx2"/>
          </a:solidFill>
          <a:miter lim="800000"/>
          <a:headEnd/>
          <a:tailEnd/>
        </a:ln>
        <a:effectLst/>
      </a:spPr>
      <a:bodyPr wrap="square" lIns="108000" tIns="108000" rIns="108000" bIns="108000" rtlCol="0" anchor="ctr" anchorCtr="0">
        <a:spAutoFit/>
      </a:bodyPr>
      <a:lstStyle>
        <a:defPPr algn="ctr" defTabSz="457293" fontAlgn="base">
          <a:lnSpc>
            <a:spcPct val="90000"/>
          </a:lnSpc>
          <a:buClr>
            <a:srgbClr val="E20074"/>
          </a:buClr>
          <a:buSzPct val="75000"/>
          <a:defRPr sz="1800" dirty="0" smtClean="0">
            <a:latin typeface="Tele-GroteskNor" pitchFamily="2" charset="0"/>
            <a:cs typeface="Arial Unicode MS" panose="020B0604020202020204" pitchFamily="34" charset="-128"/>
          </a:defRPr>
        </a:defPPr>
      </a:lstStyle>
    </a:spDef>
    <a:lnDef>
      <a:spPr>
        <a:ln w="19050">
          <a:solidFill>
            <a:schemeClr val="tx2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  <a:miter lim="800000"/>
          <a:headEnd/>
          <a:tailEnd/>
        </a:ln>
      </a:spPr>
      <a:bodyPr vert="horz" wrap="square" lIns="72000" tIns="36000" rIns="72000" bIns="36000" numCol="1" rtlCol="0" anchor="t" anchorCtr="0" compatLnSpc="1">
        <a:prstTxWarp prst="textNoShape">
          <a:avLst/>
        </a:prstTxWarp>
        <a:spAutoFit/>
      </a:bodyPr>
      <a:lstStyle>
        <a:defPPr defTabSz="457322" fontAlgn="base">
          <a:lnSpc>
            <a:spcPct val="104000"/>
          </a:lnSpc>
          <a:spcBef>
            <a:spcPts val="300"/>
          </a:spcBef>
          <a:spcAft>
            <a:spcPct val="0"/>
          </a:spcAft>
          <a:buClr>
            <a:schemeClr val="tx1"/>
          </a:buClr>
          <a:buSzPct val="70000"/>
          <a:defRPr sz="1800" dirty="0" smtClean="0">
            <a:ea typeface="Swagger" pitchFamily="2" charset="0"/>
          </a:defRPr>
        </a:defPPr>
      </a:lstStyle>
    </a:txDef>
  </a:objectDefaults>
  <a:extraClrSchemeLst>
    <a:extraClrScheme>
      <a:clrScheme name="Telekom screen colors">
        <a:dk1>
          <a:srgbClr val="4B4B4B"/>
        </a:dk1>
        <a:lt1>
          <a:srgbClr val="FFFFFF"/>
        </a:lt1>
        <a:dk2>
          <a:srgbClr val="E20074"/>
        </a:dk2>
        <a:lt2>
          <a:srgbClr val="A4A4A4"/>
        </a:lt2>
        <a:accent1>
          <a:srgbClr val="1063AD"/>
        </a:accent1>
        <a:accent2>
          <a:srgbClr val="53BAF2"/>
        </a:accent2>
        <a:accent3>
          <a:srgbClr val="1BADA2"/>
        </a:accent3>
        <a:accent4>
          <a:srgbClr val="BFCB44"/>
        </a:accent4>
        <a:accent5>
          <a:srgbClr val="FFD329"/>
        </a:accent5>
        <a:accent6>
          <a:srgbClr val="FF9A1E"/>
        </a:accent6>
        <a:hlink>
          <a:srgbClr val="E20074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-Systems_MASTER_4-3_EN_20150916" id="{DFEFAFB4-ABC7-4B25-965E-2C14A01E366B}" vid="{D2B6305F-D7EB-42C0-B52E-42296371498F}"/>
    </a:ext>
  </a:extLst>
</a:theme>
</file>

<file path=ppt/theme/theme2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992C99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T-Systems_MASTER_4-3_EN_20151005</Template>
  <TotalTime>0</TotalTime>
  <Words>3625</Words>
  <Application>Microsoft Office PowerPoint</Application>
  <PresentationFormat>Egyéni</PresentationFormat>
  <Paragraphs>357</Paragraphs>
  <Slides>28</Slides>
  <Notes>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44" baseType="lpstr">
      <vt:lpstr>MS PGothic</vt:lpstr>
      <vt:lpstr>Arial</vt:lpstr>
      <vt:lpstr>Arial Black</vt:lpstr>
      <vt:lpstr>Arial Unicode MS</vt:lpstr>
      <vt:lpstr>Calibri</vt:lpstr>
      <vt:lpstr>Swagger</vt:lpstr>
      <vt:lpstr>TeleGrotesk Headline</vt:lpstr>
      <vt:lpstr>TeleGrotesk Headline Ultra</vt:lpstr>
      <vt:lpstr>Tele-GroteskFet</vt:lpstr>
      <vt:lpstr>Tele-GroteskNor</vt:lpstr>
      <vt:lpstr>Tele-GroteskUlt</vt:lpstr>
      <vt:lpstr>Times New Roman</vt:lpstr>
      <vt:lpstr>Wingdings</vt:lpstr>
      <vt:lpstr>Wingdings 2</vt:lpstr>
      <vt:lpstr>T-Systems_MASTER_4-3_EN_20151005</vt:lpstr>
      <vt:lpstr>think-cell Folie</vt:lpstr>
      <vt:lpstr>  </vt:lpstr>
      <vt:lpstr>Trendek – digitális kihívások - áttekintés</vt:lpstr>
      <vt:lpstr>Digitális hálózati koncentráció, minőségi változás, domináns könyvtári modell  </vt:lpstr>
      <vt:lpstr>A könyvtárak, a tudományok és a használók együtthatása a hálózaton</vt:lpstr>
      <vt:lpstr>Krízisek és könyvtári stratégiák változó környezetben</vt:lpstr>
      <vt:lpstr>„Data of web” a leírás alapegysége nem a rekord, hanem az adat - újra definiált katalogizálás  </vt:lpstr>
      <vt:lpstr>Adatgazdag intézmények a digitális hálókban -  szemantikus web fejlődési irány</vt:lpstr>
      <vt:lpstr>Az adatmenedzsment hálózati megújulása</vt:lpstr>
      <vt:lpstr> Hogyan írjuk le adatainkat, hogy jobban megfeleljünk a felhasználók elvárásainak? </vt:lpstr>
      <vt:lpstr>PowerPoint-bemutató</vt:lpstr>
      <vt:lpstr>Változásmenedzsment, mint könyvtári életforma</vt:lpstr>
      <vt:lpstr>Transzformációt generáló külső, társadalmi hatások</vt:lpstr>
      <vt:lpstr>Könyvtárak újrapozícionálása, szerepmódosítások</vt:lpstr>
      <vt:lpstr>A könyvtár mint intellektuális tér, az önálló tanulás és felkészülés inspirálója </vt:lpstr>
      <vt:lpstr>Library as a platform: egységesített infrastruktúra digitális könyvtári szolgáltatásokhoz</vt:lpstr>
      <vt:lpstr>PowerPoint-bemutató</vt:lpstr>
      <vt:lpstr>„ACCESS” / elérhetőség és hozzáférés az új technológia kiterjeszti de korlátozhatja is a hozzáférést</vt:lpstr>
      <vt:lpstr>A nyílt hozzáférés és a könyvtári szerepek változása – IFLA trendek   </vt:lpstr>
      <vt:lpstr>Folyamatosan újabb generációs trendek és leszakadó rétegek keletkeznek – könyvtári kiegyenlítés </vt:lpstr>
      <vt:lpstr>A könyvtárak szerepe és jövője a tanulási technológiák innovatív támogatása </vt:lpstr>
      <vt:lpstr>On-line tanulás, digitális könyvtári kurzusok, tanulás támogatás</vt:lpstr>
      <vt:lpstr>MOOC – Massive Open Online Course - Internet, Social Networking, Online Learning </vt:lpstr>
      <vt:lpstr>Tendenciák – súlyos különbségek használatban, lehetőségekben</vt:lpstr>
      <vt:lpstr>A humán tényező erősödése: digitális bölcsészet</vt:lpstr>
      <vt:lpstr>„Smart” cities – libraries - intelligens rendszerek és fenntartható fejlődés </vt:lpstr>
      <vt:lpstr>Internet of relations / Internet of Things (IoT) –   egy új hálózati „second life” ?</vt:lpstr>
      <vt:lpstr>„SMART” - gyorsabb, jobb, okosabb digitális technológiai váltások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digitális hálózat dinamikus tágulása</dc:title>
  <dc:creator/>
  <cp:lastModifiedBy/>
  <cp:revision>1</cp:revision>
  <dcterms:created xsi:type="dcterms:W3CDTF">2016-03-21T12:39:24Z</dcterms:created>
  <dcterms:modified xsi:type="dcterms:W3CDTF">2019-05-23T07:10:26Z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610292040</vt:i4>
  </property>
  <property fmtid="{D5CDD505-2E9C-101B-9397-08002B2CF9AE}" pid="3" name="_NewReviewCycle">
    <vt:lpwstr/>
  </property>
  <property fmtid="{D5CDD505-2E9C-101B-9397-08002B2CF9AE}" pid="4" name="_PreviousAdHocReviewCycleID">
    <vt:i4>1667370568</vt:i4>
  </property>
</Properties>
</file>