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2" r:id="rId3"/>
    <p:sldId id="257" r:id="rId4"/>
    <p:sldId id="258" r:id="rId5"/>
    <p:sldId id="262" r:id="rId6"/>
    <p:sldId id="264" r:id="rId7"/>
    <p:sldId id="263" r:id="rId8"/>
    <p:sldId id="265" r:id="rId9"/>
    <p:sldId id="266" r:id="rId10"/>
    <p:sldId id="273" r:id="rId11"/>
    <p:sldId id="285" r:id="rId12"/>
    <p:sldId id="276" r:id="rId13"/>
    <p:sldId id="267" r:id="rId14"/>
    <p:sldId id="275" r:id="rId15"/>
    <p:sldId id="259" r:id="rId16"/>
    <p:sldId id="284" r:id="rId17"/>
    <p:sldId id="268" r:id="rId18"/>
    <p:sldId id="286" r:id="rId19"/>
    <p:sldId id="260" r:id="rId20"/>
    <p:sldId id="277" r:id="rId21"/>
    <p:sldId id="278" r:id="rId22"/>
    <p:sldId id="279" r:id="rId23"/>
    <p:sldId id="269" r:id="rId24"/>
    <p:sldId id="282" r:id="rId25"/>
    <p:sldId id="283" r:id="rId26"/>
    <p:sldId id="280" r:id="rId27"/>
    <p:sldId id="281" r:id="rId28"/>
    <p:sldId id="274" r:id="rId29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82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6" d="100"/>
          <a:sy n="56" d="100"/>
        </p:scale>
        <p:origin x="-1476" y="-102"/>
      </p:cViewPr>
      <p:guideLst>
        <p:guide orient="horz" pos="2296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09E849-CB80-4EC5-8411-F60076083F84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078D91-C9D8-4290-8DB4-DCB36B452C4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20556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2867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BE7963-9287-4E56-A54A-79FB220F5A3C}" type="slidenum">
              <a:rPr lang="hu-HU" altLang="hu-H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hu-HU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297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2857E74-C13D-45BC-A554-B028835F8FC0}" type="slidenum">
              <a:rPr lang="hu-HU" altLang="hu-H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hu-HU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C756-9909-4BA8-81D3-7EAF0589B9AF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D1B03-7987-4301-AC13-0981CE03CFB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23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CEEE-4305-4D44-9790-922C7CF7EC2E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6B8D8-4B02-4721-809D-4EC840D7682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78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F7D50-8786-4363-A1A5-A2F36E5926C3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1AFBA-5717-4561-900F-9C552A03C0F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077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B3014-FD4D-4C18-9923-AC4F7FD9A461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A49E6-287D-475F-BFF4-402018E47AF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40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2AFCE-CEEE-46FC-894F-C3C85703E0DE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15502-E753-458E-A629-C9A98464C0B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71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57A64-3C62-40EE-A2C7-19722858C47B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2D4B3-E702-4D70-93DF-DFFC811825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8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A97CC-7759-4B5C-97C5-528C1DE745D6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0CA26-30CC-4108-91BD-59E427C46A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760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9E5D2-1FD0-465C-9676-C3A6689DE50E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601AA-E442-42A8-93FE-9898E250C9A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6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844C6-5748-4B03-BCF6-5707F31DDEB4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427F5-01A6-47AF-9913-45C3D339C7B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29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3CA9B-4610-488A-8E4F-E839BF7E166E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C48EF-88B5-443E-90AE-08CFF27D79C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980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DC87E-BCFC-42D5-A1EE-655E2585F021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16230-5F29-4F85-9EB1-5BEFB694E36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74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82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3B867C-7DEC-476C-B3CB-33633BE1198F}" type="datetimeFigureOut">
              <a:rPr lang="hu-HU"/>
              <a:pPr>
                <a:defRPr/>
              </a:pPr>
              <a:t>2015.01.28.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C1BDCF-0B59-47C4-8ED1-F1E2D114DBB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G:\I. világháborús konferencia\8 Gerő András 1914 A nemzeti delírium\Másolat - Huszárroham a beszarábiai harcokban képesl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004888"/>
            <a:ext cx="7620000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568952" cy="1470025"/>
          </a:xfrm>
        </p:spPr>
        <p:txBody>
          <a:bodyPr/>
          <a:lstStyle/>
          <a:p>
            <a:pPr eaLnBrk="1" hangingPunct="1"/>
            <a:r>
              <a:rPr lang="hu-HU" altLang="hu-HU" b="1" dirty="0" smtClean="0">
                <a:latin typeface="Algerian" pitchFamily="82" charset="0"/>
              </a:rPr>
              <a:t>A székesfehérvári 10-es huszárok a közmédiában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690563" y="3886200"/>
            <a:ext cx="7619999" cy="1343025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sz="11200" b="1" dirty="0" smtClean="0">
                <a:solidFill>
                  <a:schemeClr val="tx1"/>
                </a:solidFill>
              </a:rPr>
              <a:t>Sávoly Tamás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11200" b="1" dirty="0" smtClean="0">
                <a:solidFill>
                  <a:schemeClr val="tx1"/>
                </a:solidFill>
              </a:rPr>
              <a:t>Az MTVA levéltárosa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7200" b="1" dirty="0" smtClean="0">
                <a:solidFill>
                  <a:schemeClr val="tx1"/>
                </a:solidFill>
              </a:rPr>
              <a:t>Kép </a:t>
            </a:r>
            <a:r>
              <a:rPr lang="hu-HU" sz="7200" b="1" dirty="0">
                <a:solidFill>
                  <a:schemeClr val="tx1"/>
                </a:solidFill>
              </a:rPr>
              <a:t>forrása:Kép forrása: </a:t>
            </a:r>
            <a:r>
              <a:rPr lang="hu-HU" sz="7200" b="1" dirty="0" err="1">
                <a:solidFill>
                  <a:schemeClr val="tx1"/>
                </a:solidFill>
              </a:rPr>
              <a:t>Petercsák</a:t>
            </a:r>
            <a:r>
              <a:rPr lang="hu-HU" sz="7200" b="1" dirty="0">
                <a:solidFill>
                  <a:schemeClr val="tx1"/>
                </a:solidFill>
              </a:rPr>
              <a:t> Tivadar: A képes levelezőlap története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u-HU" sz="7200" b="1" dirty="0">
                <a:solidFill>
                  <a:schemeClr val="tx1"/>
                </a:solidFill>
              </a:rPr>
              <a:t>Miskolc, 1994, 18. kép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b="1" dirty="0" smtClean="0">
                <a:solidFill>
                  <a:schemeClr val="tx1"/>
                </a:solidFill>
              </a:rPr>
              <a:t>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b="1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zövegdoboz 1"/>
          <p:cNvSpPr txBox="1">
            <a:spLocks noChangeArrowheads="1"/>
          </p:cNvSpPr>
          <p:nvPr/>
        </p:nvSpPr>
        <p:spPr bwMode="auto">
          <a:xfrm>
            <a:off x="611188" y="5805488"/>
            <a:ext cx="806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2291" name="Szövegdoboz 2"/>
          <p:cNvSpPr txBox="1">
            <a:spLocks noChangeArrowheads="1"/>
          </p:cNvSpPr>
          <p:nvPr/>
        </p:nvSpPr>
        <p:spPr bwMode="auto">
          <a:xfrm>
            <a:off x="250824" y="0"/>
            <a:ext cx="6049963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hu-HU" altLang="hu-HU" sz="2200" b="1" dirty="0"/>
              <a:t>1922.05.05-én </a:t>
            </a:r>
            <a:r>
              <a:rPr lang="hu-HU" altLang="hu-HU" sz="2200" dirty="0"/>
              <a:t>az általános képviselőválasztás idején a </a:t>
            </a:r>
            <a:r>
              <a:rPr lang="hu-HU" altLang="hu-HU" sz="2200" b="1" dirty="0"/>
              <a:t>kormány miniszteri osztálytanácsosi címmel a sajtófőnökség vidéki csoportjának vezetője, majd sajtófőnök</a:t>
            </a:r>
          </a:p>
          <a:p>
            <a:pPr algn="just" eaLnBrk="1" hangingPunct="1">
              <a:spcBef>
                <a:spcPct val="0"/>
              </a:spcBef>
            </a:pPr>
            <a:r>
              <a:rPr lang="hu-HU" altLang="hu-HU" sz="2200" b="1" dirty="0"/>
              <a:t>1924-ben a Magyar Nemzeti Gazdasági Liga meghívására a Liga igazgatója</a:t>
            </a:r>
          </a:p>
          <a:p>
            <a:pPr algn="just" eaLnBrk="1" hangingPunct="1">
              <a:spcBef>
                <a:spcPct val="0"/>
              </a:spcBef>
            </a:pPr>
            <a:r>
              <a:rPr lang="hu-HU" altLang="hu-HU" sz="2200" b="1" dirty="0"/>
              <a:t>1927-ben a Magyar Rádió és Telefonhírmondó Rt.  kereskedelmi igazgató</a:t>
            </a:r>
          </a:p>
          <a:p>
            <a:pPr algn="just" eaLnBrk="1" hangingPunct="1">
              <a:spcBef>
                <a:spcPct val="0"/>
              </a:spcBef>
            </a:pPr>
            <a:r>
              <a:rPr lang="hu-HU" altLang="hu-HU" sz="2200" b="1" dirty="0"/>
              <a:t>1932-1939. június 30-ig vezetőigazgató</a:t>
            </a:r>
          </a:p>
          <a:p>
            <a:pPr algn="just" eaLnBrk="1" hangingPunct="1">
              <a:spcBef>
                <a:spcPct val="0"/>
              </a:spcBef>
            </a:pPr>
            <a:r>
              <a:rPr lang="hu-HU" altLang="hu-HU" sz="2200" b="1" dirty="0"/>
              <a:t>1939. június 23-tól a Magyar Rádió és Telefonhírmondó Rt. hatáskör nélküli alelnöke és igazgatósági tagjai a Magyar Távirati Irodának és az érdekköréhez tartozó részvénytársaságoknak</a:t>
            </a:r>
          </a:p>
          <a:p>
            <a:pPr algn="just" eaLnBrk="1" hangingPunct="1">
              <a:spcBef>
                <a:spcPct val="0"/>
              </a:spcBef>
            </a:pPr>
            <a:r>
              <a:rPr lang="hu-HU" altLang="hu-HU" sz="2200" b="1" dirty="0"/>
              <a:t>1942. február 1-től az MTI ügyvezető alelnöke </a:t>
            </a:r>
            <a:r>
              <a:rPr lang="hu-HU" altLang="hu-HU" sz="2200" dirty="0"/>
              <a:t>is. </a:t>
            </a:r>
          </a:p>
          <a:p>
            <a:pPr algn="just" eaLnBrk="1" hangingPunct="1">
              <a:spcBef>
                <a:spcPct val="0"/>
              </a:spcBef>
            </a:pPr>
            <a:r>
              <a:rPr lang="hu-HU" altLang="hu-HU" sz="2200" dirty="0"/>
              <a:t>1945 után Népbíróság, 1948. május 5-én a Népbíróság kényszernyugdíjazásra ítélte.</a:t>
            </a:r>
          </a:p>
          <a:p>
            <a:pPr algn="just" eaLnBrk="1" hangingPunct="1">
              <a:spcBef>
                <a:spcPct val="0"/>
              </a:spcBef>
            </a:pPr>
            <a:r>
              <a:rPr lang="hu-HU" altLang="hu-HU" sz="2200" dirty="0"/>
              <a:t>A Kozma Miklós által megálmodott rádió gazdasági bástyája volt. </a:t>
            </a:r>
            <a:endParaRPr lang="hu-HU" altLang="hu-HU" sz="2400" b="1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611" y="260648"/>
            <a:ext cx="1927225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6927611" y="3646501"/>
            <a:ext cx="1945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(*Bp. 1889.02.10 –  +Bp. 1980.06.12.)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836712"/>
            <a:ext cx="784887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Törekvéseik:</a:t>
            </a:r>
          </a:p>
          <a:p>
            <a:pPr algn="ctr"/>
            <a:endParaRPr lang="hu-HU" sz="2000" dirty="0" smtClean="0"/>
          </a:p>
          <a:p>
            <a:pPr algn="ctr"/>
            <a:r>
              <a:rPr lang="hu-HU" sz="2000" dirty="0" smtClean="0"/>
              <a:t>A politika és a katonaság kudarca után, új frontvonal nyitása a kultúra segítségével.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000" dirty="0" smtClean="0"/>
              <a:t>Kapcsolatot teremteni az elszakított területek magyarságával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000" dirty="0" smtClean="0"/>
              <a:t>Nyitni Európa felé megmutatni Magyarország igazi értékeit </a:t>
            </a:r>
          </a:p>
          <a:p>
            <a:pPr algn="ctr"/>
            <a:r>
              <a:rPr lang="hu-HU" sz="2000" dirty="0" smtClean="0"/>
              <a:t>(több nyelvű konferálás magyar mellett német és francia)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000" dirty="0" smtClean="0"/>
              <a:t>Zenei műsorok (minőségi cigányzene, minőségi komolyzene)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000" dirty="0" smtClean="0"/>
              <a:t>Nemzetközi események ide szervezése zongoraverseny, kongresszus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000" dirty="0" smtClean="0"/>
              <a:t>Irodalmi műsorok (Nyugat-európai és Kelet-európai irodalom)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000" dirty="0" smtClean="0"/>
              <a:t>Vallási szabadság hirdetése(római katolikus, református, evangélikus, unitárius)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u-HU" sz="2000" dirty="0" smtClean="0"/>
              <a:t>Technikai bravúrok a Posta által. Stúdiópalota, Adótorony, Közvetítőhálózat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654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 descr="J:\Tamás\Beszélő rádiópalotáink egykor és ma\Rádió épületek képei\Rákóczi út 22\Rádió megnyitója 1925.12.01 Postamúze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197350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J:\Tamás\Beszélő rádiópalotáink egykor és ma\Rádió épületek képei\Rákóczi út 22\Rádió sajtóbemutatója 1925.11.30 Postamúz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4900"/>
            <a:ext cx="4200525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Szövegdoboz 3"/>
          <p:cNvSpPr txBox="1">
            <a:spLocks noChangeArrowheads="1"/>
          </p:cNvSpPr>
          <p:nvPr/>
        </p:nvSpPr>
        <p:spPr bwMode="auto">
          <a:xfrm>
            <a:off x="0" y="5809858"/>
            <a:ext cx="44948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hu-HU" altLang="hu-HU" sz="2400" b="1" dirty="0"/>
              <a:t>1925. Rákóczi út 22. </a:t>
            </a:r>
            <a:r>
              <a:rPr lang="hu-HU" altLang="hu-HU" sz="2400" b="1" dirty="0" smtClean="0"/>
              <a:t>Az első </a:t>
            </a:r>
            <a:r>
              <a:rPr lang="hu-HU" altLang="hu-HU" sz="2400" b="1" dirty="0"/>
              <a:t>rádió </a:t>
            </a:r>
            <a:r>
              <a:rPr lang="hu-HU" altLang="hu-HU" sz="2400" b="1" dirty="0" smtClean="0"/>
              <a:t>stúdió </a:t>
            </a:r>
            <a:r>
              <a:rPr lang="hu-HU" altLang="hu-HU" sz="1400" b="1" dirty="0" smtClean="0"/>
              <a:t>Képek </a:t>
            </a:r>
            <a:r>
              <a:rPr lang="hu-HU" altLang="hu-HU" sz="1400" b="1" dirty="0"/>
              <a:t>forrása: MTVA Rádió- és Televízió </a:t>
            </a:r>
            <a:r>
              <a:rPr lang="hu-HU" altLang="hu-HU" sz="1400" b="1" dirty="0" smtClean="0"/>
              <a:t>Történeti Kiállítóhely </a:t>
            </a:r>
            <a:r>
              <a:rPr lang="hu-HU" altLang="hu-HU" sz="1400" b="1" dirty="0"/>
              <a:t>Fényképtára</a:t>
            </a:r>
          </a:p>
          <a:p>
            <a:pPr algn="ctr" eaLnBrk="1" hangingPunct="1"/>
            <a:endParaRPr lang="hu-HU" altLang="hu-HU" sz="2400" b="1" dirty="0"/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82" y="188913"/>
            <a:ext cx="3698875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D:\A székesfehérvári 10es huszárok a közmédiában\Az 1927 évi tanulmnyú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404813"/>
            <a:ext cx="39497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Szövegdoboz 1"/>
          <p:cNvSpPr txBox="1">
            <a:spLocks noChangeArrowheads="1"/>
          </p:cNvSpPr>
          <p:nvPr/>
        </p:nvSpPr>
        <p:spPr bwMode="auto">
          <a:xfrm>
            <a:off x="393800" y="2675404"/>
            <a:ext cx="38163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dirty="0"/>
              <a:t>Forrás: MTVA Központi Irattár Magyar Telefonhírmondó és Rádió Rt. Házgondnoksági anyaga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657"/>
            <a:ext cx="3598863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305" y="2508279"/>
            <a:ext cx="3084513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48" y="164464"/>
            <a:ext cx="3303588" cy="330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Szövegdoboz 1"/>
          <p:cNvSpPr txBox="1">
            <a:spLocks noChangeArrowheads="1"/>
          </p:cNvSpPr>
          <p:nvPr/>
        </p:nvSpPr>
        <p:spPr bwMode="auto">
          <a:xfrm>
            <a:off x="662278" y="6197629"/>
            <a:ext cx="7704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/>
              <a:t>Az új rádió stúdiópalota avatása 1928. október 25.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6516216" y="3933056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Képek forrása</a:t>
            </a:r>
            <a:r>
              <a:rPr lang="hu-HU" dirty="0"/>
              <a:t>: Kép forrása: MTVA </a:t>
            </a:r>
            <a:r>
              <a:rPr lang="hu-HU" dirty="0" smtClean="0"/>
              <a:t>Központi Irattára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zövegdoboz 1"/>
          <p:cNvSpPr txBox="1">
            <a:spLocks noChangeArrowheads="1"/>
          </p:cNvSpPr>
          <p:nvPr/>
        </p:nvSpPr>
        <p:spPr bwMode="auto">
          <a:xfrm>
            <a:off x="180083" y="5832476"/>
            <a:ext cx="864096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Az Európai rádió küldöttjei tanácskoznak a Magyar Rádió Stúdiójában 1930</a:t>
            </a:r>
            <a:r>
              <a:rPr lang="hu-HU" altLang="hu-HU" sz="2400" b="1" dirty="0" smtClean="0"/>
              <a:t>. </a:t>
            </a:r>
            <a:r>
              <a:rPr lang="hu-HU" altLang="hu-HU" sz="1800" b="1" dirty="0" smtClean="0"/>
              <a:t>Kép forrása: MTVA Rádió- és Televízió Történeti Kiállítóhely Fényképtára</a:t>
            </a:r>
            <a:endParaRPr lang="hu-HU" altLang="hu-HU" sz="1800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620688"/>
            <a:ext cx="736282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C:\Documents and Settings\SavolyT\Dokumentumok\Lakihegyi adótorony 193312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2656"/>
            <a:ext cx="4190078" cy="614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51520" y="1124744"/>
            <a:ext cx="40324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Magyarország büszkesége a 314 m magas 120 KW-os Lakihegyi „szivar” antenna. 1933. december 2-án</a:t>
            </a:r>
            <a:r>
              <a:rPr lang="hu-HU" dirty="0" smtClean="0"/>
              <a:t> 9 órától szólt a hallgatókhoz Budapest I.-en keresztül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4149080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Forrás: Fővárosi Szabó Ervin Könyvtár Budapest Gyűjtemény Budapesti Képarchívuma http://bpkep.fszek.hu/WebPac_kep/CorvinaWeb?action=onelong&amp;recnum=795801&amp;pos=1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050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zövegdoboz 2"/>
          <p:cNvSpPr txBox="1">
            <a:spLocks noChangeArrowheads="1"/>
          </p:cNvSpPr>
          <p:nvPr/>
        </p:nvSpPr>
        <p:spPr bwMode="auto">
          <a:xfrm>
            <a:off x="179388" y="5880101"/>
            <a:ext cx="8642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A híres 6-os stúdió Békésy Györggyel és Dohnányi Ernővel </a:t>
            </a:r>
            <a:r>
              <a:rPr lang="hu-HU" altLang="hu-HU" sz="2400" b="1" dirty="0" smtClean="0"/>
              <a:t>1935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smtClean="0"/>
              <a:t>Kép forrása: MTVA Rádiómúzeum Fényképtára</a:t>
            </a:r>
            <a:endParaRPr lang="hu-HU" altLang="hu-HU" sz="2400" b="1" dirty="0"/>
          </a:p>
        </p:txBody>
      </p:sp>
      <p:pic>
        <p:nvPicPr>
          <p:cNvPr id="16387" name="Picture 5" descr="G:\Beszélő rádiópalotáink egykor és ma 2013.11.13\Rádió stúdiópalota\A 6os stúdió főpróbája Postamúze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81" y="333374"/>
            <a:ext cx="7397963" cy="539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44078" y="5842337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Forrás: 1938</a:t>
            </a:r>
            <a:r>
              <a:rPr lang="hu-HU" sz="2000" dirty="0"/>
              <a:t>. június Magyar Világhíradó 745. A XXXIV. Eucharisztikus Kongresszus: Pacelli bíboros rádióbeszéde http://</a:t>
            </a:r>
            <a:r>
              <a:rPr lang="hu-HU" sz="2000" dirty="0" smtClean="0"/>
              <a:t>filmhiradokonline.hu/watch.php?id=2815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018" y="188640"/>
            <a:ext cx="6069088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00389" y="4353024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[</a:t>
            </a:r>
            <a:r>
              <a:rPr lang="hu-HU" sz="2400" b="1" dirty="0" err="1"/>
              <a:t>Eugenio</a:t>
            </a:r>
            <a:r>
              <a:rPr lang="hu-HU" sz="2400" b="1" dirty="0"/>
              <a:t> Pacelli bíboros</a:t>
            </a:r>
            <a:r>
              <a:rPr lang="hu-HU" sz="2400" dirty="0"/>
              <a:t>, pápai legátus német, latin és magyar nyelven:] „</a:t>
            </a:r>
            <a:r>
              <a:rPr lang="hu-HU" sz="2400" dirty="0" err="1"/>
              <a:t>Fragen</a:t>
            </a:r>
            <a:r>
              <a:rPr lang="hu-HU" sz="2400" dirty="0"/>
              <a:t> </a:t>
            </a:r>
            <a:r>
              <a:rPr lang="hu-HU" sz="2400" dirty="0" err="1"/>
              <a:t>wir</a:t>
            </a:r>
            <a:r>
              <a:rPr lang="hu-HU" sz="2400" dirty="0"/>
              <a:t>: die </a:t>
            </a:r>
            <a:r>
              <a:rPr lang="hu-HU" sz="2400" dirty="0" err="1"/>
              <a:t>Botschaft</a:t>
            </a:r>
            <a:r>
              <a:rPr lang="hu-HU" sz="2400" dirty="0"/>
              <a:t> der </a:t>
            </a:r>
            <a:r>
              <a:rPr lang="hu-HU" sz="2400" dirty="0" err="1"/>
              <a:t>Liebe</a:t>
            </a:r>
            <a:r>
              <a:rPr lang="hu-HU" sz="2400" dirty="0"/>
              <a:t>. […] </a:t>
            </a:r>
            <a:r>
              <a:rPr lang="hu-HU" sz="2400" b="1" dirty="0"/>
              <a:t>Kedves magyar testvéreim! Éljen Mária országa</a:t>
            </a:r>
            <a:r>
              <a:rPr lang="hu-HU" sz="2400" dirty="0"/>
              <a:t>!” </a:t>
            </a:r>
            <a:endParaRPr lang="hu-HU" sz="2400" dirty="0" smtClean="0"/>
          </a:p>
          <a:p>
            <a:pPr algn="ctr"/>
            <a:r>
              <a:rPr lang="hu-HU" sz="2400" dirty="0" smtClean="0"/>
              <a:t>48 </a:t>
            </a:r>
            <a:r>
              <a:rPr lang="hu-HU" sz="2400" dirty="0"/>
              <a:t>másodperc</a:t>
            </a:r>
          </a:p>
        </p:txBody>
      </p:sp>
    </p:spTree>
    <p:extLst>
      <p:ext uri="{BB962C8B-B14F-4D97-AF65-F5344CB8AC3E}">
        <p14:creationId xmlns:p14="http://schemas.microsoft.com/office/powerpoint/2010/main" val="12661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zövegdoboz 2"/>
          <p:cNvSpPr txBox="1">
            <a:spLocks noChangeArrowheads="1"/>
          </p:cNvSpPr>
          <p:nvPr/>
        </p:nvSpPr>
        <p:spPr bwMode="auto">
          <a:xfrm>
            <a:off x="254000" y="5791200"/>
            <a:ext cx="856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/>
              <a:t>Forrás: </a:t>
            </a:r>
            <a:r>
              <a:rPr lang="sv-SE" altLang="hu-HU" sz="2000" dirty="0"/>
              <a:t>1925. december Magyar Film Iroda Magyar Híradó 96. </a:t>
            </a:r>
            <a:r>
              <a:rPr lang="hu-HU" altLang="hu-HU" sz="2000" dirty="0"/>
              <a:t>http://filmhiradokonline.hu/watch.php?id=8384</a:t>
            </a:r>
          </a:p>
        </p:txBody>
      </p:sp>
      <p:sp>
        <p:nvSpPr>
          <p:cNvPr id="17411" name="Szövegdoboz 3"/>
          <p:cNvSpPr txBox="1">
            <a:spLocks noChangeArrowheads="1"/>
          </p:cNvSpPr>
          <p:nvPr/>
        </p:nvSpPr>
        <p:spPr bwMode="auto">
          <a:xfrm>
            <a:off x="254000" y="4221163"/>
            <a:ext cx="85693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1925. december 25-én Székesfehérváron, a Megyeház téren avatták fel a 10-es huszárok emlékművét. A szobor Kallós Ede alkotása. Az emlékművet Prohászka Ottokár megyés püspök szentelte fel.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06" y="659342"/>
            <a:ext cx="6259513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zövegdoboz 1"/>
          <p:cNvSpPr txBox="1">
            <a:spLocks noChangeArrowheads="1"/>
          </p:cNvSpPr>
          <p:nvPr/>
        </p:nvSpPr>
        <p:spPr bwMode="auto">
          <a:xfrm>
            <a:off x="671513" y="5349895"/>
            <a:ext cx="7658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A Magyar Rádió és Telefonhírmondó Rt-t vezető 10-es huszárok </a:t>
            </a:r>
            <a:endParaRPr lang="hu-HU" altLang="hu-HU" sz="24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smtClean="0"/>
              <a:t>Képek </a:t>
            </a:r>
            <a:r>
              <a:rPr lang="hu-HU" altLang="hu-HU" sz="2000" b="1" dirty="0"/>
              <a:t>forrása: MTVA </a:t>
            </a:r>
            <a:r>
              <a:rPr lang="hu-HU" altLang="hu-HU" sz="2000" b="1" dirty="0" smtClean="0"/>
              <a:t>Központi Irattára</a:t>
            </a:r>
            <a:endParaRPr lang="hu-HU" altLang="hu-HU" sz="20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400" b="1" dirty="0"/>
          </a:p>
        </p:txBody>
      </p:sp>
      <p:sp>
        <p:nvSpPr>
          <p:cNvPr id="3075" name="Téglalap 1"/>
          <p:cNvSpPr>
            <a:spLocks noChangeArrowheads="1"/>
          </p:cNvSpPr>
          <p:nvPr/>
        </p:nvSpPr>
        <p:spPr bwMode="auto">
          <a:xfrm>
            <a:off x="4448175" y="242093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 </a:t>
            </a:r>
          </a:p>
        </p:txBody>
      </p:sp>
      <p:sp>
        <p:nvSpPr>
          <p:cNvPr id="3076" name="Téglalap 2"/>
          <p:cNvSpPr>
            <a:spLocks noChangeArrowheads="1"/>
          </p:cNvSpPr>
          <p:nvPr/>
        </p:nvSpPr>
        <p:spPr bwMode="auto">
          <a:xfrm>
            <a:off x="4448175" y="2997200"/>
            <a:ext cx="1131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/>
              <a:t> </a:t>
            </a:r>
          </a:p>
        </p:txBody>
      </p:sp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663575"/>
            <a:ext cx="2016125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" y="577056"/>
            <a:ext cx="1747837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82625"/>
            <a:ext cx="192405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0" name="Szövegdoboz 3"/>
          <p:cNvSpPr txBox="1">
            <a:spLocks noChangeArrowheads="1"/>
          </p:cNvSpPr>
          <p:nvPr/>
        </p:nvSpPr>
        <p:spPr bwMode="auto">
          <a:xfrm>
            <a:off x="3167063" y="3644900"/>
            <a:ext cx="280987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dirty="0"/>
              <a:t>vitéz leveldi </a:t>
            </a:r>
          </a:p>
          <a:p>
            <a:pPr algn="ctr" eaLnBrk="1" hangingPunct="1"/>
            <a:r>
              <a:rPr lang="hu-HU" altLang="hu-HU" sz="2000" b="1" dirty="0"/>
              <a:t>Kozma Miklós </a:t>
            </a:r>
          </a:p>
          <a:p>
            <a:pPr algn="ctr" eaLnBrk="1" hangingPunct="1"/>
            <a:r>
              <a:rPr lang="hu-HU" altLang="hu-HU" sz="2000" dirty="0"/>
              <a:t>alelnök </a:t>
            </a:r>
          </a:p>
          <a:p>
            <a:pPr algn="ctr" eaLnBrk="1" hangingPunct="1"/>
            <a:r>
              <a:rPr lang="da-DK" altLang="hu-HU" sz="2000" dirty="0"/>
              <a:t>(1925. december 1. – 1928. szeptember 19.)</a:t>
            </a:r>
            <a:endParaRPr lang="hu-HU" altLang="hu-HU" sz="2000" dirty="0"/>
          </a:p>
        </p:txBody>
      </p:sp>
      <p:sp>
        <p:nvSpPr>
          <p:cNvPr id="3081" name="Szövegdoboz 4"/>
          <p:cNvSpPr txBox="1">
            <a:spLocks noChangeArrowheads="1"/>
          </p:cNvSpPr>
          <p:nvPr/>
        </p:nvSpPr>
        <p:spPr bwMode="auto">
          <a:xfrm>
            <a:off x="251520" y="3644900"/>
            <a:ext cx="280831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dirty="0"/>
              <a:t>vitéz, </a:t>
            </a:r>
            <a:r>
              <a:rPr lang="hu-HU" altLang="hu-HU" sz="2000" dirty="0" err="1"/>
              <a:t>sóváradi</a:t>
            </a:r>
            <a:r>
              <a:rPr lang="hu-HU" altLang="hu-HU" sz="2000" dirty="0"/>
              <a:t> </a:t>
            </a:r>
            <a:r>
              <a:rPr lang="hu-HU" altLang="hu-HU" sz="2000" b="1" dirty="0"/>
              <a:t>Szőts Ernő</a:t>
            </a:r>
          </a:p>
          <a:p>
            <a:pPr algn="ctr" eaLnBrk="1" hangingPunct="1"/>
            <a:r>
              <a:rPr lang="hu-HU" altLang="hu-HU" sz="2000" dirty="0"/>
              <a:t>ügyvezető igazgató </a:t>
            </a:r>
            <a:r>
              <a:rPr lang="hu-HU" altLang="hu-HU" sz="2000" dirty="0" smtClean="0"/>
              <a:t>(1925</a:t>
            </a:r>
            <a:r>
              <a:rPr lang="hu-HU" altLang="hu-HU" sz="2000" dirty="0"/>
              <a:t>. december 1. – 1932.december 17.)</a:t>
            </a:r>
          </a:p>
        </p:txBody>
      </p:sp>
      <p:sp>
        <p:nvSpPr>
          <p:cNvPr id="3082" name="Szövegdoboz 5"/>
          <p:cNvSpPr txBox="1">
            <a:spLocks noChangeArrowheads="1"/>
          </p:cNvSpPr>
          <p:nvPr/>
        </p:nvSpPr>
        <p:spPr bwMode="auto">
          <a:xfrm>
            <a:off x="5976938" y="3658130"/>
            <a:ext cx="284353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b="1" dirty="0"/>
              <a:t>Havel Béla, dr. </a:t>
            </a:r>
          </a:p>
          <a:p>
            <a:pPr algn="ctr" eaLnBrk="1" hangingPunct="1"/>
            <a:r>
              <a:rPr lang="hu-HU" altLang="hu-HU" sz="2000" dirty="0"/>
              <a:t>ügyvezető igazgató</a:t>
            </a:r>
          </a:p>
          <a:p>
            <a:pPr algn="ctr" eaLnBrk="1" hangingPunct="1"/>
            <a:r>
              <a:rPr lang="hu-HU" altLang="hu-HU" sz="2000" dirty="0"/>
              <a:t>(1932-1939. június 29.)</a:t>
            </a:r>
          </a:p>
          <a:p>
            <a:pPr algn="ctr" eaLnBrk="1" hangingPunct="1"/>
            <a:r>
              <a:rPr lang="hu-HU" altLang="hu-HU" sz="2000" dirty="0"/>
              <a:t>alelnök</a:t>
            </a:r>
          </a:p>
          <a:p>
            <a:pPr algn="ctr" eaLnBrk="1" hangingPunct="1"/>
            <a:r>
              <a:rPr lang="hu-HU" altLang="hu-HU" sz="2000" dirty="0"/>
              <a:t>(1939-1948)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zövegdoboz 1"/>
          <p:cNvSpPr txBox="1">
            <a:spLocks noChangeArrowheads="1"/>
          </p:cNvSpPr>
          <p:nvPr/>
        </p:nvSpPr>
        <p:spPr bwMode="auto">
          <a:xfrm>
            <a:off x="280947" y="4282467"/>
            <a:ext cx="85689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/>
              <a:t>A cs. és kir. 10-es </a:t>
            </a:r>
            <a:r>
              <a:rPr lang="hu-HU" altLang="hu-HU" sz="2400" b="1" dirty="0" err="1"/>
              <a:t>Mackensen-huszárok</a:t>
            </a:r>
            <a:r>
              <a:rPr lang="hu-HU" altLang="hu-HU" sz="2400" b="1" dirty="0"/>
              <a:t> emlékünnepe. A limanovai ütközet évfordulóján Mackensen György budapesti német követ, a nagy német tábornagy fia koszorút helyezett a 10-es huszárok hősi szobrára Székesfehérvárott. (MFI)</a:t>
            </a:r>
          </a:p>
        </p:txBody>
      </p:sp>
      <p:sp>
        <p:nvSpPr>
          <p:cNvPr id="18436" name="Szövegdoboz 2"/>
          <p:cNvSpPr txBox="1">
            <a:spLocks noChangeArrowheads="1"/>
          </p:cNvSpPr>
          <p:nvPr/>
        </p:nvSpPr>
        <p:spPr bwMode="auto">
          <a:xfrm>
            <a:off x="280947" y="6150114"/>
            <a:ext cx="85689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dirty="0"/>
              <a:t>Forrás: 1933. december Magyar Világhíradó 513. http://filmhiradokonline.hu/watch.php?id=860 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760" y="188640"/>
            <a:ext cx="5733536" cy="409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Szövegdoboz 1"/>
          <p:cNvSpPr txBox="1">
            <a:spLocks noChangeArrowheads="1"/>
          </p:cNvSpPr>
          <p:nvPr/>
        </p:nvSpPr>
        <p:spPr bwMode="auto">
          <a:xfrm>
            <a:off x="1223963" y="5836709"/>
            <a:ext cx="6591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dirty="0"/>
              <a:t>1935. május Magyar Világhíradó 587.  http://filmhiradokonline.hu/watch.php?id=1458</a:t>
            </a:r>
          </a:p>
        </p:txBody>
      </p:sp>
      <p:sp>
        <p:nvSpPr>
          <p:cNvPr id="19460" name="Szövegdoboz 2"/>
          <p:cNvSpPr txBox="1">
            <a:spLocks noChangeArrowheads="1"/>
          </p:cNvSpPr>
          <p:nvPr/>
        </p:nvSpPr>
        <p:spPr bwMode="auto">
          <a:xfrm>
            <a:off x="251520" y="5257536"/>
            <a:ext cx="85689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/>
              <a:t>Mackensen</a:t>
            </a:r>
            <a:r>
              <a:rPr lang="hu-HU" altLang="hu-HU" sz="2400" dirty="0"/>
              <a:t> vezértábornagy látogatása Magyarországon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39" y="326645"/>
            <a:ext cx="6655624" cy="475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Szövegdoboz 1"/>
          <p:cNvSpPr txBox="1">
            <a:spLocks noChangeArrowheads="1"/>
          </p:cNvSpPr>
          <p:nvPr/>
        </p:nvSpPr>
        <p:spPr bwMode="auto">
          <a:xfrm>
            <a:off x="251520" y="4965700"/>
            <a:ext cx="86409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/>
              <a:t>A székesfehérvári </a:t>
            </a:r>
            <a:r>
              <a:rPr lang="hu-HU" altLang="hu-HU" sz="2400" b="1" dirty="0" err="1"/>
              <a:t>Mackensen-huszárok</a:t>
            </a:r>
            <a:r>
              <a:rPr lang="hu-HU" altLang="hu-HU" sz="2400" b="1" dirty="0"/>
              <a:t> napja</a:t>
            </a:r>
          </a:p>
        </p:txBody>
      </p:sp>
      <p:sp>
        <p:nvSpPr>
          <p:cNvPr id="20484" name="Szövegdoboz 2"/>
          <p:cNvSpPr txBox="1">
            <a:spLocks noChangeArrowheads="1"/>
          </p:cNvSpPr>
          <p:nvPr/>
        </p:nvSpPr>
        <p:spPr bwMode="auto">
          <a:xfrm>
            <a:off x="900111" y="5733256"/>
            <a:ext cx="72009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dirty="0"/>
              <a:t>Forrás: 1939. december Magyar Világhíradó 825. http://filmhiradokonline.hu/watch.php?id=3580 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188" y="260648"/>
            <a:ext cx="642474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zövegdoboz 1"/>
          <p:cNvSpPr txBox="1">
            <a:spLocks noChangeArrowheads="1"/>
          </p:cNvSpPr>
          <p:nvPr/>
        </p:nvSpPr>
        <p:spPr bwMode="auto">
          <a:xfrm>
            <a:off x="251520" y="4868863"/>
            <a:ext cx="8640959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Kozma Miklós </a:t>
            </a:r>
            <a:r>
              <a:rPr lang="hu-HU" altLang="hu-HU" sz="2400" b="1" dirty="0" smtClean="0"/>
              <a:t>által </a:t>
            </a:r>
            <a:r>
              <a:rPr lang="hu-HU" altLang="hu-HU" sz="2400" b="1" dirty="0"/>
              <a:t>írt könyvek az I. világháborúról</a:t>
            </a:r>
          </a:p>
        </p:txBody>
      </p:sp>
      <p:sp>
        <p:nvSpPr>
          <p:cNvPr id="21507" name="Szövegdoboz 2"/>
          <p:cNvSpPr txBox="1">
            <a:spLocks noChangeArrowheads="1"/>
          </p:cNvSpPr>
          <p:nvPr/>
        </p:nvSpPr>
        <p:spPr bwMode="auto">
          <a:xfrm>
            <a:off x="1190625" y="5821363"/>
            <a:ext cx="6619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/>
              <a:t>Forrás: </a:t>
            </a:r>
            <a:r>
              <a:rPr lang="hu-HU" altLang="hu-HU" sz="2000" dirty="0" err="1" smtClean="0"/>
              <a:t>www.antikvarium.hu</a:t>
            </a:r>
            <a:endParaRPr lang="hu-HU" altLang="hu-HU" sz="20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4" y="537898"/>
            <a:ext cx="2333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537898"/>
            <a:ext cx="233362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537898"/>
            <a:ext cx="264160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84" y="438150"/>
            <a:ext cx="4029075" cy="598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églalap 2"/>
          <p:cNvSpPr>
            <a:spLocks noChangeArrowheads="1"/>
          </p:cNvSpPr>
          <p:nvPr/>
        </p:nvSpPr>
        <p:spPr bwMode="auto">
          <a:xfrm>
            <a:off x="323850" y="928615"/>
            <a:ext cx="417671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/>
              <a:t>III. Frigyes Vilmos Porosz király </a:t>
            </a:r>
            <a:endParaRPr lang="hu-HU" altLang="hu-HU" sz="2400" b="1" dirty="0" smtClean="0"/>
          </a:p>
          <a:p>
            <a:pPr algn="ctr" eaLnBrk="1" hangingPunct="1"/>
            <a:r>
              <a:rPr lang="hu-HU" altLang="hu-HU" sz="2400" b="1" dirty="0" smtClean="0"/>
              <a:t>– </a:t>
            </a:r>
            <a:r>
              <a:rPr lang="hu-HU" altLang="hu-HU" sz="2400" b="1" dirty="0"/>
              <a:t>másodtulajdonos Von Mackensen vezértábornagy – nevét viselő cs. és kir. 10.huszárezred a </a:t>
            </a:r>
            <a:r>
              <a:rPr lang="hu-HU" altLang="hu-HU" sz="2400" b="1" dirty="0" smtClean="0"/>
              <a:t>világháborúban (kézirat) [Budapest], 1941.</a:t>
            </a:r>
            <a:endParaRPr lang="hu-HU" altLang="hu-HU" sz="2400" b="1" dirty="0"/>
          </a:p>
        </p:txBody>
      </p:sp>
      <p:sp>
        <p:nvSpPr>
          <p:cNvPr id="22532" name="Szövegdoboz 3"/>
          <p:cNvSpPr txBox="1">
            <a:spLocks noChangeArrowheads="1"/>
          </p:cNvSpPr>
          <p:nvPr/>
        </p:nvSpPr>
        <p:spPr bwMode="auto">
          <a:xfrm>
            <a:off x="326638" y="4659382"/>
            <a:ext cx="417671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dirty="0"/>
              <a:t>Forrás: MTVA Központi Irattára titkos dokumentumok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G:\Beszélő rádiópalotáink egykor és ma 2013.11.13\Szobrok emléktáblák a Rádióban\Szobrok képei\Kozma Miklós a Magyar Nemzeti Galéria raktárában 1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68" y="414338"/>
            <a:ext cx="4022725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Szövegdoboz 1"/>
          <p:cNvSpPr txBox="1">
            <a:spLocks noChangeArrowheads="1"/>
          </p:cNvSpPr>
          <p:nvPr/>
        </p:nvSpPr>
        <p:spPr bwMode="auto">
          <a:xfrm>
            <a:off x="383381" y="6006455"/>
            <a:ext cx="855831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 smtClean="0"/>
              <a:t>Kozma Miklós szobra egykor </a:t>
            </a:r>
            <a:r>
              <a:rPr lang="hu-HU" altLang="hu-HU" sz="2400" b="1" dirty="0"/>
              <a:t>és ma </a:t>
            </a:r>
            <a:endParaRPr lang="hu-HU" altLang="hu-HU" sz="2400" b="1" dirty="0" smtClean="0"/>
          </a:p>
          <a:p>
            <a:pPr algn="ctr" eaLnBrk="1" hangingPunct="1"/>
            <a:r>
              <a:rPr lang="hu-HU" altLang="hu-HU" b="1" dirty="0" smtClean="0"/>
              <a:t>Képek </a:t>
            </a:r>
            <a:r>
              <a:rPr lang="hu-HU" altLang="hu-HU" b="1" dirty="0"/>
              <a:t>forrása: MTVA </a:t>
            </a:r>
            <a:r>
              <a:rPr lang="hu-HU" altLang="hu-HU" b="1" dirty="0" smtClean="0"/>
              <a:t>Központi Irattára</a:t>
            </a:r>
            <a:endParaRPr lang="hu-HU" altLang="hu-HU" b="1" dirty="0"/>
          </a:p>
          <a:p>
            <a:pPr algn="ctr" eaLnBrk="1" hangingPunct="1"/>
            <a:r>
              <a:rPr lang="hu-HU" altLang="hu-HU" sz="2400" b="1" dirty="0" smtClean="0"/>
              <a:t>  </a:t>
            </a:r>
            <a:endParaRPr lang="hu-HU" altLang="hu-HU" sz="2400" b="1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" y="414338"/>
            <a:ext cx="3719513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A székesfehérvári 10es huszárok a közmédiában\szőtscikk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664" y="177239"/>
            <a:ext cx="6105797" cy="601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zövegdoboz 1"/>
          <p:cNvSpPr txBox="1">
            <a:spLocks noChangeArrowheads="1"/>
          </p:cNvSpPr>
          <p:nvPr/>
        </p:nvSpPr>
        <p:spPr bwMode="auto">
          <a:xfrm>
            <a:off x="251520" y="6237287"/>
            <a:ext cx="85689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000" dirty="0"/>
              <a:t>Forrás: MTVA Központi Irattár </a:t>
            </a:r>
            <a:r>
              <a:rPr lang="hu-HU" altLang="hu-HU" sz="2000" dirty="0" smtClean="0"/>
              <a:t>Sajtócikk-gyűjtemény </a:t>
            </a:r>
            <a:r>
              <a:rPr lang="hu-HU" altLang="hu-HU" sz="2000" dirty="0"/>
              <a:t>1931-1951 között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22" y="3644900"/>
            <a:ext cx="7355681" cy="322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6" y="126091"/>
            <a:ext cx="2089275" cy="296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 descr="D:\A székesfehérvári 10es huszárok a közmédiában\Szőts Ernő szobra a Rádió előcsarnokában 2012.12.03. 3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438" y="126091"/>
            <a:ext cx="2254250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D:\A székesfehérvári 10es huszárok a közmédiában\Pátzay Hírközlés című szobra a NNemzeti Galériában 1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0480"/>
            <a:ext cx="2284537" cy="300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Szövegdoboz 1"/>
          <p:cNvSpPr txBox="1">
            <a:spLocks noChangeArrowheads="1"/>
          </p:cNvSpPr>
          <p:nvPr/>
        </p:nvSpPr>
        <p:spPr bwMode="auto">
          <a:xfrm>
            <a:off x="153938" y="3183235"/>
            <a:ext cx="87908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 smtClean="0"/>
              <a:t>Szőts </a:t>
            </a:r>
            <a:r>
              <a:rPr lang="hu-HU" altLang="hu-HU" sz="2400" b="1" dirty="0"/>
              <a:t>Ernő emlékezete </a:t>
            </a:r>
            <a:endParaRPr lang="hu-HU" altLang="hu-HU" sz="2400" b="1" dirty="0" smtClean="0"/>
          </a:p>
          <a:p>
            <a:pPr algn="ctr" eaLnBrk="1" hangingPunct="1"/>
            <a:endParaRPr lang="hu-HU" altLang="hu-HU" sz="2400" b="1" dirty="0"/>
          </a:p>
          <a:p>
            <a:pPr algn="ctr" eaLnBrk="1" hangingPunct="1"/>
            <a:r>
              <a:rPr lang="hu-HU" altLang="hu-HU" sz="1600" b="1" dirty="0" smtClean="0"/>
              <a:t>Képek </a:t>
            </a:r>
            <a:r>
              <a:rPr lang="hu-HU" altLang="hu-HU" sz="1600" b="1" dirty="0"/>
              <a:t>forrása: MTVA Rádió- és </a:t>
            </a:r>
            <a:r>
              <a:rPr lang="hu-HU" altLang="hu-HU" sz="1600" b="1" dirty="0" smtClean="0"/>
              <a:t>Televízió Történeti </a:t>
            </a:r>
            <a:r>
              <a:rPr lang="hu-HU" altLang="hu-HU" sz="1600" b="1" dirty="0"/>
              <a:t>Kiállítóhely Fényképtára</a:t>
            </a:r>
          </a:p>
          <a:p>
            <a:pPr algn="ctr" eaLnBrk="1" hangingPunct="1"/>
            <a:r>
              <a:rPr lang="hu-HU" altLang="hu-HU" sz="2400" b="1" dirty="0" smtClean="0"/>
              <a:t> </a:t>
            </a:r>
            <a:endParaRPr lang="hu-HU" altLang="hu-HU" sz="24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2415704" y="615011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solidFill>
                  <a:srgbClr val="FFFF00"/>
                </a:solidFill>
              </a:rPr>
              <a:t>Szőts csarnok </a:t>
            </a:r>
          </a:p>
          <a:p>
            <a:pPr algn="ctr"/>
            <a:r>
              <a:rPr lang="hu-HU" sz="2000" dirty="0" smtClean="0">
                <a:solidFill>
                  <a:srgbClr val="FFFF00"/>
                </a:solidFill>
              </a:rPr>
              <a:t>a Rádió Stúdiópalotája 1933.</a:t>
            </a:r>
            <a:endParaRPr lang="hu-H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zövegdoboz 1"/>
          <p:cNvSpPr txBox="1">
            <a:spLocks noChangeArrowheads="1"/>
          </p:cNvSpPr>
          <p:nvPr/>
        </p:nvSpPr>
        <p:spPr bwMode="auto">
          <a:xfrm>
            <a:off x="936625" y="4854575"/>
            <a:ext cx="71278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Az előadás kép- és hangdokumentumait összegyűjtötték és a képi prezentációt készítették: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Az MTVA Központi Irattárának munkatársai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/>
              <a:t>Budapest 2014.12.11.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952770" y="764704"/>
            <a:ext cx="712879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Köszönöm  megtisztelő figyelmüket!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936625" y="3113088"/>
            <a:ext cx="7127875" cy="10779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/>
              <a:t>Az előadást készítette: Sávoly Tamás levéltáros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2" y="237068"/>
            <a:ext cx="201771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Szövegdoboz 2"/>
          <p:cNvSpPr txBox="1">
            <a:spLocks noChangeArrowheads="1"/>
          </p:cNvSpPr>
          <p:nvPr/>
        </p:nvSpPr>
        <p:spPr bwMode="auto">
          <a:xfrm>
            <a:off x="395288" y="762000"/>
            <a:ext cx="5472112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hu-HU" altLang="hu-HU" b="1" dirty="0"/>
              <a:t>Lázár László </a:t>
            </a:r>
            <a:r>
              <a:rPr lang="hu-HU" altLang="hu-HU" dirty="0"/>
              <a:t>nagyváradi születésű ügyész és </a:t>
            </a:r>
            <a:r>
              <a:rPr lang="hu-HU" altLang="hu-HU" b="1" dirty="0"/>
              <a:t>Nyíry Erzsébet </a:t>
            </a:r>
            <a:r>
              <a:rPr lang="hu-HU" altLang="hu-HU" dirty="0"/>
              <a:t>gyermeke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1899-ben </a:t>
            </a:r>
            <a:r>
              <a:rPr lang="hu-HU" altLang="hu-HU" b="1" dirty="0"/>
              <a:t>Kozma Ferenc (Bárd Miklós) </a:t>
            </a:r>
            <a:r>
              <a:rPr lang="hu-HU" altLang="hu-HU" dirty="0"/>
              <a:t>ezredes vezetője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a soproni honvéd főreáliskola</a:t>
            </a:r>
          </a:p>
          <a:p>
            <a:pPr eaLnBrk="1" hangingPunct="1">
              <a:buFont typeface="Arial" charset="0"/>
              <a:buChar char="•"/>
            </a:pPr>
            <a:r>
              <a:rPr lang="nn-NO" altLang="hu-HU" dirty="0"/>
              <a:t>1901.</a:t>
            </a:r>
            <a:r>
              <a:rPr lang="hu-HU" altLang="hu-HU" dirty="0"/>
              <a:t>09.</a:t>
            </a:r>
            <a:r>
              <a:rPr lang="nn-NO" altLang="hu-HU" dirty="0"/>
              <a:t>20-án a Magyar királyi Honvéd Ludovika Akadémi</a:t>
            </a:r>
            <a:r>
              <a:rPr lang="hu-HU" altLang="hu-HU" dirty="0"/>
              <a:t>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1904. 08.18. huszárhadnagy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A császári és királyi 10-es huszárezredben kezdte meg katonai szolgálatát Csernovicban, majd Budapesten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1911-ben Székesfehérvár középiskolai érettségi, majd a budapesti egyetemen a jogi alapvizsgákat</a:t>
            </a:r>
          </a:p>
        </p:txBody>
      </p:sp>
      <p:sp>
        <p:nvSpPr>
          <p:cNvPr id="4100" name="Szövegdoboz 3"/>
          <p:cNvSpPr txBox="1">
            <a:spLocks noChangeArrowheads="1"/>
          </p:cNvSpPr>
          <p:nvPr/>
        </p:nvSpPr>
        <p:spPr bwMode="auto">
          <a:xfrm>
            <a:off x="6107054" y="2998787"/>
            <a:ext cx="3025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a-DK" altLang="hu-HU" dirty="0"/>
              <a:t>(*Nagyvárad, 1884. </a:t>
            </a:r>
            <a:r>
              <a:rPr lang="hu-HU" altLang="hu-HU" dirty="0"/>
              <a:t>09.0</a:t>
            </a:r>
            <a:r>
              <a:rPr lang="da-DK" altLang="hu-HU" dirty="0"/>
              <a:t>5. - + Budapest, 1941. </a:t>
            </a:r>
            <a:r>
              <a:rPr lang="hu-HU" altLang="hu-HU" dirty="0"/>
              <a:t>12.0</a:t>
            </a:r>
            <a:r>
              <a:rPr lang="da-DK" altLang="hu-HU" dirty="0"/>
              <a:t>7.)</a:t>
            </a:r>
            <a:endParaRPr lang="hu-HU" altLang="hu-HU" dirty="0"/>
          </a:p>
        </p:txBody>
      </p:sp>
      <p:sp>
        <p:nvSpPr>
          <p:cNvPr id="4101" name="Szövegdoboz 4"/>
          <p:cNvSpPr txBox="1">
            <a:spLocks noChangeArrowheads="1"/>
          </p:cNvSpPr>
          <p:nvPr/>
        </p:nvSpPr>
        <p:spPr bwMode="auto">
          <a:xfrm>
            <a:off x="2520330" y="237068"/>
            <a:ext cx="3960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dirty="0" smtClean="0"/>
              <a:t>vitéz </a:t>
            </a:r>
            <a:r>
              <a:rPr lang="hu-HU" altLang="hu-HU" sz="2400" dirty="0"/>
              <a:t>leveldi</a:t>
            </a:r>
            <a:r>
              <a:rPr lang="hu-HU" altLang="hu-HU" sz="2400" b="1" dirty="0"/>
              <a:t> Kozma Miklós</a:t>
            </a:r>
          </a:p>
        </p:txBody>
      </p:sp>
      <p:sp>
        <p:nvSpPr>
          <p:cNvPr id="4102" name="Szövegdoboz 5"/>
          <p:cNvSpPr txBox="1">
            <a:spLocks noChangeArrowheads="1"/>
          </p:cNvSpPr>
          <p:nvPr/>
        </p:nvSpPr>
        <p:spPr bwMode="auto">
          <a:xfrm>
            <a:off x="395288" y="4508500"/>
            <a:ext cx="8353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hu-HU" altLang="hu-HU" dirty="0"/>
              <a:t>A világháborúban 44 hónap frontszolgálat a 10-es huszároknál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1915-ben kapitány, majd századparancsnok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a vaskoronarendnek, a III. osztályú katonai érdemkeresztnek és háromszoros tulajdonosa a Signum Laudisnak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1918 decemberétől budapesti beosztásban, mint ezred-segédtiszt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a Magyar Országos Véderő Egylet mozgalomban Sajtó- és propaganda-osztály vezetője</a:t>
            </a:r>
          </a:p>
          <a:p>
            <a:pPr eaLnBrk="1" hangingPunct="1">
              <a:buFont typeface="Arial" charset="0"/>
              <a:buChar char="•"/>
            </a:pPr>
            <a:endParaRPr lang="hu-HU" altLang="hu-H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zövegdoboz 1"/>
          <p:cNvSpPr txBox="1">
            <a:spLocks noChangeArrowheads="1"/>
          </p:cNvSpPr>
          <p:nvPr/>
        </p:nvSpPr>
        <p:spPr bwMode="auto">
          <a:xfrm rot="10800000" flipV="1">
            <a:off x="539551" y="828676"/>
            <a:ext cx="55705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hu-HU" altLang="hu-HU" sz="2400" dirty="0"/>
              <a:t>1919 március a MOVE vezetője 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/>
              <a:t>a </a:t>
            </a:r>
            <a:r>
              <a:rPr lang="hu-HU" altLang="hu-HU" sz="2400" b="1" dirty="0"/>
              <a:t>Nemzeti Hadseregben védelmi- és propaganda-osztályvezető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/>
              <a:t> Megszervezte a </a:t>
            </a:r>
            <a:r>
              <a:rPr lang="hu-HU" altLang="hu-HU" sz="2400" b="1" dirty="0"/>
              <a:t>nyilvántartó- és propaganda-osztályt </a:t>
            </a:r>
            <a:r>
              <a:rPr lang="hu-HU" altLang="hu-HU" sz="2400" dirty="0"/>
              <a:t>a </a:t>
            </a:r>
            <a:r>
              <a:rPr lang="hu-HU" altLang="hu-HU" sz="2400" b="1" dirty="0"/>
              <a:t>szegedi hadügyminisztérium </a:t>
            </a:r>
            <a:r>
              <a:rPr lang="hu-HU" altLang="hu-HU" sz="2400" dirty="0"/>
              <a:t>keretében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/>
              <a:t>1919. augusztus Siófokon letartóztatta Stromfeld Aurél ezredest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400" b="1" dirty="0"/>
              <a:t>1920. augusztus 7-én </a:t>
            </a:r>
            <a:r>
              <a:rPr lang="hu-HU" altLang="hu-HU" sz="2400" dirty="0"/>
              <a:t>felkérték a magyar félhivatalos hírszolgálat a Magyar Távirati Iroda újjászervezésére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/>
              <a:t>Magyar Távirati Irodát </a:t>
            </a:r>
            <a:r>
              <a:rPr lang="hu-HU" altLang="hu-HU" sz="2400" b="1" dirty="0"/>
              <a:t>1921. május 1-ig </a:t>
            </a:r>
            <a:r>
              <a:rPr lang="hu-HU" altLang="hu-HU" sz="2400" dirty="0"/>
              <a:t>katonai minőségben vezette 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2400" dirty="0"/>
              <a:t>Javaslatai elfogadása után </a:t>
            </a:r>
            <a:r>
              <a:rPr lang="hu-HU" altLang="hu-HU" sz="2400" b="1" dirty="0"/>
              <a:t>őrnagyként </a:t>
            </a:r>
            <a:r>
              <a:rPr lang="hu-HU" altLang="hu-HU" sz="2400" dirty="0"/>
              <a:t>szerelt le.</a:t>
            </a:r>
          </a:p>
        </p:txBody>
      </p:sp>
      <p:sp>
        <p:nvSpPr>
          <p:cNvPr id="5123" name="Szövegdoboz 1"/>
          <p:cNvSpPr txBox="1">
            <a:spLocks noChangeArrowheads="1"/>
          </p:cNvSpPr>
          <p:nvPr/>
        </p:nvSpPr>
        <p:spPr bwMode="auto">
          <a:xfrm>
            <a:off x="2434530" y="221191"/>
            <a:ext cx="413206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dirty="0" smtClean="0"/>
              <a:t>vitéz </a:t>
            </a:r>
            <a:r>
              <a:rPr lang="hu-HU" altLang="hu-HU" sz="2400" dirty="0"/>
              <a:t>leveldi </a:t>
            </a:r>
            <a:r>
              <a:rPr lang="hu-HU" altLang="hu-HU" sz="2400" b="1" dirty="0"/>
              <a:t>Kozma Miklós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221191"/>
            <a:ext cx="1873250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églalap 1"/>
          <p:cNvSpPr/>
          <p:nvPr/>
        </p:nvSpPr>
        <p:spPr>
          <a:xfrm>
            <a:off x="7048500" y="2721571"/>
            <a:ext cx="1873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(*Nagyvárad, 1884. 09.05. - + Budapest, 1941. 12.07.)</a:t>
            </a:r>
            <a:endParaRPr lang="hu-H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9324"/>
            <a:ext cx="1871662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Szövegdoboz 1"/>
          <p:cNvSpPr txBox="1">
            <a:spLocks noChangeArrowheads="1"/>
          </p:cNvSpPr>
          <p:nvPr/>
        </p:nvSpPr>
        <p:spPr bwMode="auto">
          <a:xfrm>
            <a:off x="2376327" y="189324"/>
            <a:ext cx="42484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dirty="0" smtClean="0"/>
              <a:t>vitéz </a:t>
            </a:r>
            <a:r>
              <a:rPr lang="hu-HU" altLang="hu-HU" sz="2400" dirty="0"/>
              <a:t>leveldi </a:t>
            </a:r>
            <a:r>
              <a:rPr lang="hu-HU" altLang="hu-HU" sz="2400" b="1" dirty="0"/>
              <a:t>Kozma Miklós</a:t>
            </a:r>
          </a:p>
        </p:txBody>
      </p:sp>
      <p:sp>
        <p:nvSpPr>
          <p:cNvPr id="6148" name="Szövegdoboz 2"/>
          <p:cNvSpPr txBox="1">
            <a:spLocks noChangeArrowheads="1"/>
          </p:cNvSpPr>
          <p:nvPr/>
        </p:nvSpPr>
        <p:spPr bwMode="auto">
          <a:xfrm>
            <a:off x="755576" y="831147"/>
            <a:ext cx="5616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 smtClean="0"/>
              <a:t>1920-tól elvállalta a </a:t>
            </a:r>
            <a:r>
              <a:rPr lang="hu-HU" altLang="hu-HU" b="1" dirty="0"/>
              <a:t>Magyar Távirati Iroda Rt. </a:t>
            </a:r>
            <a:r>
              <a:rPr lang="hu-HU" altLang="hu-HU" dirty="0"/>
              <a:t>vezetését, amelyet rövid hónapok alatt Nyugat-európai nívóra emelt</a:t>
            </a:r>
          </a:p>
        </p:txBody>
      </p:sp>
      <p:sp>
        <p:nvSpPr>
          <p:cNvPr id="6149" name="Szövegdoboz 3"/>
          <p:cNvSpPr txBox="1">
            <a:spLocks noChangeArrowheads="1"/>
          </p:cNvSpPr>
          <p:nvPr/>
        </p:nvSpPr>
        <p:spPr bwMode="auto">
          <a:xfrm>
            <a:off x="410899" y="1772816"/>
            <a:ext cx="6553200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hu-HU" altLang="hu-HU" dirty="0"/>
              <a:t>Fáradhatatlan munkásságával teljesen modern alapokra fektette belföldi és külföldi vonatkozásban egyaránt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újjászervezte a rendőrségi és bírósági hírszolgálat orgánumát, a </a:t>
            </a:r>
            <a:r>
              <a:rPr lang="hu-HU" altLang="hu-HU" b="1" dirty="0"/>
              <a:t>Magyar Országos Tudósítót </a:t>
            </a:r>
            <a:r>
              <a:rPr lang="hu-HU" altLang="hu-HU" dirty="0"/>
              <a:t>és összekapcsolta a Magyar Távirati Irodával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Megalapította a </a:t>
            </a:r>
            <a:r>
              <a:rPr lang="hu-HU" altLang="hu-HU" b="1" dirty="0"/>
              <a:t>Magyar Filmiroda Rt-t, </a:t>
            </a:r>
            <a:r>
              <a:rPr lang="hu-HU" altLang="hu-HU" dirty="0"/>
              <a:t>a </a:t>
            </a:r>
            <a:r>
              <a:rPr lang="hu-HU" altLang="hu-HU" b="1" dirty="0"/>
              <a:t>Magyar Hirdető Iroda Rt-t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a </a:t>
            </a:r>
            <a:r>
              <a:rPr lang="hu-HU" altLang="hu-HU" b="1" dirty="0"/>
              <a:t>Magyar Telefon Hírmondó Rt-t</a:t>
            </a:r>
            <a:r>
              <a:rPr lang="hu-HU" altLang="hu-HU" dirty="0"/>
              <a:t>, az MTI érdekkörébe  vonta, megszerezte az államtól </a:t>
            </a:r>
            <a:r>
              <a:rPr lang="hu-HU" altLang="hu-HU" b="1" dirty="0"/>
              <a:t>a rádió-koncessziót </a:t>
            </a:r>
            <a:r>
              <a:rPr lang="hu-HU" altLang="hu-HU" dirty="0"/>
              <a:t>is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nemzetközi konferencián személyesen irányította </a:t>
            </a:r>
            <a:r>
              <a:rPr lang="hu-HU" altLang="hu-HU" b="1" dirty="0"/>
              <a:t>a Magyar Távirati Iroda </a:t>
            </a:r>
            <a:r>
              <a:rPr lang="hu-HU" altLang="hu-HU" dirty="0"/>
              <a:t>hírszolgálatát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b="1" dirty="0"/>
              <a:t>1928-ban </a:t>
            </a:r>
            <a:r>
              <a:rPr lang="hu-HU" altLang="hu-HU" dirty="0"/>
              <a:t>a hivatalos távirati irodák nemzetközi szervezete alelnökének választotta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b="1" dirty="0"/>
              <a:t>1934 áprilisában </a:t>
            </a:r>
            <a:r>
              <a:rPr lang="hu-HU" altLang="hu-HU" dirty="0"/>
              <a:t>a felsőház örökös tagjának nevezték ki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1934 decemberében jelentős szerepe volt a Marseille-i frank-ügy genfi tárgyalásánál. 1935-1937 között a Nemzeti Egység Pártja szombathelyi országgyűlési képviselője</a:t>
            </a:r>
          </a:p>
        </p:txBody>
      </p:sp>
      <p:sp>
        <p:nvSpPr>
          <p:cNvPr id="2" name="Téglalap 1"/>
          <p:cNvSpPr/>
          <p:nvPr/>
        </p:nvSpPr>
        <p:spPr>
          <a:xfrm>
            <a:off x="7092280" y="2852936"/>
            <a:ext cx="18716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(*Nagyvárad, 1884. 09.05. - + Budapest, 1941. 12.07.)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églalap 1"/>
          <p:cNvSpPr>
            <a:spLocks noChangeArrowheads="1"/>
          </p:cNvSpPr>
          <p:nvPr/>
        </p:nvSpPr>
        <p:spPr bwMode="auto">
          <a:xfrm>
            <a:off x="2462569" y="126355"/>
            <a:ext cx="3914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400" dirty="0" smtClean="0"/>
              <a:t>vitéz </a:t>
            </a:r>
            <a:r>
              <a:rPr lang="hu-HU" altLang="hu-HU" sz="2400" dirty="0"/>
              <a:t>leveldi </a:t>
            </a:r>
            <a:r>
              <a:rPr lang="hu-HU" altLang="hu-HU" sz="2400" b="1" dirty="0"/>
              <a:t>Kozma Miklós</a:t>
            </a:r>
          </a:p>
        </p:txBody>
      </p:sp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56" y="126355"/>
            <a:ext cx="1871663" cy="248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Szövegdoboz 2"/>
          <p:cNvSpPr txBox="1">
            <a:spLocks noChangeArrowheads="1"/>
          </p:cNvSpPr>
          <p:nvPr/>
        </p:nvSpPr>
        <p:spPr bwMode="auto">
          <a:xfrm>
            <a:off x="538163" y="701675"/>
            <a:ext cx="604837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1936. május 14 - augusztus 7. között </a:t>
            </a:r>
            <a:r>
              <a:rPr lang="hu-HU" altLang="hu-HU" dirty="0" smtClean="0"/>
              <a:t>belügyminiszter</a:t>
            </a:r>
            <a:endParaRPr lang="hu-HU" altLang="hu-HU" dirty="0"/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1936. 05.14- 1936.08.07. ideiglenes honvédelmi miniszter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1937. </a:t>
            </a:r>
            <a:r>
              <a:rPr lang="hu-HU" altLang="hu-HU" dirty="0" smtClean="0"/>
              <a:t>02. 24-én </a:t>
            </a:r>
            <a:r>
              <a:rPr lang="hu-HU" altLang="hu-HU" dirty="0"/>
              <a:t>a </a:t>
            </a:r>
            <a:r>
              <a:rPr lang="hu-HU" altLang="hu-HU" b="1" dirty="0"/>
              <a:t>Magyar Távirati Iroda Rt. </a:t>
            </a:r>
            <a:r>
              <a:rPr lang="hu-HU" altLang="hu-HU" dirty="0"/>
              <a:t>és az érdekkörébe tartozó vállalatok elnöke haláláig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1938. </a:t>
            </a:r>
            <a:r>
              <a:rPr lang="hu-HU" altLang="hu-HU" dirty="0" smtClean="0"/>
              <a:t>10. 8-án </a:t>
            </a:r>
            <a:r>
              <a:rPr lang="hu-HU" altLang="hu-HU" dirty="0"/>
              <a:t>a minisztertanács megbízta a Kárpátaljai akció diverzáns akciókat végrehajtó Rongyos Gárda megszervezésével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1940.09.12. Kárpátalja kormányzó biztosa haláláig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38163" y="3328988"/>
            <a:ext cx="7489825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/>
              <a:t>Nevéhez fűződik:</a:t>
            </a:r>
          </a:p>
          <a:p>
            <a:pPr>
              <a:defRPr/>
            </a:pPr>
            <a:r>
              <a:rPr lang="hu-HU" dirty="0"/>
              <a:t>Az MTI és társvállalatainak kiépítése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Hiteles hírszolgálat az információ beszerzése közvetlenül a hír forrásától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Pártpolitikán felüli szolgálat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A tudósító hálózat gyorsabb legyen, mint versenytársai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Önálló birodalmának önálló gazdasági hálót épített </a:t>
            </a:r>
          </a:p>
          <a:p>
            <a:pPr>
              <a:defRPr/>
            </a:pPr>
            <a:r>
              <a:rPr lang="hu-HU" dirty="0"/>
              <a:t>	Magyar Nemzeti Gazdasági Bank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A közmédia központjának felépítése fűződik a nevéhez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Az adóhálózat kiépítésében nagy szerepet játszott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Külföld számára fontos diplomáciai események szervezése (Eucharisztikus kongresszus)</a:t>
            </a:r>
          </a:p>
        </p:txBody>
      </p:sp>
      <p:sp>
        <p:nvSpPr>
          <p:cNvPr id="2" name="Téglalap 1"/>
          <p:cNvSpPr/>
          <p:nvPr/>
        </p:nvSpPr>
        <p:spPr>
          <a:xfrm>
            <a:off x="7092156" y="2721570"/>
            <a:ext cx="1866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(*Nagyvárad, 1884. 09.05. - + Budapest, 1941. 12.07.)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églalap 2"/>
          <p:cNvSpPr>
            <a:spLocks noChangeArrowheads="1"/>
          </p:cNvSpPr>
          <p:nvPr/>
        </p:nvSpPr>
        <p:spPr bwMode="auto">
          <a:xfrm>
            <a:off x="2376327" y="41803"/>
            <a:ext cx="424847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/>
              <a:t>vitéz </a:t>
            </a:r>
            <a:r>
              <a:rPr lang="hu-HU" altLang="hu-HU" sz="2400" dirty="0" err="1"/>
              <a:t>sóváradi</a:t>
            </a:r>
            <a:r>
              <a:rPr lang="hu-HU" altLang="hu-HU" sz="2400" b="1" dirty="0"/>
              <a:t> Szőts Ernő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938" y="260350"/>
            <a:ext cx="1595437" cy="259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501650" y="551656"/>
            <a:ext cx="6119813" cy="6186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b="1" dirty="0"/>
              <a:t>Szőts Farkas</a:t>
            </a:r>
            <a:r>
              <a:rPr lang="hu-HU" dirty="0"/>
              <a:t> dr. református lelkész és </a:t>
            </a:r>
            <a:r>
              <a:rPr lang="hu-HU" b="1" dirty="0" err="1"/>
              <a:t>Fromm</a:t>
            </a:r>
            <a:r>
              <a:rPr lang="hu-HU" b="1" dirty="0"/>
              <a:t> Mária </a:t>
            </a:r>
            <a:r>
              <a:rPr lang="hu-HU" dirty="0"/>
              <a:t>gyermeke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A Ludovika Akadémia befejezése után a császári és királyi </a:t>
            </a:r>
            <a:r>
              <a:rPr lang="hu-HU" b="1" dirty="0"/>
              <a:t>4. huszárezredbe </a:t>
            </a:r>
            <a:r>
              <a:rPr lang="hu-HU" dirty="0"/>
              <a:t>kerül hadnagyi kinevezéssel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Bécsben és Nagyszebenben szolgált, majd a </a:t>
            </a:r>
            <a:r>
              <a:rPr lang="hu-HU" b="1" dirty="0"/>
              <a:t>10. Frigyes Vilmos – a későbbi Mackensen </a:t>
            </a:r>
            <a:r>
              <a:rPr lang="hu-HU" dirty="0"/>
              <a:t>– huszárokhoz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A világháború egyik legvitézebb katonája volt, ahol kitüntetéseket szerzett, így a </a:t>
            </a:r>
            <a:r>
              <a:rPr lang="hu-HU" b="1" dirty="0"/>
              <a:t>vaskoronarend</a:t>
            </a:r>
            <a:r>
              <a:rPr lang="hu-HU" dirty="0"/>
              <a:t>et, kétszer a </a:t>
            </a:r>
            <a:r>
              <a:rPr lang="hu-HU" b="1" dirty="0"/>
              <a:t>katonai érdemkereszt</a:t>
            </a:r>
            <a:r>
              <a:rPr lang="hu-HU" dirty="0"/>
              <a:t>et, </a:t>
            </a:r>
            <a:r>
              <a:rPr lang="hu-HU" b="1" dirty="0"/>
              <a:t>kétszer a Signum Laudist</a:t>
            </a:r>
            <a:r>
              <a:rPr lang="hu-HU" dirty="0"/>
              <a:t>, a </a:t>
            </a:r>
            <a:r>
              <a:rPr lang="hu-HU" b="1" dirty="0"/>
              <a:t>német vaskeresztet</a:t>
            </a:r>
            <a:r>
              <a:rPr lang="hu-HU" dirty="0"/>
              <a:t>, a </a:t>
            </a:r>
            <a:r>
              <a:rPr lang="hu-HU" b="1" dirty="0"/>
              <a:t>török császári félholdat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b="1" dirty="0"/>
              <a:t>A nemzeti hadsereg megalakulása után a budapesti körletparancsnokság </a:t>
            </a:r>
            <a:r>
              <a:rPr lang="hu-HU" dirty="0"/>
              <a:t>egyik fontos </a:t>
            </a:r>
            <a:r>
              <a:rPr lang="hu-HU" b="1" dirty="0"/>
              <a:t>osztályát szervezte meg, később a kormányzói katonai irodában teljesített szolgálatot.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b="1" dirty="0"/>
              <a:t>a hadseregből leszerelése után szolgálaton kívüli viszonyban alezredessé</a:t>
            </a:r>
            <a:r>
              <a:rPr lang="hu-HU" dirty="0"/>
              <a:t> nevezték ki.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Leveldi Kozma Miklós 1924-ben meghívta a Magyar Telefonhírmondó Rt. igazgatójának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hu-HU" dirty="0"/>
              <a:t>Magyar Telefonhírmondó és Rádió Rt. megalakulásakor annak üzemvezető igazgatója haláláig.</a:t>
            </a:r>
          </a:p>
        </p:txBody>
      </p:sp>
      <p:sp>
        <p:nvSpPr>
          <p:cNvPr id="9221" name="Szövegdoboz 2"/>
          <p:cNvSpPr txBox="1">
            <a:spLocks noChangeArrowheads="1"/>
          </p:cNvSpPr>
          <p:nvPr/>
        </p:nvSpPr>
        <p:spPr bwMode="auto">
          <a:xfrm>
            <a:off x="7246938" y="3644899"/>
            <a:ext cx="18168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/>
              <a:t>(*Gyömrő, 1884. 08.24. – +Budapest, 1932. 12.17.)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684" y="246063"/>
            <a:ext cx="15906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églalap 2"/>
          <p:cNvSpPr>
            <a:spLocks noChangeArrowheads="1"/>
          </p:cNvSpPr>
          <p:nvPr/>
        </p:nvSpPr>
        <p:spPr bwMode="auto">
          <a:xfrm>
            <a:off x="2620963" y="246063"/>
            <a:ext cx="3759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sz="2400" dirty="0"/>
              <a:t>vitéz </a:t>
            </a:r>
            <a:r>
              <a:rPr lang="hu-HU" altLang="hu-HU" sz="2400" dirty="0" err="1"/>
              <a:t>sóváradi</a:t>
            </a:r>
            <a:r>
              <a:rPr lang="hu-HU" altLang="hu-HU" sz="2400" dirty="0"/>
              <a:t> </a:t>
            </a:r>
            <a:r>
              <a:rPr lang="hu-HU" altLang="hu-HU" sz="2400" b="1" dirty="0"/>
              <a:t>Szőts Ernő</a:t>
            </a:r>
          </a:p>
        </p:txBody>
      </p:sp>
      <p:sp>
        <p:nvSpPr>
          <p:cNvPr id="10244" name="Szövegdoboz 3"/>
          <p:cNvSpPr txBox="1">
            <a:spLocks noChangeArrowheads="1"/>
          </p:cNvSpPr>
          <p:nvPr/>
        </p:nvSpPr>
        <p:spPr bwMode="auto">
          <a:xfrm>
            <a:off x="323528" y="708025"/>
            <a:ext cx="55435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Arial" charset="0"/>
              <a:buChar char="•"/>
            </a:pPr>
            <a:r>
              <a:rPr lang="hu-HU" altLang="hu-HU" dirty="0"/>
              <a:t>Nevéhez fűződik: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1926.05.03. Polgár Gézával kitalálja és megindítja az első szolgáltató műsort „Mit üzen a Rádió” címmel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1926.05.16. Ő az egyik rendezője az első Stúdió operettnek a „János vitéznek”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Az első színműelőadás a stúdióban Geraldy: „Szeretni” című darabja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Az első hangjáték előadás Somogyváry Gyula: „Hazatérés” című darabja is az ő nevéhez fűződik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1927. Európai körút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1928. április 1-jén barátja ötleteként, minden délben harangszó szól a Rádióban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1928. április 1.jén a lakihegyi adó megnyitása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1928.10</a:t>
            </a:r>
            <a:r>
              <a:rPr lang="hu-HU" altLang="hu-HU" dirty="0" smtClean="0"/>
              <a:t>. 25</a:t>
            </a:r>
            <a:r>
              <a:rPr lang="hu-HU" altLang="hu-HU" dirty="0"/>
              <a:t>. Az új stúdiópalota megnyitása 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1930.02.15. magyar királyi kormányfőtanácsos</a:t>
            </a:r>
          </a:p>
          <a:p>
            <a:pPr eaLnBrk="1" hangingPunct="1">
              <a:buFont typeface="Arial" charset="0"/>
              <a:buChar char="•"/>
            </a:pPr>
            <a:r>
              <a:rPr lang="hu-HU" altLang="hu-HU" dirty="0"/>
              <a:t>1932.12.17. halála</a:t>
            </a:r>
          </a:p>
        </p:txBody>
      </p:sp>
      <p:sp>
        <p:nvSpPr>
          <p:cNvPr id="10245" name="Szövegdoboz 4"/>
          <p:cNvSpPr txBox="1">
            <a:spLocks noChangeArrowheads="1"/>
          </p:cNvSpPr>
          <p:nvPr/>
        </p:nvSpPr>
        <p:spPr bwMode="auto">
          <a:xfrm>
            <a:off x="323528" y="5480050"/>
            <a:ext cx="68691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altLang="hu-HU" dirty="0"/>
              <a:t>Művészek, tudósok, írók megnyerése a Magyar Rádió számára</a:t>
            </a:r>
          </a:p>
          <a:p>
            <a:pPr eaLnBrk="1" hangingPunct="1"/>
            <a:r>
              <a:rPr lang="hu-HU" altLang="hu-HU" dirty="0"/>
              <a:t>Rádió újépületbe költöztetése</a:t>
            </a:r>
          </a:p>
          <a:p>
            <a:pPr eaLnBrk="1" hangingPunct="1"/>
            <a:r>
              <a:rPr lang="hu-HU" altLang="hu-HU" dirty="0"/>
              <a:t>Nemzetközi konferenciákon sikerrel képviselte Magyarországot (európai műsorcsere gondolata)</a:t>
            </a:r>
          </a:p>
        </p:txBody>
      </p:sp>
      <p:sp>
        <p:nvSpPr>
          <p:cNvPr id="2" name="Téglalap 1"/>
          <p:cNvSpPr/>
          <p:nvPr/>
        </p:nvSpPr>
        <p:spPr>
          <a:xfrm>
            <a:off x="7287684" y="3622302"/>
            <a:ext cx="18563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(*Gyömrő, 1884. 08.24. – +Budapest, 1932. 12.17.)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zövegdoboz 3"/>
          <p:cNvSpPr txBox="1">
            <a:spLocks noChangeArrowheads="1"/>
          </p:cNvSpPr>
          <p:nvPr/>
        </p:nvSpPr>
        <p:spPr bwMode="auto">
          <a:xfrm>
            <a:off x="250824" y="980728"/>
            <a:ext cx="640873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spcBef>
                <a:spcPct val="0"/>
              </a:spcBef>
              <a:defRPr/>
            </a:pPr>
            <a:r>
              <a:rPr lang="hu-HU" altLang="hu-HU" sz="2400" b="1" dirty="0" smtClean="0"/>
              <a:t>Havel Lipót </a:t>
            </a:r>
            <a:r>
              <a:rPr lang="hu-HU" altLang="hu-HU" sz="2400" dirty="0" smtClean="0"/>
              <a:t>építőmester és </a:t>
            </a:r>
            <a:r>
              <a:rPr lang="hu-HU" altLang="hu-HU" sz="2400" b="1" dirty="0" smtClean="0"/>
              <a:t>Fuchs Etelka </a:t>
            </a:r>
            <a:r>
              <a:rPr lang="hu-HU" altLang="hu-HU" sz="2400" dirty="0" smtClean="0"/>
              <a:t>gyermekeke</a:t>
            </a:r>
          </a:p>
          <a:p>
            <a:pPr marL="342900" indent="-342900" algn="just" eaLnBrk="1" hangingPunct="1">
              <a:spcBef>
                <a:spcPct val="0"/>
              </a:spcBef>
              <a:defRPr/>
            </a:pPr>
            <a:r>
              <a:rPr lang="hu-HU" altLang="hu-HU" sz="2400" dirty="0" smtClean="0"/>
              <a:t>1912-ben avatták Budapesten az </a:t>
            </a:r>
            <a:r>
              <a:rPr lang="hu-HU" altLang="hu-HU" sz="2400" b="1" dirty="0" smtClean="0"/>
              <a:t>államtudományok doktora</a:t>
            </a:r>
            <a:r>
              <a:rPr lang="hu-HU" altLang="hu-HU" sz="2400" dirty="0" smtClean="0"/>
              <a:t>, utána </a:t>
            </a:r>
            <a:r>
              <a:rPr lang="hu-HU" altLang="hu-HU" sz="2400" b="1" dirty="0" smtClean="0"/>
              <a:t>Bécsben és Párizsban filozófiát </a:t>
            </a:r>
            <a:r>
              <a:rPr lang="hu-HU" altLang="hu-HU" sz="2400" dirty="0" smtClean="0"/>
              <a:t>hallgatott és egyetemi magántanári képesítésre készült</a:t>
            </a:r>
          </a:p>
          <a:p>
            <a:pPr marL="342900" indent="-342900" algn="just" eaLnBrk="1" hangingPunct="1">
              <a:spcBef>
                <a:spcPct val="0"/>
              </a:spcBef>
              <a:defRPr/>
            </a:pPr>
            <a:r>
              <a:rPr lang="hu-HU" altLang="hu-HU" sz="2400" dirty="0" smtClean="0"/>
              <a:t>A volt császári és királyi 10. huszárezred </a:t>
            </a:r>
            <a:r>
              <a:rPr lang="hu-HU" altLang="hu-HU" sz="2400" b="1" dirty="0" smtClean="0"/>
              <a:t>hadnagya</a:t>
            </a:r>
            <a:r>
              <a:rPr lang="hu-HU" altLang="hu-HU" sz="2400" dirty="0" smtClean="0"/>
              <a:t>, majd </a:t>
            </a:r>
            <a:r>
              <a:rPr lang="hu-HU" altLang="hu-HU" sz="2400" b="1" dirty="0" smtClean="0"/>
              <a:t>főhadnagya</a:t>
            </a:r>
            <a:r>
              <a:rPr lang="hu-HU" altLang="hu-HU" sz="2400" dirty="0" smtClean="0"/>
              <a:t> a háború első napjától az utolsóig harcolt.</a:t>
            </a:r>
          </a:p>
          <a:p>
            <a:pPr marL="342900" indent="-342900" algn="just" eaLnBrk="1" hangingPunct="1">
              <a:spcBef>
                <a:spcPct val="0"/>
              </a:spcBef>
              <a:defRPr/>
            </a:pPr>
            <a:r>
              <a:rPr lang="hu-HU" altLang="hu-HU" sz="2400" b="1" dirty="0" smtClean="0"/>
              <a:t>Horthy István </a:t>
            </a:r>
            <a:r>
              <a:rPr lang="hu-HU" altLang="hu-HU" sz="2400" dirty="0" smtClean="0"/>
              <a:t>tábornok parancsőrtisztje, vett részt a szerb, az orosz, az erdélyi és az olaszföldi harcokban</a:t>
            </a:r>
          </a:p>
          <a:p>
            <a:pPr marL="342900" indent="-342900" algn="just" eaLnBrk="1" hangingPunct="1">
              <a:spcBef>
                <a:spcPct val="0"/>
              </a:spcBef>
              <a:defRPr/>
            </a:pPr>
            <a:r>
              <a:rPr lang="hu-HU" altLang="hu-HU" sz="2400" dirty="0" smtClean="0"/>
              <a:t>Kitüntetései: három hadiékítményes Signum Laudis és a Magyar Érdemrend középkeresztje.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hu-HU" altLang="hu-HU" sz="2400" dirty="0" smtClean="0"/>
          </a:p>
        </p:txBody>
      </p:sp>
      <p:sp>
        <p:nvSpPr>
          <p:cNvPr id="11267" name="Téglalap 1"/>
          <p:cNvSpPr>
            <a:spLocks noChangeArrowheads="1"/>
          </p:cNvSpPr>
          <p:nvPr/>
        </p:nvSpPr>
        <p:spPr bwMode="auto">
          <a:xfrm>
            <a:off x="2072481" y="260648"/>
            <a:ext cx="2765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hu-HU" altLang="hu-HU" sz="2400" b="1" dirty="0"/>
              <a:t>Havel Béla dr</a:t>
            </a:r>
            <a:r>
              <a:rPr lang="hu-HU" altLang="hu-HU" sz="2400" dirty="0"/>
              <a:t>.</a:t>
            </a:r>
            <a:endParaRPr lang="hu-HU" altLang="hu-HU" sz="2400" b="1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1927225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020272" y="3644900"/>
            <a:ext cx="1927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(*Bp. 1889.02.10 –  +Bp.</a:t>
            </a:r>
          </a:p>
          <a:p>
            <a:r>
              <a:rPr lang="hu-HU" dirty="0" smtClean="0"/>
              <a:t>1980.06.12.)</a:t>
            </a:r>
            <a:endParaRPr lang="hu-H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0">
        <p14:prism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2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9|2.3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1577</Words>
  <Application>Microsoft Office PowerPoint</Application>
  <PresentationFormat>Diavetítés a képernyőre (4:3 oldalarány)</PresentationFormat>
  <Paragraphs>168</Paragraphs>
  <Slides>28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29" baseType="lpstr">
      <vt:lpstr>Office-téma</vt:lpstr>
      <vt:lpstr>A székesfehérvári 10-es huszárok a közmédiában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Magyar Rádió Rt.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kivételes hatalom joga Magyarországon</dc:title>
  <dc:creator>SavolyT</dc:creator>
  <cp:lastModifiedBy>SavolyT</cp:lastModifiedBy>
  <cp:revision>122</cp:revision>
  <dcterms:created xsi:type="dcterms:W3CDTF">2014-12-03T09:07:46Z</dcterms:created>
  <dcterms:modified xsi:type="dcterms:W3CDTF">2015-01-28T15:41:55Z</dcterms:modified>
</cp:coreProperties>
</file>