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69" r:id="rId4"/>
    <p:sldId id="284" r:id="rId5"/>
    <p:sldId id="285" r:id="rId6"/>
    <p:sldId id="280" r:id="rId7"/>
    <p:sldId id="260" r:id="rId8"/>
    <p:sldId id="287" r:id="rId9"/>
    <p:sldId id="277" r:id="rId10"/>
    <p:sldId id="281" r:id="rId11"/>
    <p:sldId id="270" r:id="rId12"/>
    <p:sldId id="282" r:id="rId13"/>
    <p:sldId id="276" r:id="rId14"/>
    <p:sldId id="271" r:id="rId15"/>
    <p:sldId id="283" r:id="rId16"/>
    <p:sldId id="288" r:id="rId17"/>
    <p:sldId id="267" r:id="rId18"/>
    <p:sldId id="273" r:id="rId19"/>
    <p:sldId id="268" r:id="rId20"/>
    <p:sldId id="274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2" autoAdjust="0"/>
  </p:normalViewPr>
  <p:slideViewPr>
    <p:cSldViewPr>
      <p:cViewPr varScale="1">
        <p:scale>
          <a:sx n="58" d="100"/>
          <a:sy n="58" d="100"/>
        </p:scale>
        <p:origin x="-141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96B75-3C24-4254-8B4E-7B730F85EF2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6613D-0E3D-4E8F-9F77-CA7FD66ABB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81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6613D-0E3D-4E8F-9F77-CA7FD66ABB0C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2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02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3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03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2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11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48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95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0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9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8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5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8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62AE9-8B60-4AF2-9550-D4F8B515A1AB}" type="datetimeFigureOut">
              <a:rPr lang="hu-HU" smtClean="0"/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D1D62-C26E-44B1-859C-539B2FCE2F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317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10877">
        <p14:gallery dir="l"/>
      </p:transition>
    </mc:Choice>
    <mc:Fallback xmlns="">
      <p:transition spd="slow" advTm="10877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I. világháborús konferencia\8 Gerő András 1914 A nemzeti delírium\Az Osztrák Magyar Monarchia középcímere 19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496944" cy="55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>
                <a:latin typeface="Algerian" panose="04020705040A02060702" pitchFamily="82" charset="0"/>
              </a:rPr>
              <a:t>A közjogi kérdések az első világháború idején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05136" y="3886200"/>
            <a:ext cx="7167264" cy="1752600"/>
          </a:xfrm>
        </p:spPr>
        <p:txBody>
          <a:bodyPr>
            <a:normAutofit fontScale="92500"/>
          </a:bodyPr>
          <a:lstStyle/>
          <a:p>
            <a:r>
              <a:rPr lang="hu-HU" b="1" dirty="0" smtClean="0">
                <a:solidFill>
                  <a:schemeClr val="tx1"/>
                </a:solidFill>
              </a:rPr>
              <a:t>Kép forrása: Országos Széchényi Könyvtár http</a:t>
            </a:r>
            <a:r>
              <a:rPr lang="hu-HU" b="1" dirty="0">
                <a:solidFill>
                  <a:schemeClr val="tx1"/>
                </a:solidFill>
              </a:rPr>
              <a:t>://mek.oszk.hu/01900/01905/html/cd8/kepek/tortenelem/to391ehh08bor.jpg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0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916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0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14:gallery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I. világháborús konferencia\8 Gerő András 1914 A nemzeti delírium\A szarajevói merénylet korabeli ábrázolá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85787"/>
            <a:ext cx="488632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84482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</a:t>
            </a:r>
            <a:r>
              <a:rPr lang="hu-HU" sz="2400" b="1" dirty="0"/>
              <a:t>szarajevói merénylet korabeli </a:t>
            </a:r>
            <a:r>
              <a:rPr lang="hu-HU" sz="2400" b="1" dirty="0" smtClean="0"/>
              <a:t>ábrázolása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465313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A kép forrása: A </a:t>
            </a:r>
            <a:r>
              <a:rPr lang="hu-HU" sz="2000" dirty="0"/>
              <a:t>XX. század krónikája.</a:t>
            </a:r>
          </a:p>
          <a:p>
            <a:pPr algn="ctr"/>
            <a:r>
              <a:rPr lang="hu-HU" sz="2000" dirty="0"/>
              <a:t>Officina Nova, Budapest, 1994, 168. </a:t>
            </a:r>
            <a:r>
              <a:rPr lang="hu-HU" sz="2000" dirty="0" smtClean="0"/>
              <a:t>oldal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5770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8453" y="1612250"/>
            <a:ext cx="428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Ferenc József és II. Vilmos az I. világháborút </a:t>
            </a:r>
            <a:r>
              <a:rPr lang="hu-HU" sz="2400" b="1" dirty="0" smtClean="0"/>
              <a:t>népszerűsítő </a:t>
            </a:r>
            <a:r>
              <a:rPr lang="hu-HU" sz="2400" b="1" dirty="0"/>
              <a:t>lapon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0344" y="584155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 és őrzőhelye</a:t>
            </a:r>
            <a:r>
              <a:rPr lang="hu-HU" sz="2000" dirty="0"/>
              <a:t>: Corvin János Múzeum, </a:t>
            </a:r>
            <a:r>
              <a:rPr lang="hu-HU" sz="2000" dirty="0" err="1"/>
              <a:t>Ladics</a:t>
            </a:r>
            <a:r>
              <a:rPr lang="hu-HU" sz="2000" dirty="0"/>
              <a:t> </a:t>
            </a:r>
            <a:r>
              <a:rPr lang="hu-HU" sz="2000" dirty="0" smtClean="0"/>
              <a:t>hagyaték http</a:t>
            </a:r>
            <a:r>
              <a:rPr lang="hu-HU" sz="2000" dirty="0"/>
              <a:t>://www.kepkonyvtar.hu/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5981"/>
            <a:ext cx="3606479" cy="497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7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avolyT\Dokumentumok\Andrássy Gyula könyvei\Imádkozik a király  1914 HM Hadtörténeti Intéz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960440" cy="59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755148" y="1484784"/>
            <a:ext cx="3993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1914-es propaganda plakát. „Mindent meggondoltam, mindent megfontoltam”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788023" y="4654547"/>
            <a:ext cx="3960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 Honvédelmi  Minisztérium </a:t>
            </a:r>
            <a:r>
              <a:rPr lang="hu-HU" sz="2000" dirty="0"/>
              <a:t>Hadtörténeti Intézet és Múzeum </a:t>
            </a:r>
          </a:p>
          <a:p>
            <a:pPr algn="ctr"/>
            <a:r>
              <a:rPr lang="hu-HU" sz="2000" dirty="0"/>
              <a:t>©</a:t>
            </a:r>
            <a:r>
              <a:rPr lang="hu-HU" sz="2000" dirty="0" err="1"/>
              <a:t>CULTiRiS</a:t>
            </a:r>
            <a:r>
              <a:rPr lang="hu-HU" sz="2000" dirty="0"/>
              <a:t> / HM Hadtörténeti Intézet és </a:t>
            </a:r>
            <a:r>
              <a:rPr lang="hu-HU" sz="2000" dirty="0" smtClean="0"/>
              <a:t>Múzeum</a:t>
            </a:r>
            <a:endParaRPr lang="hu-HU" sz="2000" dirty="0"/>
          </a:p>
          <a:p>
            <a:pPr algn="ctr"/>
            <a:r>
              <a:rPr lang="hu-HU" sz="2000" dirty="0"/>
              <a:t>ID: 130670</a:t>
            </a:r>
          </a:p>
        </p:txBody>
      </p:sp>
    </p:spTree>
    <p:extLst>
      <p:ext uri="{BB962C8B-B14F-4D97-AF65-F5344CB8AC3E}">
        <p14:creationId xmlns:p14="http://schemas.microsoft.com/office/powerpoint/2010/main" val="19742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I. világháborús konferencia\8 Gerő András 1914 A nemzeti delírium\Hadüzenet Szerbiának Telegram_–_Declaration_of_W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98" y="282788"/>
            <a:ext cx="4959003" cy="458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2411" y="4863635"/>
            <a:ext cx="8631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Az </a:t>
            </a:r>
            <a:r>
              <a:rPr lang="hu-HU" sz="2400" b="1" dirty="0"/>
              <a:t>Osztrák–Magyar Monarchia hadüzenete </a:t>
            </a:r>
            <a:r>
              <a:rPr lang="hu-HU" sz="2400" b="1" dirty="0" smtClean="0"/>
              <a:t>Szerbiának /</a:t>
            </a:r>
            <a:r>
              <a:rPr lang="hu-HU" sz="2400" b="1" dirty="0" err="1" smtClean="0"/>
              <a:t>Austro-Hungarian</a:t>
            </a:r>
            <a:r>
              <a:rPr lang="hu-HU" sz="2400" b="1" dirty="0" smtClean="0"/>
              <a:t> </a:t>
            </a:r>
            <a:r>
              <a:rPr lang="hu-HU" sz="2400" b="1" dirty="0" err="1"/>
              <a:t>government</a:t>
            </a:r>
            <a:r>
              <a:rPr lang="hu-HU" sz="2400" b="1" dirty="0"/>
              <a:t>'s telegram to the </a:t>
            </a:r>
            <a:r>
              <a:rPr lang="hu-HU" sz="2400" b="1" dirty="0" err="1"/>
              <a:t>government</a:t>
            </a:r>
            <a:r>
              <a:rPr lang="hu-HU" sz="2400" b="1" dirty="0"/>
              <a:t> of </a:t>
            </a:r>
            <a:r>
              <a:rPr lang="hu-HU" sz="2400" b="1" dirty="0" err="1"/>
              <a:t>Serbia</a:t>
            </a:r>
            <a:r>
              <a:rPr lang="hu-HU" sz="2400" b="1" dirty="0"/>
              <a:t> on 28 </a:t>
            </a:r>
            <a:r>
              <a:rPr lang="hu-HU" sz="2400" b="1" dirty="0" err="1"/>
              <a:t>July</a:t>
            </a:r>
            <a:r>
              <a:rPr lang="hu-HU" sz="2400" b="1" dirty="0"/>
              <a:t> 1914th </a:t>
            </a:r>
            <a:r>
              <a:rPr lang="hu-HU" sz="2400" b="1" dirty="0" err="1"/>
              <a:t>Declaration</a:t>
            </a:r>
            <a:r>
              <a:rPr lang="hu-HU" sz="2400" b="1" dirty="0"/>
              <a:t> of </a:t>
            </a:r>
            <a:r>
              <a:rPr lang="hu-HU" sz="2400" b="1" dirty="0" err="1" smtClean="0"/>
              <a:t>war</a:t>
            </a:r>
            <a:r>
              <a:rPr lang="hu-HU" sz="2400" b="1" dirty="0" smtClean="0"/>
              <a:t>/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75019" y="6185459"/>
            <a:ext cx="860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http</a:t>
            </a:r>
            <a:r>
              <a:rPr lang="hu-HU" sz="2000" dirty="0"/>
              <a:t>://www.serbia.com/srpsiv</a:t>
            </a:r>
          </a:p>
        </p:txBody>
      </p:sp>
    </p:spTree>
    <p:extLst>
      <p:ext uri="{BB962C8B-B14F-4D97-AF65-F5344CB8AC3E}">
        <p14:creationId xmlns:p14="http://schemas.microsoft.com/office/powerpoint/2010/main" val="21681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525860"/>
            <a:ext cx="432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csíkszentkirályi</a:t>
            </a:r>
            <a:r>
              <a:rPr lang="hu-HU" sz="2400" dirty="0" smtClean="0"/>
              <a:t> </a:t>
            </a:r>
            <a:r>
              <a:rPr lang="hu-HU" sz="2400" dirty="0"/>
              <a:t>és krasznahorkai </a:t>
            </a:r>
            <a:r>
              <a:rPr lang="hu-HU" sz="2400" b="1" dirty="0"/>
              <a:t>gróf Andrássy Gyula </a:t>
            </a:r>
            <a:r>
              <a:rPr lang="hu-HU" sz="2400" dirty="0"/>
              <a:t>Gábor Manó Ádám</a:t>
            </a:r>
            <a:r>
              <a:rPr lang="hu-HU" sz="2400" b="1" dirty="0"/>
              <a:t> (Tőketerebes, 1860. június 30. – Budapest, 1929. június 11.) magyar politikus, belügyminiszter, jogi szakíró, pártvezető, az utolsó osztrák-magyar külügyminiszter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95536" y="4793376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A kép forrása: http</a:t>
            </a:r>
            <a:r>
              <a:rPr lang="hu-HU" sz="2000" dirty="0"/>
              <a:t>://www.ogyk.hu/2014/06/10/ifj-andrassy-gyula-1860-1929</a:t>
            </a:r>
            <a:r>
              <a:rPr lang="hu-HU" dirty="0"/>
              <a:t>/</a:t>
            </a:r>
          </a:p>
        </p:txBody>
      </p:sp>
      <p:pic>
        <p:nvPicPr>
          <p:cNvPr id="9218" name="Picture 2" descr="J:\I. világháborús konferencia\ifj. Andrássy Gyula\Ifj. Andrássy Gyula 1920 fs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59" y="548680"/>
            <a:ext cx="3738331" cy="51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5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C:\Documents and Settings\SavolyT\Dokumentumok\Andrássy Gyula könyvei\a-magyar-allam-fonmaradasanak-es-alkotmanyos-szabadsaganak-okai-1903 antikvarium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39" y="548680"/>
            <a:ext cx="3998991" cy="53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5886021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http</a:t>
            </a:r>
            <a:r>
              <a:rPr lang="hu-HU" sz="2000" dirty="0"/>
              <a:t>://www.antikvarium.hu/konyv/grof-andrassy-gyula-a-magyar-allam-fonmaradasanak-es-alkotmanyos-szabadsaganak-okai-449184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1520" y="1263891"/>
            <a:ext cx="39199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Ifjabb Andrássy Gyula által „A </a:t>
            </a:r>
            <a:r>
              <a:rPr lang="hu-HU" sz="2400" b="1" dirty="0"/>
              <a:t>Magyar Állam </a:t>
            </a:r>
            <a:r>
              <a:rPr lang="hu-HU" sz="2400" b="1" dirty="0" smtClean="0"/>
              <a:t>fönnmaradásának </a:t>
            </a:r>
            <a:r>
              <a:rPr lang="hu-HU" sz="2400" b="1" dirty="0"/>
              <a:t>és alkotmányos szabadságának </a:t>
            </a:r>
            <a:r>
              <a:rPr lang="hu-HU" sz="2400" b="1" dirty="0" smtClean="0"/>
              <a:t>okai” című könyve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0888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I. világháborús konferencia\2. A közjogi kérdések az első világháború idején\I. Ferenc József a halálos ágyá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88" y="583997"/>
            <a:ext cx="6932823" cy="45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580526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A </a:t>
            </a:r>
            <a:r>
              <a:rPr lang="hu-HU" sz="2000" dirty="0"/>
              <a:t>Habsburgok. Egy európai dinasztia története. Szerk: </a:t>
            </a:r>
            <a:r>
              <a:rPr lang="hu-HU" sz="2000" dirty="0" err="1"/>
              <a:t>Brigitte</a:t>
            </a:r>
            <a:r>
              <a:rPr lang="hu-HU" sz="2000" dirty="0"/>
              <a:t> </a:t>
            </a:r>
            <a:r>
              <a:rPr lang="hu-HU" sz="2000" dirty="0" err="1"/>
              <a:t>Valcha</a:t>
            </a:r>
            <a:r>
              <a:rPr lang="hu-HU" sz="2000" dirty="0"/>
              <a:t>. </a:t>
            </a:r>
          </a:p>
          <a:p>
            <a:pPr algn="ctr"/>
            <a:r>
              <a:rPr lang="hu-HU" sz="2000" dirty="0"/>
              <a:t>Gulliver Kiadó, Budapest, 1995, 472. oldal.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51520" y="526055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 </a:t>
            </a:r>
            <a:r>
              <a:rPr lang="es-ES" sz="2400" b="1" dirty="0" smtClean="0"/>
              <a:t>I</a:t>
            </a:r>
            <a:r>
              <a:rPr lang="es-ES" sz="2400" b="1" dirty="0"/>
              <a:t>. Ferenc József a halálos ágyán</a:t>
            </a:r>
            <a:r>
              <a:rPr lang="es-ES" b="1" dirty="0"/>
              <a:t>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4497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576057" y="1247563"/>
            <a:ext cx="43275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IV. (Boldog) Károly (</a:t>
            </a:r>
            <a:r>
              <a:rPr lang="hu-HU" sz="2400" b="1" dirty="0" err="1"/>
              <a:t>Persenbeug</a:t>
            </a:r>
            <a:r>
              <a:rPr lang="hu-HU" sz="2400" b="1" dirty="0"/>
              <a:t>, Ausztria, 1887. augusztus 17. – </a:t>
            </a:r>
            <a:r>
              <a:rPr lang="hu-HU" sz="2400" b="1" dirty="0" err="1"/>
              <a:t>Funchal</a:t>
            </a:r>
            <a:r>
              <a:rPr lang="hu-HU" sz="2400" b="1" dirty="0"/>
              <a:t>, Madeira szigete, 1922. április 1.), a Habsburg Birodalom és egyben az Osztrák </a:t>
            </a:r>
            <a:r>
              <a:rPr lang="hu-HU" sz="2400" b="1" dirty="0" smtClean="0"/>
              <a:t>Császárság </a:t>
            </a:r>
            <a:r>
              <a:rPr lang="hu-HU" sz="2400" b="1" dirty="0"/>
              <a:t>utolsó császára és IV. Károly néven az utolsó magyar király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51520" y="5949280"/>
            <a:ext cx="865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</a:t>
            </a:r>
            <a:r>
              <a:rPr lang="hu-HU" sz="2000" dirty="0" err="1" smtClean="0"/>
              <a:t>Pilch</a:t>
            </a:r>
            <a:r>
              <a:rPr lang="hu-HU" sz="2000" dirty="0" smtClean="0"/>
              <a:t> Jenő:  A világháború története Budapest, Én. Franklin Társulat 72-73. o.</a:t>
            </a:r>
            <a:endParaRPr lang="hu-HU" sz="2000" dirty="0"/>
          </a:p>
        </p:txBody>
      </p:sp>
      <p:pic>
        <p:nvPicPr>
          <p:cNvPr id="5122" name="Picture 2" descr="J:\I. világháborús konferencia\2. A közjogi kérdések az első világháború idején\IV. Káro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8" y="476672"/>
            <a:ext cx="3240360" cy="53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64438"/>
            <a:ext cx="3744417" cy="535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560" y="580526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561816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Törvények megjelenése a kivételes hatalomról a Magyar Törvénytár köteteiben (</a:t>
            </a:r>
            <a:r>
              <a:rPr lang="hu-HU" sz="2400" b="1" dirty="0" smtClean="0"/>
              <a:t>1920)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2066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9" y="355069"/>
            <a:ext cx="7240981" cy="454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1520" y="508518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régi magyar közjog a Magyar Távirati  Iroda  hírei között 1924. augusztus 26.</a:t>
            </a:r>
            <a:endParaRPr lang="hu-HU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0" y="603965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MTI Napi </a:t>
            </a:r>
            <a:r>
              <a:rPr lang="hu-HU" sz="2000" dirty="0"/>
              <a:t>hírek / Napi </a:t>
            </a:r>
            <a:r>
              <a:rPr lang="hu-HU" sz="2000" dirty="0" smtClean="0"/>
              <a:t>tudósítások 1924</a:t>
            </a:r>
            <a:r>
              <a:rPr lang="hu-HU" sz="2000" dirty="0"/>
              <a:t>. augusztus 26. kedd / 2. oldal http://mol.arcanum.hu/mti/opt/a100929.htm?v=pdf&amp;a=start</a:t>
            </a:r>
          </a:p>
        </p:txBody>
      </p:sp>
    </p:spTree>
    <p:extLst>
      <p:ext uri="{BB962C8B-B14F-4D97-AF65-F5344CB8AC3E}">
        <p14:creationId xmlns:p14="http://schemas.microsoft.com/office/powerpoint/2010/main" val="19815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I. világháborús konferencia\2. A közjogi kérdések az első világháború idején\3. I. Ferenc József portréja a kiegyezés idejé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45" y="188640"/>
            <a:ext cx="386010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95164" y="511797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I. Ferenc József portréja a kiegyezés idején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13491" y="570258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Nagy </a:t>
            </a:r>
            <a:r>
              <a:rPr lang="hu-HU" sz="2000" dirty="0"/>
              <a:t>képes </a:t>
            </a:r>
            <a:r>
              <a:rPr lang="hu-HU" sz="2000" dirty="0" err="1"/>
              <a:t>milleniumi</a:t>
            </a:r>
            <a:r>
              <a:rPr lang="hu-HU" sz="2000" dirty="0"/>
              <a:t> arcképcsarnok. 100 portré a magyar történelemből. Szerk: Rácz Árpád </a:t>
            </a:r>
            <a:r>
              <a:rPr lang="hu-HU" sz="2000" dirty="0" smtClean="0"/>
              <a:t> </a:t>
            </a:r>
            <a:r>
              <a:rPr lang="hu-HU" sz="2000" dirty="0" err="1" smtClean="0"/>
              <a:t>Rubicon-Aquila</a:t>
            </a:r>
            <a:r>
              <a:rPr lang="hu-HU" sz="2000" dirty="0" smtClean="0"/>
              <a:t> </a:t>
            </a:r>
            <a:r>
              <a:rPr lang="hu-HU" sz="2000" dirty="0"/>
              <a:t>Könyvek, Budapest, 1999, 231. oldal. Forrás: http://mek.oszk.hu/01900/01905/html/index137.html</a:t>
            </a:r>
          </a:p>
        </p:txBody>
      </p:sp>
    </p:spTree>
    <p:extLst>
      <p:ext uri="{BB962C8B-B14F-4D97-AF65-F5344CB8AC3E}">
        <p14:creationId xmlns:p14="http://schemas.microsoft.com/office/powerpoint/2010/main" val="12830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007604" y="908720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Köszönjük  </a:t>
            </a:r>
            <a:r>
              <a:rPr lang="hu-H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megtisztelő figyelmüket!</a:t>
            </a:r>
            <a:endParaRPr lang="hu-H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07604" y="2852936"/>
            <a:ext cx="7128792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Az előadás kép- és hangdokumentumait összegyűjtötték és a képi prezentációt készítették: </a:t>
            </a:r>
            <a:r>
              <a:rPr lang="hu-HU" sz="3200" b="1" dirty="0" smtClean="0"/>
              <a:t>Sávoly Tamás levéltáros és a</a:t>
            </a:r>
            <a:endParaRPr lang="hu-HU" sz="3200" b="1" dirty="0"/>
          </a:p>
          <a:p>
            <a:pPr algn="ctr"/>
            <a:r>
              <a:rPr lang="hu-HU" sz="3200" b="1" dirty="0" smtClean="0"/>
              <a:t> </a:t>
            </a:r>
            <a:r>
              <a:rPr lang="hu-HU" sz="3200" b="1" dirty="0"/>
              <a:t>MTVA Központi Irattárának munkatársai </a:t>
            </a:r>
          </a:p>
          <a:p>
            <a:pPr algn="ctr"/>
            <a:r>
              <a:rPr lang="hu-HU" sz="3200" b="1" dirty="0"/>
              <a:t>Budapest 2014.12.11.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114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62843" y="4869160"/>
            <a:ext cx="661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Választójogi </a:t>
            </a:r>
            <a:r>
              <a:rPr lang="hu-HU" sz="2400" b="1" dirty="0"/>
              <a:t>tüntetés a bécsi Parlament előtt, 1897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61999" y="5766739"/>
            <a:ext cx="7619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A </a:t>
            </a:r>
            <a:r>
              <a:rPr lang="hu-HU" sz="2000" dirty="0"/>
              <a:t>Habsburgok. Egy európai dinasztia története. Szerk: </a:t>
            </a:r>
            <a:r>
              <a:rPr lang="hu-HU" sz="2000" dirty="0" err="1"/>
              <a:t>Brigitte</a:t>
            </a:r>
            <a:r>
              <a:rPr lang="hu-HU" sz="2000" dirty="0"/>
              <a:t> </a:t>
            </a:r>
            <a:r>
              <a:rPr lang="hu-HU" sz="2000" dirty="0" err="1"/>
              <a:t>Valcha</a:t>
            </a:r>
            <a:r>
              <a:rPr lang="hu-HU" sz="2000" dirty="0"/>
              <a:t>. </a:t>
            </a:r>
          </a:p>
          <a:p>
            <a:pPr algn="ctr"/>
            <a:r>
              <a:rPr lang="hu-HU" sz="2000" dirty="0"/>
              <a:t>Gulliver Kiadó, Budapest, 1995, 448. </a:t>
            </a:r>
            <a:r>
              <a:rPr lang="hu-HU" sz="2000" dirty="0" smtClean="0"/>
              <a:t>oldal</a:t>
            </a:r>
            <a:endParaRPr lang="hu-HU" sz="2000" dirty="0"/>
          </a:p>
        </p:txBody>
      </p:sp>
      <p:pic>
        <p:nvPicPr>
          <p:cNvPr id="1027" name="Picture 3" descr="J:\I. világháborús konferencia\8 Gerő András 1914 A nemzeti delírium\Választójogi tüntetés a bécsi Parlament előtt 18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50417"/>
            <a:ext cx="762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26480" y="531071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Választójogi </a:t>
            </a:r>
            <a:r>
              <a:rPr lang="hu-HU" sz="2400" b="1" dirty="0"/>
              <a:t>tüntetés a bécsi Parlament előtt, 1897 </a:t>
            </a:r>
          </a:p>
        </p:txBody>
      </p:sp>
    </p:spTree>
    <p:extLst>
      <p:ext uri="{BB962C8B-B14F-4D97-AF65-F5344CB8AC3E}">
        <p14:creationId xmlns:p14="http://schemas.microsoft.com/office/powerpoint/2010/main" val="22459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avolyT\Dokumentumok\Letöltések\Nemzeti Múzeum felsőház üléshely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511995" cy="437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5157192"/>
            <a:ext cx="6511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Magyar Nemzeti Múzeum, amely 1902-ig a Parlament felsőházának ülésterme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1403648" y="6021288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http</a:t>
            </a:r>
            <a:r>
              <a:rPr lang="hu-HU" sz="2000" dirty="0"/>
              <a:t>://dka.oszk.hu/html/kepoldal/index.phtml?id=32051</a:t>
            </a:r>
          </a:p>
        </p:txBody>
      </p:sp>
    </p:spTree>
    <p:extLst>
      <p:ext uri="{BB962C8B-B14F-4D97-AF65-F5344CB8AC3E}">
        <p14:creationId xmlns:p14="http://schemas.microsoft.com/office/powerpoint/2010/main" val="12559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I. világháborús konferencia\2. A közjogi kérdések az első világháború idején\A Főrendiház ülése a Nemzeti Múzeum épületében 1894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63" y="188640"/>
            <a:ext cx="5616674" cy="44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551723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Volt egyszer egy Magyarország. Szerkesztette: Gerő </a:t>
            </a:r>
            <a:r>
              <a:rPr lang="hu-HU" sz="2000" dirty="0" err="1"/>
              <a:t>András-Jalsovszky</a:t>
            </a:r>
            <a:r>
              <a:rPr lang="hu-HU" sz="2000" dirty="0"/>
              <a:t> </a:t>
            </a:r>
            <a:r>
              <a:rPr lang="hu-HU" sz="2000" dirty="0" err="1"/>
              <a:t>Katalin-Tomsics</a:t>
            </a:r>
            <a:r>
              <a:rPr lang="hu-HU" sz="2000" dirty="0"/>
              <a:t> Emőke </a:t>
            </a:r>
          </a:p>
          <a:p>
            <a:pPr algn="ctr"/>
            <a:r>
              <a:rPr lang="hu-HU" sz="2000" dirty="0"/>
              <a:t>Balassi </a:t>
            </a:r>
            <a:r>
              <a:rPr lang="hu-HU" sz="2000" dirty="0" err="1"/>
              <a:t>Kiadó-Magyar</a:t>
            </a:r>
            <a:r>
              <a:rPr lang="hu-HU" sz="2000" dirty="0"/>
              <a:t> Nemzeti Múzeum, Budapest, 1996, 24. kép.</a:t>
            </a:r>
          </a:p>
          <a:p>
            <a:pPr algn="ctr"/>
            <a:r>
              <a:rPr lang="hu-HU" sz="2000" dirty="0"/>
              <a:t>Forrás: http://mek.oszk.hu/01900/01905/html/index137.html</a:t>
            </a:r>
            <a:endParaRPr lang="hu-HU" sz="2000" dirty="0" smtClean="0"/>
          </a:p>
        </p:txBody>
      </p:sp>
      <p:sp>
        <p:nvSpPr>
          <p:cNvPr id="3" name="Szövegdoboz 2"/>
          <p:cNvSpPr txBox="1"/>
          <p:nvPr/>
        </p:nvSpPr>
        <p:spPr>
          <a:xfrm>
            <a:off x="1152931" y="479715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főrendiház ülése a Nemzeti Múzeum épületében, 1894 </a:t>
            </a:r>
          </a:p>
        </p:txBody>
      </p:sp>
    </p:spTree>
    <p:extLst>
      <p:ext uri="{BB962C8B-B14F-4D97-AF65-F5344CB8AC3E}">
        <p14:creationId xmlns:p14="http://schemas.microsoft.com/office/powerpoint/2010/main" val="37646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I. világháborús konferencia\2. A közjogi kérdések az első világháború idején\A régi képviselőház épülete 1890 körü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81" y="371398"/>
            <a:ext cx="6383238" cy="46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5526524"/>
            <a:ext cx="8640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</a:t>
            </a:r>
            <a:r>
              <a:rPr lang="hu-HU" sz="2000" dirty="0"/>
              <a:t>Volt egyszer egy Magyarország. Szerkesztette: Gerő </a:t>
            </a:r>
            <a:r>
              <a:rPr lang="hu-HU" sz="2000" dirty="0" err="1"/>
              <a:t>András-Jalsovszky</a:t>
            </a:r>
            <a:r>
              <a:rPr lang="hu-HU" sz="2000" dirty="0"/>
              <a:t> </a:t>
            </a:r>
            <a:r>
              <a:rPr lang="hu-HU" sz="2000" dirty="0" err="1"/>
              <a:t>Katalin-Tomsics</a:t>
            </a:r>
            <a:r>
              <a:rPr lang="hu-HU" sz="2000" dirty="0"/>
              <a:t> Emőke  Balassi </a:t>
            </a:r>
            <a:r>
              <a:rPr lang="hu-HU" sz="2000" dirty="0" err="1"/>
              <a:t>Kiadó-Magyar</a:t>
            </a:r>
            <a:r>
              <a:rPr lang="hu-HU" sz="2000" dirty="0"/>
              <a:t> Nemzeti Múzeum, Budapest, 1996, 25. kép. http://mek.oszk.hu/01900/01905/html/index137.html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115616" y="515719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régi képviselőház épülete 1890 körül </a:t>
            </a:r>
          </a:p>
        </p:txBody>
      </p:sp>
    </p:spTree>
    <p:extLst>
      <p:ext uri="{BB962C8B-B14F-4D97-AF65-F5344CB8AC3E}">
        <p14:creationId xmlns:p14="http://schemas.microsoft.com/office/powerpoint/2010/main" val="9261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51520" y="6221343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Országos Széchényi Könyvtár </a:t>
            </a:r>
            <a:r>
              <a:rPr lang="hu-HU" sz="2000" dirty="0" err="1" smtClean="0"/>
              <a:t>Kisnyomtatványtár</a:t>
            </a:r>
            <a:r>
              <a:rPr lang="hu-HU" sz="2000" dirty="0" smtClean="0"/>
              <a:t>, Klap.45e </a:t>
            </a:r>
            <a:r>
              <a:rPr lang="hu-HU" sz="2000" dirty="0" err="1" smtClean="0"/>
              <a:t>Bp</a:t>
            </a:r>
            <a:r>
              <a:rPr lang="hu-HU" sz="2000" dirty="0" smtClean="0"/>
              <a:t>/29 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0" y="540515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Budapest – Országház  - Parlament </a:t>
            </a:r>
            <a:endParaRPr lang="hu-HU" sz="2400" b="1" dirty="0"/>
          </a:p>
        </p:txBody>
      </p:sp>
      <p:pic>
        <p:nvPicPr>
          <p:cNvPr id="6146" name="Picture 2" descr="J:\I. világháborús konferencia\8 Gerő András 1914 A nemzeti delírium\Budapest Országház képeslap 1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62" y="465860"/>
            <a:ext cx="7133075" cy="464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5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I. világháborús konferencia\2. A közjogi kérdések az első világháború idején\Ferenc Ferdinánd trónörökös és felesége megérkeznek Szarajevó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904706" cy="46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619176" y="515719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Ferenc </a:t>
            </a:r>
            <a:r>
              <a:rPr lang="hu-HU" sz="2400" b="1" dirty="0"/>
              <a:t>Ferdinánd trónörökös és felesége megérkeznek a Szarajevóba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79512" y="5988189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Kép forrása: A </a:t>
            </a:r>
            <a:r>
              <a:rPr lang="hu-HU" sz="2000" dirty="0"/>
              <a:t>Habsburgok. Egy európai dinasztia története. Szerk: </a:t>
            </a:r>
            <a:r>
              <a:rPr lang="hu-HU" sz="2000" dirty="0" err="1"/>
              <a:t>Brigitte</a:t>
            </a:r>
            <a:r>
              <a:rPr lang="hu-HU" sz="2000" dirty="0"/>
              <a:t> </a:t>
            </a:r>
            <a:r>
              <a:rPr lang="hu-HU" sz="2000" dirty="0" err="1"/>
              <a:t>Valcha</a:t>
            </a:r>
            <a:r>
              <a:rPr lang="hu-HU" sz="2000" dirty="0"/>
              <a:t>. </a:t>
            </a:r>
          </a:p>
          <a:p>
            <a:pPr algn="ctr"/>
            <a:r>
              <a:rPr lang="hu-HU" sz="2000" dirty="0"/>
              <a:t>Gulliver Kiadó, Budapest, 1995, 460. oldal.</a:t>
            </a:r>
          </a:p>
        </p:txBody>
      </p:sp>
    </p:spTree>
    <p:extLst>
      <p:ext uri="{BB962C8B-B14F-4D97-AF65-F5344CB8AC3E}">
        <p14:creationId xmlns:p14="http://schemas.microsoft.com/office/powerpoint/2010/main" val="31049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4131" y="-708620"/>
            <a:ext cx="3995738" cy="6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316831" y="4869160"/>
            <a:ext cx="651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Ferenc Ferdinánd trónörökös és neje Szarajevóban a merénylet előtt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15616" y="5949280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Kép forrása: </a:t>
            </a:r>
            <a:r>
              <a:rPr lang="hu-HU" sz="2000" dirty="0" err="1"/>
              <a:t>Pilch</a:t>
            </a:r>
            <a:r>
              <a:rPr lang="hu-HU" sz="2000" dirty="0"/>
              <a:t> Jenő:  A világháború története Budapest, Én. Franklin Társulat  </a:t>
            </a:r>
            <a:r>
              <a:rPr lang="hu-HU" sz="2000" dirty="0" smtClean="0"/>
              <a:t>. </a:t>
            </a:r>
            <a:r>
              <a:rPr lang="hu-HU" sz="2000" dirty="0"/>
              <a:t>o. között</a:t>
            </a:r>
          </a:p>
        </p:txBody>
      </p:sp>
    </p:spTree>
    <p:extLst>
      <p:ext uri="{BB962C8B-B14F-4D97-AF65-F5344CB8AC3E}">
        <p14:creationId xmlns:p14="http://schemas.microsoft.com/office/powerpoint/2010/main" val="11372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0">
        <p14:gallery dir="l"/>
      </p:transition>
    </mc:Choice>
    <mc:Fallback xmlns="">
      <p:transition spd="slow" advTm="6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2|1.9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628</Words>
  <Application>Microsoft Office PowerPoint</Application>
  <PresentationFormat>Diavetítés a képernyőre (4:3 oldalarány)</PresentationFormat>
  <Paragraphs>51</Paragraphs>
  <Slides>20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Office-téma</vt:lpstr>
      <vt:lpstr>A közjogi kérdések az első világháború idején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Magyar Rádió Rt.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kivételes hatalom joga Magyarországon</dc:title>
  <dc:creator>SavolyT</dc:creator>
  <cp:lastModifiedBy>SavolyT</cp:lastModifiedBy>
  <cp:revision>90</cp:revision>
  <dcterms:created xsi:type="dcterms:W3CDTF">2014-12-03T09:07:46Z</dcterms:created>
  <dcterms:modified xsi:type="dcterms:W3CDTF">2015-01-28T15:55:21Z</dcterms:modified>
</cp:coreProperties>
</file>