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9" r:id="rId3"/>
    <p:sldId id="260" r:id="rId4"/>
    <p:sldId id="272" r:id="rId5"/>
    <p:sldId id="270" r:id="rId6"/>
    <p:sldId id="271" r:id="rId7"/>
    <p:sldId id="259" r:id="rId8"/>
    <p:sldId id="257" r:id="rId9"/>
    <p:sldId id="258" r:id="rId10"/>
    <p:sldId id="262" r:id="rId11"/>
    <p:sldId id="264" r:id="rId12"/>
    <p:sldId id="263" r:id="rId13"/>
    <p:sldId id="265" r:id="rId14"/>
    <p:sldId id="275" r:id="rId15"/>
    <p:sldId id="261" r:id="rId16"/>
    <p:sldId id="266" r:id="rId17"/>
    <p:sldId id="267" r:id="rId18"/>
    <p:sldId id="273" r:id="rId19"/>
    <p:sldId id="268" r:id="rId20"/>
    <p:sldId id="274" r:id="rId2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82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96B75-3C24-4254-8B4E-7B730F85EF2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6613D-0E3D-4E8F-9F77-CA7FD66ABB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1819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6613D-0E3D-4E8F-9F77-CA7FD66ABB0C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1742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6613D-0E3D-4E8F-9F77-CA7FD66ABB0C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927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022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30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037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022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11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48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951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0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990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087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659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8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317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I. világháborús konferencia\8 Gerő András 1914 A nemzeti delírium\Az Osztrák Magyar Monarchia középcímere 19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496944" cy="552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 smtClean="0">
                <a:latin typeface="Algerian" panose="04020705040A02060702" pitchFamily="82" charset="0"/>
              </a:rPr>
              <a:t>A kivételes hatalom joga Magyarországon</a:t>
            </a:r>
            <a:endParaRPr lang="hu-HU" b="1" dirty="0">
              <a:latin typeface="Algerian" panose="04020705040A02060702" pitchFamily="82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b="1" dirty="0">
                <a:solidFill>
                  <a:schemeClr val="tx1"/>
                </a:solidFill>
              </a:rPr>
              <a:t>Kép </a:t>
            </a:r>
            <a:r>
              <a:rPr lang="hu-HU" b="1" dirty="0" smtClean="0">
                <a:solidFill>
                  <a:schemeClr val="tx1"/>
                </a:solidFill>
              </a:rPr>
              <a:t>forrása:Országos Széchényi </a:t>
            </a:r>
            <a:r>
              <a:rPr lang="hu-HU" b="1" dirty="0">
                <a:solidFill>
                  <a:schemeClr val="tx1"/>
                </a:solidFill>
              </a:rPr>
              <a:t>Könyvtár http://</a:t>
            </a:r>
            <a:r>
              <a:rPr lang="hu-HU" b="1" dirty="0" smtClean="0">
                <a:solidFill>
                  <a:schemeClr val="tx1"/>
                </a:solidFill>
              </a:rPr>
              <a:t>mek.oszk.hu</a:t>
            </a:r>
            <a:endParaRPr lang="hu-HU" dirty="0"/>
          </a:p>
        </p:txBody>
      </p:sp>
      <p:pic>
        <p:nvPicPr>
          <p:cNvPr id="6" name="0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4766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10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0">
        <p14:gallery dir="l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5536" y="4559546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Régi szállító levél, katonai kórházba Simontornyára küldve</a:t>
            </a:r>
            <a:r>
              <a:rPr lang="hu-HU" sz="2400" b="1" dirty="0" smtClean="0"/>
              <a:t>, I. </a:t>
            </a:r>
            <a:r>
              <a:rPr lang="hu-HU" sz="2400" b="1" dirty="0"/>
              <a:t>Világháborús bélyegzéssel / HIDASNÉMETI 1915 </a:t>
            </a:r>
            <a:r>
              <a:rPr lang="hu-HU" sz="2400" b="1" dirty="0" err="1"/>
              <a:t>vintage</a:t>
            </a:r>
            <a:r>
              <a:rPr lang="hu-HU" sz="2400" b="1" dirty="0"/>
              <a:t> </a:t>
            </a:r>
            <a:r>
              <a:rPr lang="hu-HU" sz="2400" b="1" dirty="0" err="1"/>
              <a:t>parcel</a:t>
            </a:r>
            <a:r>
              <a:rPr lang="hu-HU" sz="2400" b="1" dirty="0"/>
              <a:t> </a:t>
            </a:r>
            <a:r>
              <a:rPr lang="hu-HU" sz="2400" b="1" dirty="0" err="1"/>
              <a:t>postcard</a:t>
            </a:r>
            <a:r>
              <a:rPr lang="hu-HU" sz="2400" b="1" dirty="0"/>
              <a:t> </a:t>
            </a:r>
            <a:r>
              <a:rPr lang="hu-HU" sz="2400" b="1" dirty="0" err="1"/>
              <a:t>sent</a:t>
            </a:r>
            <a:r>
              <a:rPr lang="hu-HU" sz="2400" b="1" dirty="0"/>
              <a:t> to ... HIDASNÉMETI 1915.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576" y="404664"/>
            <a:ext cx="6275768" cy="398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68334" y="6129863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Kép </a:t>
            </a:r>
            <a:r>
              <a:rPr lang="hu-HU" sz="2000" dirty="0" smtClean="0"/>
              <a:t>forrása: </a:t>
            </a:r>
            <a:r>
              <a:rPr lang="hu-HU" sz="2000" dirty="0"/>
              <a:t>http://</a:t>
            </a:r>
            <a:r>
              <a:rPr lang="hu-HU" sz="2000" dirty="0" smtClean="0"/>
              <a:t>helytortenet.com 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86611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3528" y="4718275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1918. I. Világháború Tábori posta szállítólevél </a:t>
            </a:r>
            <a:r>
              <a:rPr lang="hu-HU" sz="2400" b="1" dirty="0" err="1"/>
              <a:t>Fp</a:t>
            </a:r>
            <a:r>
              <a:rPr lang="hu-HU" sz="2400" b="1" dirty="0"/>
              <a:t> 211, alakulat és cenzúra </a:t>
            </a:r>
            <a:r>
              <a:rPr lang="hu-HU" sz="2400" b="1" dirty="0" err="1"/>
              <a:t>bélyegzésel</a:t>
            </a:r>
            <a:r>
              <a:rPr lang="hu-HU" sz="2400" b="1" dirty="0"/>
              <a:t> / 1918 WW I. APO </a:t>
            </a:r>
            <a:r>
              <a:rPr lang="hu-HU" sz="2400" b="1" dirty="0" err="1"/>
              <a:t>parcel</a:t>
            </a:r>
            <a:r>
              <a:rPr lang="hu-HU" sz="2400" b="1" dirty="0"/>
              <a:t> </a:t>
            </a:r>
            <a:r>
              <a:rPr lang="hu-HU" sz="2400" b="1" dirty="0" err="1"/>
              <a:t>postcard</a:t>
            </a:r>
            <a:r>
              <a:rPr lang="hu-HU" sz="2400" b="1" dirty="0"/>
              <a:t> </a:t>
            </a:r>
            <a:r>
              <a:rPr lang="hu-HU" sz="2400" b="1" dirty="0" err="1"/>
              <a:t>Fp</a:t>
            </a:r>
            <a:r>
              <a:rPr lang="hu-HU" sz="2400" b="1" dirty="0"/>
              <a:t> 211, </a:t>
            </a:r>
            <a:r>
              <a:rPr lang="hu-HU" sz="2400" b="1" dirty="0" err="1"/>
              <a:t>corps</a:t>
            </a:r>
            <a:r>
              <a:rPr lang="hu-HU" sz="2400" b="1" dirty="0"/>
              <a:t> and </a:t>
            </a:r>
            <a:r>
              <a:rPr lang="hu-HU" sz="2400" b="1" dirty="0" err="1"/>
              <a:t>censored</a:t>
            </a:r>
            <a:r>
              <a:rPr lang="hu-HU" sz="2400" b="1" dirty="0"/>
              <a:t> </a:t>
            </a:r>
            <a:r>
              <a:rPr lang="hu-HU" sz="2400" b="1" dirty="0" err="1"/>
              <a:t>pmk</a:t>
            </a:r>
            <a:endParaRPr lang="hu-HU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260648"/>
            <a:ext cx="6439218" cy="432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23528" y="5918604"/>
            <a:ext cx="8280920" cy="726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Kép forrása: http</a:t>
            </a:r>
            <a:r>
              <a:rPr lang="hu-HU" sz="2000" dirty="0"/>
              <a:t>://helytortenet.com/1918-i-vilaghaboru-tabori-posta-szallitolevel-fp-211-alakulat-es-cenzura-belyegzesel</a:t>
            </a:r>
          </a:p>
        </p:txBody>
      </p:sp>
    </p:spTree>
    <p:extLst>
      <p:ext uri="{BB962C8B-B14F-4D97-AF65-F5344CB8AC3E}">
        <p14:creationId xmlns:p14="http://schemas.microsoft.com/office/powerpoint/2010/main" val="32600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SavolyT\Dokumentumok\világháborús konferencia\1. A kivételes hatalom joga Magyarországon\Ármaximálás cikkek_57873 itthontransindexh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704" y="320724"/>
            <a:ext cx="3267569" cy="621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179512" y="1988840"/>
            <a:ext cx="4824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Ármaximálás </a:t>
            </a:r>
            <a:r>
              <a:rPr lang="hu-HU" sz="2400" b="1" dirty="0"/>
              <a:t>a „Szilágyság” </a:t>
            </a:r>
            <a:r>
              <a:rPr lang="hu-HU" sz="2400" b="1" dirty="0" smtClean="0"/>
              <a:t>című lapban 1914 novemberében </a:t>
            </a:r>
            <a:endParaRPr lang="hu-HU" sz="24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323528" y="5235494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Kép forrás: http</a:t>
            </a:r>
            <a:r>
              <a:rPr lang="hu-HU" sz="2000" dirty="0"/>
              <a:t>://itthon.transindex.ro/?cikk=24058</a:t>
            </a:r>
          </a:p>
        </p:txBody>
      </p:sp>
    </p:spTree>
    <p:extLst>
      <p:ext uri="{BB962C8B-B14F-4D97-AF65-F5344CB8AC3E}">
        <p14:creationId xmlns:p14="http://schemas.microsoft.com/office/powerpoint/2010/main" val="365037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SavolyT\Dokumentumok\világháborús konferencia\1. A kivételes hatalom joga Magyarországon\cenzúra Szilágyság 1914.cikkek_578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4461"/>
            <a:ext cx="5988010" cy="465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57193" y="5020079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Cenzúra a „Szilágyság” című újság VII. évfolyam 1914. </a:t>
            </a:r>
            <a:r>
              <a:rPr lang="hu-HU" sz="2400" b="1" dirty="0"/>
              <a:t>á</a:t>
            </a:r>
            <a:r>
              <a:rPr lang="hu-HU" sz="2400" b="1" dirty="0" smtClean="0"/>
              <a:t>prilis  16-iki számában</a:t>
            </a:r>
            <a:endParaRPr lang="hu-HU" sz="24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283998" y="6207751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Kép forrása: http</a:t>
            </a:r>
            <a:r>
              <a:rPr lang="hu-HU" sz="2000" dirty="0"/>
              <a:t>://itthon.transindex.ro/?cikk=24058</a:t>
            </a:r>
          </a:p>
        </p:txBody>
      </p:sp>
    </p:spTree>
    <p:extLst>
      <p:ext uri="{BB962C8B-B14F-4D97-AF65-F5344CB8AC3E}">
        <p14:creationId xmlns:p14="http://schemas.microsoft.com/office/powerpoint/2010/main" val="321497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35" y="679128"/>
            <a:ext cx="7044730" cy="416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052422" y="5043097"/>
            <a:ext cx="7044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+mj-lt"/>
              </a:rPr>
              <a:t>Az Osztrák-Magyar tábori posta</a:t>
            </a:r>
            <a:endParaRPr lang="hu-HU" sz="2400" b="1" dirty="0">
              <a:latin typeface="+mj-lt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049635" y="6165304"/>
            <a:ext cx="7047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Kép forrása: </a:t>
            </a:r>
            <a:r>
              <a:rPr lang="hu-HU" dirty="0" err="1"/>
              <a:t>Pilch</a:t>
            </a:r>
            <a:r>
              <a:rPr lang="hu-HU" dirty="0"/>
              <a:t> Jenő:  A világháború története Budapest, Én. Franklin Társulat  </a:t>
            </a:r>
            <a:r>
              <a:rPr lang="hu-HU" dirty="0" smtClean="0"/>
              <a:t>360-361. </a:t>
            </a:r>
            <a:r>
              <a:rPr lang="hu-HU" dirty="0"/>
              <a:t>o</a:t>
            </a:r>
            <a:r>
              <a:rPr lang="hu-HU" dirty="0" smtClean="0"/>
              <a:t>. között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5549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3528" y="3861048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MÓDOS 1915. I</a:t>
            </a:r>
            <a:r>
              <a:rPr lang="hu-HU" sz="2400" b="1" dirty="0" smtClean="0"/>
              <a:t>. Világháború</a:t>
            </a:r>
            <a:r>
              <a:rPr lang="hu-HU" sz="2400" b="1" dirty="0"/>
              <a:t>, régi tábori lap mozgóposta bélyegzéssel " A hadi helyzet miatt nem továbbítható" bélyegzéssel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6737955" cy="340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323528" y="5528428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Kép forrása: http</a:t>
            </a:r>
            <a:r>
              <a:rPr lang="hu-HU" sz="2000" dirty="0"/>
              <a:t>://helytortenet.com/mosos-1915-i-vilaghaboru-regi-tabori-lap-mozgoposta-belyegzessel-a-hadi-helyzet-miatt-nem-tovabbithato-belyegzessel-ritka</a:t>
            </a:r>
          </a:p>
        </p:txBody>
      </p:sp>
    </p:spTree>
    <p:extLst>
      <p:ext uri="{BB962C8B-B14F-4D97-AF65-F5344CB8AC3E}">
        <p14:creationId xmlns:p14="http://schemas.microsoft.com/office/powerpoint/2010/main" val="171877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I. világháborús konferencia\8 Gerő András 1914 A nemzeti delírium\A breszt_litovszki béketárgyalá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84" y="476672"/>
            <a:ext cx="6469534" cy="474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210984" y="5988617"/>
            <a:ext cx="646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Kép forrása:  A </a:t>
            </a:r>
            <a:r>
              <a:rPr lang="hu-HU" dirty="0"/>
              <a:t>XX. század krónikája. </a:t>
            </a:r>
            <a:r>
              <a:rPr lang="hu-HU" dirty="0" smtClean="0"/>
              <a:t>Officina </a:t>
            </a:r>
            <a:r>
              <a:rPr lang="hu-HU" dirty="0"/>
              <a:t>Nova, Budapest, 1994, 225. oldal.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670924" y="5395020"/>
            <a:ext cx="7549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A breszt-litovszki béketárgyalás </a:t>
            </a:r>
          </a:p>
        </p:txBody>
      </p:sp>
    </p:spTree>
    <p:extLst>
      <p:ext uri="{BB962C8B-B14F-4D97-AF65-F5344CB8AC3E}">
        <p14:creationId xmlns:p14="http://schemas.microsoft.com/office/powerpoint/2010/main" val="157373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499991" y="1756581"/>
            <a:ext cx="43275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IV. (Boldog) Károly (</a:t>
            </a:r>
            <a:r>
              <a:rPr lang="hu-HU" sz="2400" b="1" dirty="0" err="1"/>
              <a:t>Persenbeug</a:t>
            </a:r>
            <a:r>
              <a:rPr lang="hu-HU" sz="2400" b="1" dirty="0"/>
              <a:t>, Ausztria, 1887. augusztus 17. – </a:t>
            </a:r>
            <a:r>
              <a:rPr lang="hu-HU" sz="2400" b="1" dirty="0" err="1"/>
              <a:t>Funchal</a:t>
            </a:r>
            <a:r>
              <a:rPr lang="hu-HU" sz="2400" b="1" dirty="0"/>
              <a:t>, Madeira szigete, 1922. április 1.), a Habsburg Birodalom és egyben az Osztrák </a:t>
            </a:r>
            <a:r>
              <a:rPr lang="hu-HU" sz="2400" b="1" dirty="0" smtClean="0"/>
              <a:t>Császárság </a:t>
            </a:r>
            <a:r>
              <a:rPr lang="hu-HU" sz="2400" b="1" dirty="0"/>
              <a:t>utolsó császára és IV. Károly néven az utolsó magyar király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8259"/>
            <a:ext cx="3859213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83568" y="5949280"/>
            <a:ext cx="8143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Kép forrása: </a:t>
            </a:r>
            <a:r>
              <a:rPr lang="hu-HU" sz="2000" dirty="0" err="1" smtClean="0"/>
              <a:t>Pilch</a:t>
            </a:r>
            <a:r>
              <a:rPr lang="hu-HU" sz="2000" dirty="0" smtClean="0"/>
              <a:t> Jenő:  A világháború története Budapest, Én. Franklin Társulat 72-73. o.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91864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264438"/>
            <a:ext cx="3744417" cy="5353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11560" y="5805264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647564" y="5664497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Törvények megjelenése a kivételes hatalomról a Magyar Törvénytár köteteiben (</a:t>
            </a:r>
            <a:r>
              <a:rPr lang="hu-HU" sz="2400" b="1" dirty="0" smtClean="0"/>
              <a:t>1920)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20663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51520" y="4962276"/>
            <a:ext cx="8640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 kivételes hatalomról szóló törvény felfüggesztéséről szóló hír a Magyar Távirati Iroda hírgyűjteményében (1922.)</a:t>
            </a:r>
            <a:endParaRPr lang="hu-HU" sz="24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251520" y="5793272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Kép forrása: MTI Napi hírek / Napi tudósítások 1922. július 25. kedd 8</a:t>
            </a:r>
            <a:r>
              <a:rPr lang="hu-HU" sz="2000" dirty="0"/>
              <a:t>. </a:t>
            </a:r>
            <a:r>
              <a:rPr lang="hu-HU" sz="2000" dirty="0" smtClean="0"/>
              <a:t>oldal http</a:t>
            </a:r>
            <a:r>
              <a:rPr lang="hu-HU" sz="2000" dirty="0"/>
              <a:t>://mol.arcanum.hu/mti/opt/a100929.htm?v=pdf&amp;q=WRD%3D%28kiv%E9teles%20hatalom%20%29&amp;s=SORT&amp;m=5&amp;a=rec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8300"/>
            <a:ext cx="6912768" cy="458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55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I. világháborús konferencia\2. A közjogi kérdések az első világháború idején\Richard Pokorny A Parlament Bécsb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844" y="260648"/>
            <a:ext cx="6618312" cy="440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262843" y="4869160"/>
            <a:ext cx="6618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Richard </a:t>
            </a:r>
            <a:r>
              <a:rPr lang="hu-HU" sz="2400" b="1" dirty="0" err="1"/>
              <a:t>Pokorny</a:t>
            </a:r>
            <a:r>
              <a:rPr lang="hu-HU" sz="2400" b="1" dirty="0"/>
              <a:t>: A Parlament Bécsben </a:t>
            </a:r>
          </a:p>
          <a:p>
            <a:pPr algn="ctr"/>
            <a:r>
              <a:rPr lang="hu-HU" sz="2400" b="1" dirty="0"/>
              <a:t>Képeslap. Horowitz und </a:t>
            </a:r>
            <a:r>
              <a:rPr lang="hu-HU" sz="2400" b="1" dirty="0" err="1"/>
              <a:t>Weege</a:t>
            </a:r>
            <a:r>
              <a:rPr lang="hu-HU" sz="2400" b="1" dirty="0"/>
              <a:t> </a:t>
            </a:r>
            <a:r>
              <a:rPr lang="hu-HU" sz="2400" b="1" dirty="0" err="1"/>
              <a:t>Gmbh</a:t>
            </a:r>
            <a:r>
              <a:rPr lang="hu-HU" sz="2400" b="1" dirty="0"/>
              <a:t>.,Wien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262843" y="5760912"/>
            <a:ext cx="6618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Forrás: </a:t>
            </a:r>
            <a:r>
              <a:rPr lang="hu-HU" sz="2000" dirty="0" smtClean="0"/>
              <a:t>Országos Széchényi könyvtár </a:t>
            </a:r>
            <a:r>
              <a:rPr lang="hu-HU" sz="2000" dirty="0" smtClean="0"/>
              <a:t>http</a:t>
            </a:r>
            <a:r>
              <a:rPr lang="hu-HU" sz="2000" dirty="0"/>
              <a:t>://mek.oszk.hu/01900/01905/html/index163.html</a:t>
            </a:r>
          </a:p>
        </p:txBody>
      </p:sp>
    </p:spTree>
    <p:extLst>
      <p:ext uri="{BB962C8B-B14F-4D97-AF65-F5344CB8AC3E}">
        <p14:creationId xmlns:p14="http://schemas.microsoft.com/office/powerpoint/2010/main" val="224592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007604" y="908720"/>
            <a:ext cx="7128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Köszönjük  megtisztelő figyelmüket!</a:t>
            </a:r>
            <a:endParaRPr lang="hu-H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07604" y="2852936"/>
            <a:ext cx="7128792" cy="30469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200" b="1" dirty="0"/>
              <a:t>Az előadás kép- és hangdokumentumait összegyűjtötték és a képi prezentációt készítették: Sávoly Tamás levéltáros </a:t>
            </a:r>
          </a:p>
          <a:p>
            <a:pPr algn="ctr"/>
            <a:r>
              <a:rPr lang="hu-HU" sz="3200" b="1" dirty="0"/>
              <a:t>Az MTVA Központi Irattárának munkatársai </a:t>
            </a:r>
          </a:p>
          <a:p>
            <a:pPr algn="ctr"/>
            <a:r>
              <a:rPr lang="hu-HU" sz="3200" b="1" dirty="0"/>
              <a:t>Budapest 2014.12.11.</a:t>
            </a:r>
          </a:p>
        </p:txBody>
      </p:sp>
    </p:spTree>
    <p:extLst>
      <p:ext uri="{BB962C8B-B14F-4D97-AF65-F5344CB8AC3E}">
        <p14:creationId xmlns:p14="http://schemas.microsoft.com/office/powerpoint/2010/main" val="21143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SavolyT\Dokumentumok\világháborús konferencia\1. A kivételes hatalom joga Magyarországon\Új országház dka oszk hu 19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02" y="476672"/>
            <a:ext cx="7242596" cy="462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51520" y="6221343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Kép forrása: Országos Széchényi Könyvtár </a:t>
            </a:r>
            <a:r>
              <a:rPr lang="hu-HU" sz="2000" dirty="0" err="1" smtClean="0"/>
              <a:t>Kisnyomtatványtár</a:t>
            </a:r>
            <a:r>
              <a:rPr lang="hu-HU" sz="2000" dirty="0" smtClean="0"/>
              <a:t>, Klap.45e </a:t>
            </a:r>
            <a:r>
              <a:rPr lang="hu-HU" sz="2000" dirty="0" err="1" smtClean="0"/>
              <a:t>Bp</a:t>
            </a:r>
            <a:r>
              <a:rPr lang="hu-HU" sz="2000" dirty="0" smtClean="0"/>
              <a:t>/29 </a:t>
            </a:r>
            <a:endParaRPr lang="hu-HU" sz="2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51520" y="5405154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 képviselőház első ülése az új országházban 1902. október 8.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37715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597" y="498449"/>
            <a:ext cx="3501579" cy="472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39368"/>
            <a:ext cx="2916237" cy="472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043608" y="5733256"/>
            <a:ext cx="7101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Törvények megjelenése a kivételes hatalomról a Magyar Törvénytár köteteiben (1906, 1912)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4415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SavolyT\Dokumentumok\A -monarchia-haduzenetet-adott-át Ferenc József és II. Vilm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348290" cy="367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20596" y="4797151"/>
            <a:ext cx="777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 két császár: II</a:t>
            </a:r>
            <a:r>
              <a:rPr lang="hu-HU" sz="2400" b="1" dirty="0"/>
              <a:t>. Vilmos és I Ferenc József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20598" y="5441448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Kép forrása: http</a:t>
            </a:r>
            <a:r>
              <a:rPr lang="hu-HU" sz="2000" dirty="0"/>
              <a:t>://www.origo.hu/tudomany/tortenelem/20140728-haduzenet-1914-julius-28-i-vilaghaboru-csak-urugy-volt-a-merenylet-az-elso-vilaghaboruhoz.html</a:t>
            </a:r>
          </a:p>
        </p:txBody>
      </p:sp>
    </p:spTree>
    <p:extLst>
      <p:ext uri="{BB962C8B-B14F-4D97-AF65-F5344CB8AC3E}">
        <p14:creationId xmlns:p14="http://schemas.microsoft.com/office/powerpoint/2010/main" val="50976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SavolyT\Dokumentumok\andrassy_gyula ifj dtt.ogykh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67889"/>
            <a:ext cx="3240360" cy="578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620688"/>
            <a:ext cx="42981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/>
              <a:t>csíkszentkirályi</a:t>
            </a:r>
            <a:r>
              <a:rPr lang="hu-HU" sz="2400" dirty="0" smtClean="0"/>
              <a:t> </a:t>
            </a:r>
            <a:r>
              <a:rPr lang="hu-HU" sz="2400" dirty="0"/>
              <a:t>és krasznahorkai </a:t>
            </a:r>
            <a:r>
              <a:rPr lang="hu-HU" sz="2400" b="1" dirty="0"/>
              <a:t>gróf Andrássy Gyula </a:t>
            </a:r>
            <a:r>
              <a:rPr lang="hu-HU" sz="2400" dirty="0"/>
              <a:t>Gábor Manó Ádám</a:t>
            </a:r>
            <a:r>
              <a:rPr lang="hu-HU" sz="2400" b="1" dirty="0"/>
              <a:t> (Tőketerebes, 1860. június 30. – Budapest, 1929. június 11.) magyar politikus, belügyminiszter, jogi szakíró, pártvezető, az utolsó osztrák-magyar külügyminiszter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51520" y="5013175"/>
            <a:ext cx="4275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A kép forrása: http</a:t>
            </a:r>
            <a:r>
              <a:rPr lang="hu-HU" sz="2000" dirty="0"/>
              <a:t>://www.ogyk.hu/2014/06/10/ifj-andrassy-gyula-1860-1929</a:t>
            </a:r>
            <a:r>
              <a:rPr lang="hu-HU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1150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SavolyT\Dokumentumok\világháborús konferencia\1. A kivételes hatalom joga Magyarországon\Lukacs_laszlo_1895_3 dka osz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22707"/>
            <a:ext cx="3899945" cy="576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572000" y="1798388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Lukács László (</a:t>
            </a:r>
            <a:r>
              <a:rPr lang="hu-HU" sz="2400" dirty="0" smtClean="0"/>
              <a:t>Zalatna, </a:t>
            </a:r>
            <a:r>
              <a:rPr lang="hu-HU" sz="2400" dirty="0" err="1" smtClean="0"/>
              <a:t>Alsó-Fehér</a:t>
            </a:r>
            <a:r>
              <a:rPr lang="hu-HU" sz="2400" dirty="0" smtClean="0"/>
              <a:t> vármegye,</a:t>
            </a:r>
            <a:r>
              <a:rPr lang="hu-HU" sz="2400" b="1" dirty="0" smtClean="0"/>
              <a:t> 1850. november 24. – Budapest, 1932. február 23.) jogász, bányatulajdonos, politikus, miniszterelnök</a:t>
            </a:r>
            <a:endParaRPr lang="hu-HU" sz="24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549379" y="6237312"/>
            <a:ext cx="7780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Kép forrása: </a:t>
            </a:r>
            <a:r>
              <a:rPr lang="hu-HU" sz="2000" dirty="0" smtClean="0"/>
              <a:t>Országos Széchényi Könyvtár http</a:t>
            </a:r>
            <a:r>
              <a:rPr lang="hu-HU" sz="2000" dirty="0" smtClean="0"/>
              <a:t>://dka.oszk.hu/html/kepoldal/index.phtml?id=28650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42745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SavolyT\Dokumentumok\világháborús konferencia\1. A kivételes hatalom joga Magyarországon\Igazságügyi palota Kossuth tér bpu2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132580"/>
            <a:ext cx="8712968" cy="502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15516" y="5342766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Budapest Igazságügyi Palota  -  Palais de Justice - </a:t>
            </a:r>
            <a:r>
              <a:rPr lang="hu-HU" sz="2400" b="1" dirty="0" err="1" smtClean="0"/>
              <a:t>Justizpalast</a:t>
            </a:r>
            <a:endParaRPr lang="hu-HU" sz="24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215516" y="6066041"/>
            <a:ext cx="8388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Kép forrása: Budapest anno... - Index Fórum</a:t>
            </a:r>
          </a:p>
          <a:p>
            <a:pPr algn="ctr"/>
            <a:r>
              <a:rPr lang="hu-HU" sz="2000" dirty="0" err="1" smtClean="0"/>
              <a:t>forum.index.hu</a:t>
            </a:r>
            <a:endParaRPr lang="hu-HU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887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avolyT\Dokumentumok\Székely_Ferenc iü.min wikiped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196" y="189339"/>
            <a:ext cx="3607608" cy="414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 rot="10800000" flipV="1">
            <a:off x="395536" y="4547649"/>
            <a:ext cx="8352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Székely Ferenc (Szombathely, 1842. március 11. – Bp., 1921. márc. 17.): igazságügy miniszter</a:t>
            </a:r>
            <a:endParaRPr lang="hu-HU" sz="24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899592" y="6309320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Kép forrása: http://hu.wikipedia.org/wiki/Sz%C3%A9kely_Ferenc</a:t>
            </a:r>
            <a:endParaRPr lang="hu-HU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041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2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9|2.3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541</Words>
  <Application>Microsoft Office PowerPoint</Application>
  <PresentationFormat>Diavetítés a képernyőre (4:3 oldalarány)</PresentationFormat>
  <Paragraphs>44</Paragraphs>
  <Slides>20</Slides>
  <Notes>2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1" baseType="lpstr">
      <vt:lpstr>Office-téma</vt:lpstr>
      <vt:lpstr>A kivételes hatalom joga Magyarországon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Magyar Rádió Rt.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kivételes hatalom joga Magyarországon</dc:title>
  <dc:creator>SavolyT</dc:creator>
  <cp:lastModifiedBy>SavolyT</cp:lastModifiedBy>
  <cp:revision>62</cp:revision>
  <dcterms:created xsi:type="dcterms:W3CDTF">2014-12-03T09:07:46Z</dcterms:created>
  <dcterms:modified xsi:type="dcterms:W3CDTF">2015-01-28T14:33:21Z</dcterms:modified>
</cp:coreProperties>
</file>