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90" r:id="rId4"/>
    <p:sldId id="292" r:id="rId5"/>
    <p:sldId id="289" r:id="rId6"/>
    <p:sldId id="291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5" autoAdjust="0"/>
  </p:normalViewPr>
  <p:slideViewPr>
    <p:cSldViewPr>
      <p:cViewPr varScale="1">
        <p:scale>
          <a:sx n="76" d="100"/>
          <a:sy n="76" d="100"/>
        </p:scale>
        <p:origin x="-14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4B20C767-A0A7-4031-974D-5CEC2AE86C57}" type="datetimeFigureOut">
              <a:rPr lang="hu-HU"/>
              <a:pPr>
                <a:defRPr/>
              </a:pPr>
              <a:t>2021. 11. 23.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386AED-78ED-4D50-8982-48D77A5301D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5254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86AED-78ED-4D50-8982-48D77A5301DC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2848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131B-9658-4700-9D17-6464433D7265}" type="datetime1">
              <a:rPr lang="hu-HU" smtClean="0"/>
              <a:t>2021. 11. 23.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53724-7519-4AD8-83D0-7B66D2E1C5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7997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E6F2-08DC-4349-8B28-9B67E6380EC8}" type="datetime1">
              <a:rPr lang="hu-HU" smtClean="0"/>
              <a:t>2021. 11. 23.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OSZK 2021. november 24.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5CE7-3C09-4C56-8191-A7FBACA05FD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8114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7CD8-FBC4-465E-9209-29F4032BA229}" type="datetime1">
              <a:rPr lang="hu-HU" smtClean="0"/>
              <a:t>2021. 11. 23.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OSZK 2021. november 24.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010B-D22B-454D-B672-2929DEAE51A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3323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95CD3-1215-4E0E-8057-F9BC72F282A5}" type="datetime1">
              <a:rPr lang="hu-HU" smtClean="0"/>
              <a:t>2021. 11. 23.</a:t>
            </a:fld>
            <a:endParaRPr lang="hu-HU" dirty="0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8960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52BF-D8AE-479D-9FD7-CF2F85A0AE0D}" type="datetime1">
              <a:rPr lang="hu-HU" smtClean="0"/>
              <a:t>2021. 11. 23.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E8F9-D280-4BA1-9E5F-0562A36C48B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328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10A7-D348-4CC8-98C0-9770ED612396}" type="datetime1">
              <a:rPr lang="hu-HU" smtClean="0"/>
              <a:t>2021. 11. 23.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OSZK 2021. november 24.</a:t>
            </a: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BD200-DA84-4CC3-B9C4-D7AF36A5CF6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123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FA568-312A-40E1-8FB2-63F48059000C}" type="datetime1">
              <a:rPr lang="hu-HU" smtClean="0"/>
              <a:t>2021. 11. 23.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OSZK 2021. november 24.</a:t>
            </a: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DD6A-49B1-45E4-8B76-B4E56FAB22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4661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A422-1D23-46FF-A76F-E9F43F49F535}" type="datetime1">
              <a:rPr lang="hu-HU" smtClean="0"/>
              <a:t>2021. 11. 23.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OSZK 2021. november 24.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D842-5586-4E69-980C-927E38A211C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898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2B46-BFEB-4299-B597-4E09278ED455}" type="datetime1">
              <a:rPr lang="hu-HU" smtClean="0"/>
              <a:t>2021. 11. 23.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OSZK 2021. november 24.</a:t>
            </a: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7426-02E4-43B6-82AB-3EEB2578EB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190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8505-2800-4924-B7F0-0E2093530FF2}" type="datetime1">
              <a:rPr lang="hu-HU" smtClean="0"/>
              <a:t>2021. 11. 23.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OSZK 2021. november 24.</a:t>
            </a: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1D3A-AFAB-49F3-A713-CA427CCD221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1298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DF0E-6A54-4793-855D-BF8DC972EB1F}" type="datetime1">
              <a:rPr lang="hu-HU" smtClean="0"/>
              <a:t>2021. 11. 23.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OSZK 2021. november 24.</a:t>
            </a: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FE88-E217-45E1-8B32-EDBC87804C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448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0EBB88-AAC9-45FD-9364-E72F907E9CD6}" type="datetime1">
              <a:rPr lang="hu-HU" smtClean="0"/>
              <a:t>2021. 11. 23.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875257-6FDC-4582-86F1-1868827210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ortepan.hu/" TargetMode="External"/><Relationship Id="rId13" Type="http://schemas.openxmlformats.org/officeDocument/2006/relationships/image" Target="../media/image18.png"/><Relationship Id="rId3" Type="http://schemas.openxmlformats.org/officeDocument/2006/relationships/hyperlink" Target="https://www.microsoft.com/hu-hu/microsoft-365/onedrive/online-cloud-storage" TargetMode="External"/><Relationship Id="rId7" Type="http://schemas.openxmlformats.org/officeDocument/2006/relationships/hyperlink" Target="https://www.youtube.com/" TargetMode="External"/><Relationship Id="rId12" Type="http://schemas.openxmlformats.org/officeDocument/2006/relationships/image" Target="../media/image17.png"/><Relationship Id="rId2" Type="http://schemas.openxmlformats.org/officeDocument/2006/relationships/hyperlink" Target="https://drive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library_of_congress/collections/72157601355524315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slideshare.net/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hyperlink" Target="https://www.scribd.com/" TargetMode="External"/><Relationship Id="rId9" Type="http://schemas.openxmlformats.org/officeDocument/2006/relationships/hyperlink" Target="https://www.topothek.at/en/" TargetMode="External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conline.org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www.langzeitarchivierung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hyperlink" Target="https://digitalpreservation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201019082140/https:/www.loc.gov/law/help/digital-legal-deposit/compsum.php" TargetMode="External"/><Relationship Id="rId2" Type="http://schemas.openxmlformats.org/officeDocument/2006/relationships/hyperlink" Target="https://www.ifla.org/node/618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loc.gov/item/201829933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nl.gov.hu/elektronikus_iratok_leveltari_atadasa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www.eleveltar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pim.hu/hu/esemenyek/born-digital-muhelykonferencia" TargetMode="External"/><Relationship Id="rId4" Type="http://schemas.openxmlformats.org/officeDocument/2006/relationships/hyperlink" Target="https://pim.hu/hu/esemenyek/digitalisan-letrejott-born-digital-keziratok-kezeles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sz.mtak.hu/index.php/hu/" TargetMode="External"/><Relationship Id="rId13" Type="http://schemas.openxmlformats.org/officeDocument/2006/relationships/image" Target="../media/image29.png"/><Relationship Id="rId3" Type="http://schemas.openxmlformats.org/officeDocument/2006/relationships/hyperlink" Target="http://portal.vfmk.hu/vfek" TargetMode="External"/><Relationship Id="rId7" Type="http://schemas.openxmlformats.org/officeDocument/2006/relationships/hyperlink" Target="https://openscience.hu/hu/hunor" TargetMode="External"/><Relationship Id="rId12" Type="http://schemas.openxmlformats.org/officeDocument/2006/relationships/image" Target="../media/image28.png"/><Relationship Id="rId2" Type="http://schemas.openxmlformats.org/officeDocument/2006/relationships/hyperlink" Target="https://edok.gyorikonyvtar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al-d.mtak.hu/" TargetMode="External"/><Relationship Id="rId11" Type="http://schemas.openxmlformats.org/officeDocument/2006/relationships/hyperlink" Target="https://listserv.niif.hu/pipermail/katalist/2021-October/042978.html" TargetMode="External"/><Relationship Id="rId5" Type="http://schemas.openxmlformats.org/officeDocument/2006/relationships/hyperlink" Target="https://konyvtar.lap.hu/elektronikus_konyvtarak/11227634" TargetMode="External"/><Relationship Id="rId10" Type="http://schemas.openxmlformats.org/officeDocument/2006/relationships/hyperlink" Target="https://www.szaktars.hu/" TargetMode="External"/><Relationship Id="rId4" Type="http://schemas.openxmlformats.org/officeDocument/2006/relationships/hyperlink" Target="https://www.nagykar.hu/" TargetMode="External"/><Relationship Id="rId9" Type="http://schemas.openxmlformats.org/officeDocument/2006/relationships/hyperlink" Target="https://adt.arcanum.com/hu/" TargetMode="External"/><Relationship Id="rId1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hyperlink" Target="https://epa.oszk.hu/" TargetMode="External"/><Relationship Id="rId7" Type="http://schemas.openxmlformats.org/officeDocument/2006/relationships/image" Target="../media/image32.gif"/><Relationship Id="rId2" Type="http://schemas.openxmlformats.org/officeDocument/2006/relationships/hyperlink" Target="https://mek.oszk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hyperlink" Target="https://oszkdk.oszk.hu/" TargetMode="External"/><Relationship Id="rId4" Type="http://schemas.openxmlformats.org/officeDocument/2006/relationships/hyperlink" Target="https://dka.oszk.hu/" TargetMode="Externa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okp.oszk.hu/" TargetMode="External"/><Relationship Id="rId7" Type="http://schemas.openxmlformats.org/officeDocument/2006/relationships/hyperlink" Target="https://net.jogtar.hu/jogszabaly?docid=a2000626.kor" TargetMode="External"/><Relationship Id="rId2" Type="http://schemas.openxmlformats.org/officeDocument/2006/relationships/hyperlink" Target="https://www.oszk.hu/kds-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zk.hu/koteles_rendelet" TargetMode="External"/><Relationship Id="rId5" Type="http://schemas.openxmlformats.org/officeDocument/2006/relationships/hyperlink" Target="https://magyarkozlony.hu/dokumentumok/146f1997dee9bdc2f9c8692dfde0c4196259e993/megtekintes" TargetMode="External"/><Relationship Id="rId4" Type="http://schemas.openxmlformats.org/officeDocument/2006/relationships/hyperlink" Target="http://www.oszk.hu/okr-webarchivala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preadsheets.google.com/viewform?formkey=dGZ6NjEtNjZ4a2NNV0JFTXpDS1RQQUE6MQ" TargetMode="External"/><Relationship Id="rId2" Type="http://schemas.openxmlformats.org/officeDocument/2006/relationships/hyperlink" Target="https://epa.oszk.hu/html/kapcsolat/#bejel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a.oszk.hu/html/vgi/ujepa_kardex.phtml?aktev=2021&amp;id=00143" TargetMode="External"/><Relationship Id="rId5" Type="http://schemas.openxmlformats.org/officeDocument/2006/relationships/hyperlink" Target="https://epa.oszk.hu/00100/00143/" TargetMode="External"/><Relationship Id="rId4" Type="http://schemas.openxmlformats.org/officeDocument/2006/relationships/hyperlink" Target="https://forms.office.com/r/Cz3GsHSQEd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konyvtar.hargitamegye.ro/hu/h/130/digitalizalt-dokumentumok" TargetMode="External"/><Relationship Id="rId3" Type="http://schemas.openxmlformats.org/officeDocument/2006/relationships/hyperlink" Target="https://dka.oszk.hu/html/export.html" TargetMode="External"/><Relationship Id="rId7" Type="http://schemas.openxmlformats.org/officeDocument/2006/relationships/hyperlink" Target="https://mek.oszk.hu/html/kapcsolat.html#linkeles" TargetMode="External"/><Relationship Id="rId2" Type="http://schemas.openxmlformats.org/officeDocument/2006/relationships/hyperlink" Target="https://mek.oszk.hu/html/expor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k.oszk.hu/22500/22574/fulszoveg.xml" TargetMode="External"/><Relationship Id="rId5" Type="http://schemas.openxmlformats.org/officeDocument/2006/relationships/hyperlink" Target="http://tlwww.vmk.hu/cgi-bin/tlwww.cgi?show=b276262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s://kozos.textlib.hu/" TargetMode="External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kke.hu/konyvforgalom/osszesite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hu/illustrations/pr%c3%a1ga-k%c3%b6nyvt%c3%a1r-pr%c3%a1ga-kolostor-980732/" TargetMode="External"/><Relationship Id="rId2" Type="http://schemas.openxmlformats.org/officeDocument/2006/relationships/hyperlink" Target="https://www.oszk.hu/sites/default/files/oszk_2019._evi_beszamol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nternetlivestat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eb.archive.org/web/20071128113906/http:/www.neumann-haz.hu/index.html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hyperlink" Target="http://nyelvemlekek.oszk.hu/adatlap/becsi_kode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a.oszk.hu/01000/01016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epa.oszk.hu/00000/00068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eb.archive.org/web/20050401041753/http:/www.anagykonyv.hu/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c.gov/preservation/resources/rfs/TOC.html" TargetMode="External"/><Relationship Id="rId3" Type="http://schemas.openxmlformats.org/officeDocument/2006/relationships/hyperlink" Target="http://mffa.hu/" TargetMode="External"/><Relationship Id="rId7" Type="http://schemas.openxmlformats.org/officeDocument/2006/relationships/hyperlink" Target="https://www.loc.gov/preservation/digital/formats/index.html" TargetMode="External"/><Relationship Id="rId2" Type="http://schemas.openxmlformats.org/officeDocument/2006/relationships/hyperlink" Target="https://hu.wikipedia.org/wiki/Adobe_Flas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zkdk.oszk.hu/DRJ/435" TargetMode="External"/><Relationship Id="rId5" Type="http://schemas.openxmlformats.org/officeDocument/2006/relationships/hyperlink" Target="https://fileinfo.com/extension/lit" TargetMode="External"/><Relationship Id="rId4" Type="http://schemas.openxmlformats.org/officeDocument/2006/relationships/hyperlink" Target="http://www.triliton.hu/mffa/fotoarchivum/text_filmtortenet.php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eb.archive.org/web/20031216023949/http:/www.webkat.hu:80/scripts/webkat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c.gov/preservation/digital/formats/fdd/fdd000426.shtml" TargetMode="External"/><Relationship Id="rId5" Type="http://schemas.openxmlformats.org/officeDocument/2006/relationships/hyperlink" Target="https://mek.oszk.hu/08300/08370/" TargetMode="External"/><Relationship Id="rId4" Type="http://schemas.openxmlformats.org/officeDocument/2006/relationships/hyperlink" Target="http://emsz.db.iif.h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200408203437/http:/www.unesco.hu/archivum-2009-vegeig/kommunikacio-informacio/" TargetMode="External"/><Relationship Id="rId2" Type="http://schemas.openxmlformats.org/officeDocument/2006/relationships/hyperlink" Target="http://portal.unesco.org/en/ev.php-URL_ID=17721&amp;URL_DO=DO_TOPIC&amp;URL_SECTION=20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a.oszk.hu/01300/01367/00059/pd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872208"/>
          </a:xfrm>
        </p:spPr>
        <p:txBody>
          <a:bodyPr/>
          <a:lstStyle/>
          <a:p>
            <a:pPr eaLnBrk="1" hangingPunct="1"/>
            <a:r>
              <a:rPr lang="hu-HU" altLang="hu-HU" sz="4800" b="1" dirty="0" smtClean="0">
                <a:solidFill>
                  <a:schemeClr val="accent1"/>
                </a:solidFill>
              </a:rPr>
              <a:t>Digitális megőrzés</a:t>
            </a:r>
            <a:endParaRPr lang="hu-HU" altLang="hu-HU" sz="4800" dirty="0" smtClean="0">
              <a:solidFill>
                <a:schemeClr val="accent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913" y="5373688"/>
            <a:ext cx="6400800" cy="791616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404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Found</a:t>
            </a:r>
            <a:r>
              <a:rPr lang="hu-HU" dirty="0" smtClean="0"/>
              <a:t> – Ki őrzi meg az Internetet?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OSZK, 2021. november 24.</a:t>
            </a: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34938"/>
            <a:ext cx="151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mek.oszk.hu/html/kepek/osz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881"/>
            <a:ext cx="1440160" cy="82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80926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1"/>
                </a:solidFill>
              </a:rPr>
              <a:t>Szereplők a digitális megőrzésben</a:t>
            </a:r>
            <a:endParaRPr lang="hu-HU" sz="3600" b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5971" y="1263780"/>
            <a:ext cx="5770984" cy="5105885"/>
          </a:xfrm>
        </p:spPr>
        <p:txBody>
          <a:bodyPr/>
          <a:lstStyle/>
          <a:p>
            <a:r>
              <a:rPr lang="hu-HU" sz="2800" dirty="0" smtClean="0"/>
              <a:t>Magáncégek - infrastruktúra; pl.</a:t>
            </a:r>
          </a:p>
          <a:p>
            <a:pPr lvl="1"/>
            <a:r>
              <a:rPr lang="hu-HU" altLang="hu-HU" sz="2600" dirty="0" smtClean="0">
                <a:hlinkClick r:id="rId2"/>
              </a:rPr>
              <a:t>Google </a:t>
            </a:r>
            <a:r>
              <a:rPr lang="hu-HU" altLang="hu-HU" sz="2600" dirty="0">
                <a:hlinkClick r:id="rId2"/>
              </a:rPr>
              <a:t>Drive</a:t>
            </a:r>
            <a:r>
              <a:rPr lang="hu-HU" altLang="hu-HU" sz="2600" dirty="0"/>
              <a:t>, </a:t>
            </a:r>
            <a:r>
              <a:rPr lang="hu-HU" altLang="hu-HU" sz="2600" dirty="0" smtClean="0">
                <a:hlinkClick r:id="rId3"/>
              </a:rPr>
              <a:t>OneDrive</a:t>
            </a:r>
            <a:r>
              <a:rPr lang="hu-HU" altLang="hu-HU" sz="2600" dirty="0" smtClean="0"/>
              <a:t>, </a:t>
            </a:r>
            <a:r>
              <a:rPr lang="hu-HU" altLang="hu-HU" sz="2600" dirty="0" err="1" smtClean="0">
                <a:hlinkClick r:id="rId4"/>
              </a:rPr>
              <a:t>Scribd</a:t>
            </a:r>
            <a:r>
              <a:rPr lang="hu-HU" altLang="hu-HU" sz="2600" dirty="0"/>
              <a:t>, </a:t>
            </a:r>
            <a:r>
              <a:rPr lang="hu-HU" altLang="hu-HU" sz="2600" dirty="0" err="1">
                <a:hlinkClick r:id="rId5"/>
              </a:rPr>
              <a:t>SlideShare</a:t>
            </a:r>
            <a:r>
              <a:rPr lang="hu-HU" altLang="hu-HU" sz="2600" dirty="0"/>
              <a:t>, </a:t>
            </a:r>
            <a:r>
              <a:rPr lang="hu-HU" altLang="hu-HU" sz="2600" dirty="0" err="1">
                <a:hlinkClick r:id="rId6"/>
              </a:rPr>
              <a:t>Flickr</a:t>
            </a:r>
            <a:r>
              <a:rPr lang="hu-HU" altLang="hu-HU" sz="2600" dirty="0"/>
              <a:t>, </a:t>
            </a:r>
            <a:r>
              <a:rPr lang="hu-HU" altLang="hu-HU" sz="2600" dirty="0" err="1">
                <a:hlinkClick r:id="rId7"/>
              </a:rPr>
              <a:t>Youtube</a:t>
            </a:r>
            <a:endParaRPr lang="hu-HU" altLang="hu-HU" sz="2600" dirty="0"/>
          </a:p>
          <a:p>
            <a:r>
              <a:rPr lang="hu-HU" sz="2800" dirty="0" smtClean="0"/>
              <a:t>Magánszemélyek, civilek; pl.</a:t>
            </a:r>
          </a:p>
          <a:p>
            <a:pPr lvl="1"/>
            <a:r>
              <a:rPr lang="hu-HU" sz="2600" dirty="0" err="1" smtClean="0">
                <a:hlinkClick r:id="rId8"/>
              </a:rPr>
              <a:t>Fortepan</a:t>
            </a:r>
            <a:r>
              <a:rPr lang="hu-HU" sz="2600" dirty="0" smtClean="0"/>
              <a:t>, </a:t>
            </a:r>
            <a:r>
              <a:rPr lang="hu-HU" sz="2600" dirty="0" err="1" smtClean="0">
                <a:hlinkClick r:id="rId9"/>
              </a:rPr>
              <a:t>Topoteka</a:t>
            </a:r>
            <a:endParaRPr lang="hu-HU" sz="2600" dirty="0" smtClean="0"/>
          </a:p>
          <a:p>
            <a:r>
              <a:rPr lang="hu-HU" sz="2800" dirty="0" smtClean="0"/>
              <a:t>Állami közgyűjtemények;</a:t>
            </a:r>
          </a:p>
          <a:p>
            <a:pPr lvl="1"/>
            <a:r>
              <a:rPr lang="hu-HU" sz="2600" dirty="0" smtClean="0"/>
              <a:t>könyvtárak,</a:t>
            </a:r>
          </a:p>
          <a:p>
            <a:pPr lvl="1"/>
            <a:r>
              <a:rPr lang="hu-HU" sz="2600" dirty="0"/>
              <a:t>l</a:t>
            </a:r>
            <a:r>
              <a:rPr lang="hu-HU" sz="2600" dirty="0" smtClean="0"/>
              <a:t>evéltárak</a:t>
            </a:r>
            <a:r>
              <a:rPr lang="hu-HU" sz="2600" dirty="0" smtClean="0"/>
              <a:t>.</a:t>
            </a:r>
            <a:endParaRPr lang="hu-HU" sz="2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10</a:t>
            </a:fld>
            <a:endParaRPr lang="hu-HU" alt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0522" y="1804912"/>
            <a:ext cx="1171575" cy="6096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7205" y="1046457"/>
            <a:ext cx="1781175" cy="5619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5190" y="2721488"/>
            <a:ext cx="1524000" cy="5810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5144" y="2607663"/>
            <a:ext cx="1285875" cy="4572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8967" y="3788777"/>
            <a:ext cx="2276475" cy="6381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15980" y="5150867"/>
            <a:ext cx="21812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7587" y="190394"/>
            <a:ext cx="8229600" cy="796950"/>
          </a:xfrm>
        </p:spPr>
        <p:txBody>
          <a:bodyPr/>
          <a:lstStyle/>
          <a:p>
            <a:r>
              <a:rPr lang="hu-HU" sz="3800" b="1" dirty="0" smtClean="0">
                <a:solidFill>
                  <a:schemeClr val="accent1"/>
                </a:solidFill>
              </a:rPr>
              <a:t>Digitális megőrzési programok</a:t>
            </a:r>
            <a:endParaRPr lang="hu-HU" sz="3800" b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125" y="1137497"/>
            <a:ext cx="7939283" cy="5001419"/>
          </a:xfrm>
        </p:spPr>
        <p:txBody>
          <a:bodyPr/>
          <a:lstStyle/>
          <a:p>
            <a:r>
              <a:rPr lang="hu-HU" sz="2600" dirty="0" smtClean="0"/>
              <a:t>Állami, </a:t>
            </a:r>
            <a:r>
              <a:rPr lang="hu-HU" sz="2600" dirty="0"/>
              <a:t>komplex programok a digitális</a:t>
            </a:r>
            <a:br>
              <a:rPr lang="hu-HU" sz="2600" dirty="0"/>
            </a:br>
            <a:r>
              <a:rPr lang="hu-HU" sz="2600" dirty="0"/>
              <a:t>megőrzésért több közgyűjtemény</a:t>
            </a:r>
            <a:br>
              <a:rPr lang="hu-HU" sz="2600" dirty="0"/>
            </a:br>
            <a:r>
              <a:rPr lang="hu-HU" sz="2600" dirty="0"/>
              <a:t>részvételével</a:t>
            </a:r>
          </a:p>
          <a:p>
            <a:r>
              <a:rPr lang="hu-HU" sz="2600" dirty="0" smtClean="0">
                <a:hlinkClick r:id="rId2"/>
              </a:rPr>
              <a:t>Nestor</a:t>
            </a:r>
            <a:r>
              <a:rPr lang="hu-HU" sz="2600" dirty="0" smtClean="0"/>
              <a:t> - </a:t>
            </a:r>
            <a:r>
              <a:rPr lang="en-US" sz="2600" dirty="0"/>
              <a:t>network for digital </a:t>
            </a:r>
            <a:r>
              <a:rPr lang="en-US" sz="2600" dirty="0" smtClean="0"/>
              <a:t>preservation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en-US" sz="2600" dirty="0" smtClean="0"/>
              <a:t> </a:t>
            </a:r>
            <a:r>
              <a:rPr lang="en-US" sz="2600" dirty="0"/>
              <a:t>in </a:t>
            </a:r>
            <a:r>
              <a:rPr lang="en-US" sz="2600" dirty="0" smtClean="0"/>
              <a:t>Germany</a:t>
            </a:r>
            <a:endParaRPr lang="hu-HU" sz="2600" dirty="0" smtClean="0"/>
          </a:p>
          <a:p>
            <a:r>
              <a:rPr lang="hu-HU" altLang="hu-HU" sz="2400" dirty="0">
                <a:hlinkClick r:id="rId3"/>
              </a:rPr>
              <a:t>DCP</a:t>
            </a:r>
            <a:r>
              <a:rPr lang="hu-HU" altLang="hu-HU" sz="2400" dirty="0"/>
              <a:t> – Digital </a:t>
            </a:r>
            <a:r>
              <a:rPr lang="hu-HU" altLang="hu-HU" sz="2400" dirty="0" err="1"/>
              <a:t>Preservation</a:t>
            </a:r>
            <a:r>
              <a:rPr lang="hu-HU" altLang="hu-HU" sz="2400" dirty="0"/>
              <a:t> </a:t>
            </a:r>
            <a:r>
              <a:rPr lang="hu-HU" altLang="hu-HU" sz="2400" dirty="0" err="1" smtClean="0"/>
              <a:t>Coalition</a:t>
            </a:r>
            <a:endParaRPr lang="hu-HU" altLang="hu-HU" sz="2400" dirty="0" smtClean="0"/>
          </a:p>
          <a:p>
            <a:r>
              <a:rPr lang="en-US" sz="2600" dirty="0">
                <a:hlinkClick r:id="rId4"/>
              </a:rPr>
              <a:t>Digital Preservation </a:t>
            </a:r>
            <a:r>
              <a:rPr lang="en-US" sz="2600" dirty="0"/>
              <a:t>at the Library of </a:t>
            </a:r>
            <a:r>
              <a:rPr lang="en-US" sz="2600" dirty="0" smtClean="0"/>
              <a:t>Congress</a:t>
            </a:r>
            <a:endParaRPr lang="hu-HU" sz="2600" dirty="0" smtClean="0"/>
          </a:p>
          <a:p>
            <a:endParaRPr lang="hu-HU" sz="2600" dirty="0" smtClean="0"/>
          </a:p>
          <a:p>
            <a:endParaRPr lang="hu-HU" sz="2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11</a:t>
            </a:fld>
            <a:endParaRPr lang="hu-HU" altLang="hu-HU"/>
          </a:p>
        </p:txBody>
      </p:sp>
      <p:pic>
        <p:nvPicPr>
          <p:cNvPr id="2052" name="Picture 4" descr="Logo of the German National Library; Homep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05888"/>
            <a:ext cx="2238375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4653136"/>
            <a:ext cx="2672312" cy="68077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4509120"/>
            <a:ext cx="2885690" cy="14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8970"/>
            <a:ext cx="8229600" cy="778098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1"/>
                </a:solidFill>
              </a:rPr>
              <a:t>Digitális megőrzés nemzeti könyvtárakban</a:t>
            </a:r>
            <a:endParaRPr lang="hu-HU" sz="3600" b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37068"/>
            <a:ext cx="7067128" cy="5073427"/>
          </a:xfrm>
        </p:spPr>
        <p:txBody>
          <a:bodyPr/>
          <a:lstStyle/>
          <a:p>
            <a:r>
              <a:rPr lang="hu-HU" altLang="hu-HU" sz="2600" b="1" dirty="0"/>
              <a:t>IFLA jelentés </a:t>
            </a:r>
            <a:r>
              <a:rPr lang="hu-HU" altLang="hu-HU" sz="2600" dirty="0"/>
              <a:t>2018. július 15.</a:t>
            </a:r>
          </a:p>
          <a:p>
            <a:pPr lvl="2"/>
            <a:r>
              <a:rPr lang="en-US" altLang="hu-HU" dirty="0"/>
              <a:t>Results of the Survey of Digital Legal Deposit Policies and Practices at National Libraries</a:t>
            </a:r>
            <a:endParaRPr lang="hu-HU" altLang="hu-HU" dirty="0"/>
          </a:p>
          <a:p>
            <a:pPr lvl="2"/>
            <a:r>
              <a:rPr lang="hu-HU" altLang="hu-HU" dirty="0">
                <a:hlinkClick r:id="rId2"/>
              </a:rPr>
              <a:t>https://www.ifla.org/node/61887</a:t>
            </a:r>
            <a:endParaRPr lang="hu-HU" altLang="hu-HU" dirty="0"/>
          </a:p>
          <a:p>
            <a:r>
              <a:rPr lang="hu-HU" altLang="hu-HU" sz="2600" b="1" dirty="0"/>
              <a:t>LC felmérés </a:t>
            </a:r>
            <a:r>
              <a:rPr lang="hu-HU" altLang="hu-HU" sz="2600" dirty="0" smtClean="0"/>
              <a:t>2018. - Digital </a:t>
            </a:r>
            <a:r>
              <a:rPr lang="hu-HU" altLang="hu-HU" sz="2600" dirty="0" err="1"/>
              <a:t>Legal</a:t>
            </a:r>
            <a:r>
              <a:rPr lang="hu-HU" altLang="hu-HU" sz="2600" dirty="0"/>
              <a:t> </a:t>
            </a:r>
            <a:r>
              <a:rPr lang="hu-HU" altLang="hu-HU" sz="2600" dirty="0" err="1" smtClean="0"/>
              <a:t>Deposit</a:t>
            </a:r>
            <a:r>
              <a:rPr lang="hu-HU" altLang="hu-HU" sz="2600" dirty="0" smtClean="0"/>
              <a:t> – </a:t>
            </a:r>
            <a:endParaRPr lang="hu-HU" altLang="hu-HU" sz="2600" dirty="0"/>
          </a:p>
          <a:p>
            <a:pPr lvl="2"/>
            <a:r>
              <a:rPr lang="hu-HU" altLang="hu-HU" dirty="0"/>
              <a:t>LC felmérés 15 ország jogi szabályozásáról a digitális dokumentumok kötelespéldány archiválásáról</a:t>
            </a:r>
          </a:p>
          <a:p>
            <a:pPr lvl="2"/>
            <a:r>
              <a:rPr lang="hu-HU" altLang="hu-HU" dirty="0">
                <a:hlinkClick r:id="rId3"/>
              </a:rPr>
              <a:t>https://web.archive.org/web/20201019082140/https://www.loc.gov/law/help/digital-legal-deposit/compsum.php</a:t>
            </a:r>
            <a:endParaRPr lang="hu-HU" altLang="hu-HU" dirty="0"/>
          </a:p>
          <a:p>
            <a:pPr lvl="2"/>
            <a:r>
              <a:rPr lang="hu-HU" altLang="hu-HU" dirty="0">
                <a:hlinkClick r:id="rId4"/>
              </a:rPr>
              <a:t>https://www.loc.gov/item/2018299330/</a:t>
            </a:r>
            <a:r>
              <a:rPr lang="hu-HU" altLang="hu-HU" dirty="0"/>
              <a:t> 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12</a:t>
            </a:fld>
            <a:endParaRPr lang="hu-HU" alt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2301524"/>
            <a:ext cx="2720727" cy="80553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88" y="4653136"/>
            <a:ext cx="14478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52934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1"/>
                </a:solidFill>
              </a:rPr>
              <a:t>Digitális megőrzés Magyarországon</a:t>
            </a:r>
            <a:endParaRPr lang="hu-HU" sz="3600" b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hu-HU" sz="2600" dirty="0" smtClean="0">
                <a:hlinkClick r:id="rId2"/>
              </a:rPr>
              <a:t>E-levéltári projekt</a:t>
            </a:r>
            <a:r>
              <a:rPr lang="hu-HU" sz="2600" dirty="0" smtClean="0"/>
              <a:t>; elektronikus iratok </a:t>
            </a:r>
            <a:r>
              <a:rPr lang="hu-HU" sz="2600" dirty="0" smtClean="0">
                <a:hlinkClick r:id="rId3"/>
              </a:rPr>
              <a:t>levéltári fogadása</a:t>
            </a:r>
            <a:endParaRPr lang="hu-HU" sz="2600" dirty="0" smtClean="0"/>
          </a:p>
          <a:p>
            <a:r>
              <a:rPr lang="hu-HU" sz="2600" dirty="0"/>
              <a:t>Digitálisan létrejött (</a:t>
            </a:r>
            <a:r>
              <a:rPr lang="hu-HU" sz="2600" dirty="0" err="1"/>
              <a:t>born</a:t>
            </a:r>
            <a:r>
              <a:rPr lang="hu-HU" sz="2600" dirty="0"/>
              <a:t> </a:t>
            </a:r>
            <a:r>
              <a:rPr lang="hu-HU" sz="2600" dirty="0" err="1"/>
              <a:t>digital</a:t>
            </a:r>
            <a:r>
              <a:rPr lang="hu-HU" sz="2600" dirty="0"/>
              <a:t>) „kéziratok” </a:t>
            </a:r>
            <a:r>
              <a:rPr lang="hu-HU" sz="2600" dirty="0" smtClean="0"/>
              <a:t>kezelése </a:t>
            </a:r>
            <a:r>
              <a:rPr lang="hu-HU" sz="2600" dirty="0"/>
              <a:t>– </a:t>
            </a:r>
            <a:r>
              <a:rPr lang="hu-HU" sz="2600" dirty="0">
                <a:hlinkClick r:id="rId4"/>
              </a:rPr>
              <a:t>PIM konferencia</a:t>
            </a:r>
            <a:r>
              <a:rPr lang="hu-HU" sz="2600" dirty="0"/>
              <a:t>, 2017. március 29-30.</a:t>
            </a:r>
          </a:p>
          <a:p>
            <a:r>
              <a:rPr lang="hu-HU" sz="2600" dirty="0" smtClean="0"/>
              <a:t>„</a:t>
            </a:r>
            <a:r>
              <a:rPr lang="hu-HU" sz="2600" dirty="0" err="1" smtClean="0"/>
              <a:t>Born</a:t>
            </a:r>
            <a:r>
              <a:rPr lang="hu-HU" sz="2600" dirty="0" smtClean="0"/>
              <a:t> </a:t>
            </a:r>
            <a:r>
              <a:rPr lang="hu-HU" sz="2600" dirty="0" err="1" smtClean="0"/>
              <a:t>digital</a:t>
            </a:r>
            <a:r>
              <a:rPr lang="hu-HU" sz="2600" dirty="0" smtClean="0"/>
              <a:t>” </a:t>
            </a:r>
            <a:r>
              <a:rPr lang="hu-HU" sz="2600" dirty="0"/>
              <a:t>– </a:t>
            </a:r>
            <a:r>
              <a:rPr lang="hu-HU" sz="2600" dirty="0">
                <a:hlinkClick r:id="rId5"/>
              </a:rPr>
              <a:t>PIM </a:t>
            </a:r>
            <a:r>
              <a:rPr lang="hu-HU" sz="2600" dirty="0" smtClean="0">
                <a:hlinkClick r:id="rId5"/>
              </a:rPr>
              <a:t>műhelykonferencia</a:t>
            </a:r>
            <a:r>
              <a:rPr lang="hu-HU" sz="2600" dirty="0" smtClean="0"/>
              <a:t>,</a:t>
            </a:r>
            <a:r>
              <a:rPr lang="hu-HU" sz="2600" dirty="0"/>
              <a:t/>
            </a:r>
            <a:br>
              <a:rPr lang="hu-HU" sz="2600" dirty="0"/>
            </a:br>
            <a:r>
              <a:rPr lang="hu-HU" sz="2600" dirty="0"/>
              <a:t>2021. november 5</a:t>
            </a:r>
            <a:r>
              <a:rPr lang="hu-HU" sz="2600" dirty="0" smtClean="0"/>
              <a:t>.</a:t>
            </a:r>
            <a:br>
              <a:rPr lang="hu-HU" sz="2600" dirty="0" smtClean="0"/>
            </a:br>
            <a:r>
              <a:rPr lang="hu-HU" sz="2600" dirty="0" smtClean="0"/>
              <a:t>„Az információ megőrzése a dokumentumok helyett.”</a:t>
            </a:r>
            <a:endParaRPr lang="hu-HU" sz="2600" dirty="0"/>
          </a:p>
          <a:p>
            <a:endParaRPr lang="hu-HU" sz="2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13</a:t>
            </a:fld>
            <a:endParaRPr lang="hu-HU" altLang="hu-HU"/>
          </a:p>
        </p:txBody>
      </p:sp>
      <p:pic>
        <p:nvPicPr>
          <p:cNvPr id="4098" name="Picture 2" descr="Címl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000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4005064"/>
            <a:ext cx="35814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4942"/>
          </a:xfrm>
        </p:spPr>
        <p:txBody>
          <a:bodyPr/>
          <a:lstStyle/>
          <a:p>
            <a:r>
              <a:rPr lang="hu-HU" sz="3600" b="1" dirty="0">
                <a:solidFill>
                  <a:schemeClr val="accent1"/>
                </a:solidFill>
              </a:rPr>
              <a:t>Digitális megőrzés </a:t>
            </a:r>
            <a:r>
              <a:rPr lang="hu-HU" sz="3600" b="1" dirty="0" smtClean="0">
                <a:solidFill>
                  <a:schemeClr val="accent1"/>
                </a:solidFill>
              </a:rPr>
              <a:t>a könyvtárakban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13582"/>
            <a:ext cx="8229600" cy="5467746"/>
          </a:xfrm>
        </p:spPr>
        <p:txBody>
          <a:bodyPr/>
          <a:lstStyle/>
          <a:p>
            <a:pPr eaLnBrk="1" hangingPunct="1"/>
            <a:r>
              <a:rPr lang="hu-HU" altLang="hu-HU" sz="2400" dirty="0"/>
              <a:t>A</a:t>
            </a:r>
            <a:r>
              <a:rPr lang="hu-HU" altLang="hu-HU" sz="2400" dirty="0" smtClean="0"/>
              <a:t> </a:t>
            </a:r>
            <a:r>
              <a:rPr lang="hu-HU" altLang="hu-HU" sz="2400" dirty="0"/>
              <a:t>helyi analóg állomány </a:t>
            </a:r>
            <a:r>
              <a:rPr lang="hu-HU" altLang="hu-HU" sz="2400" dirty="0" smtClean="0"/>
              <a:t>digitalizálása</a:t>
            </a:r>
          </a:p>
          <a:p>
            <a:pPr lvl="1" eaLnBrk="1" hangingPunct="1"/>
            <a:r>
              <a:rPr lang="hu-HU" altLang="hu-HU" sz="2200" dirty="0" smtClean="0"/>
              <a:t>Győri </a:t>
            </a:r>
            <a:r>
              <a:rPr lang="hu-HU" altLang="hu-HU" sz="2200" dirty="0" smtClean="0">
                <a:hlinkClick r:id="rId2"/>
              </a:rPr>
              <a:t>Digitális Könyvtár</a:t>
            </a:r>
            <a:endParaRPr lang="hu-HU" altLang="hu-HU" sz="2200" dirty="0" smtClean="0"/>
          </a:p>
          <a:p>
            <a:pPr lvl="1" eaLnBrk="1" hangingPunct="1"/>
            <a:r>
              <a:rPr lang="hu-HU" altLang="hu-HU" sz="2200" dirty="0"/>
              <a:t>Verseghy Ferenc </a:t>
            </a:r>
            <a:r>
              <a:rPr lang="hu-HU" altLang="hu-HU" sz="2200" dirty="0">
                <a:hlinkClick r:id="rId3"/>
              </a:rPr>
              <a:t>Elektronikus Könyvtár </a:t>
            </a:r>
            <a:endParaRPr lang="hu-HU" altLang="hu-HU" sz="2200" dirty="0" smtClean="0"/>
          </a:p>
          <a:p>
            <a:pPr lvl="1" eaLnBrk="1" hangingPunct="1"/>
            <a:r>
              <a:rPr lang="hu-HU" altLang="hu-HU" sz="2200" dirty="0"/>
              <a:t>Nagykanizsai Kistérségi </a:t>
            </a:r>
            <a:r>
              <a:rPr lang="hu-HU" altLang="hu-HU" sz="2200" dirty="0">
                <a:hlinkClick r:id="rId4"/>
              </a:rPr>
              <a:t>Adatkezelő </a:t>
            </a:r>
            <a:r>
              <a:rPr lang="hu-HU" altLang="hu-HU" sz="2200" dirty="0" smtClean="0">
                <a:hlinkClick r:id="rId4"/>
              </a:rPr>
              <a:t>Rendszer</a:t>
            </a:r>
            <a:endParaRPr lang="hu-HU" altLang="hu-HU" sz="2200" dirty="0" smtClean="0"/>
          </a:p>
          <a:p>
            <a:pPr lvl="1" eaLnBrk="1" hangingPunct="1"/>
            <a:r>
              <a:rPr lang="hu-HU" altLang="hu-HU" sz="2200" dirty="0" smtClean="0"/>
              <a:t>Más </a:t>
            </a:r>
            <a:r>
              <a:rPr lang="hu-HU" altLang="hu-HU" sz="2200" dirty="0" smtClean="0">
                <a:hlinkClick r:id="rId5"/>
              </a:rPr>
              <a:t>digitális könyvtárak</a:t>
            </a:r>
            <a:r>
              <a:rPr lang="hu-HU" altLang="hu-HU" sz="2200" dirty="0" smtClean="0"/>
              <a:t>.</a:t>
            </a:r>
            <a:endParaRPr lang="hu-HU" altLang="hu-HU" sz="2200" dirty="0"/>
          </a:p>
          <a:p>
            <a:pPr eaLnBrk="1" hangingPunct="1"/>
            <a:r>
              <a:rPr lang="hu-HU" altLang="hu-HU" sz="2400" dirty="0"/>
              <a:t>Felsőoktatási, tudományos </a:t>
            </a:r>
            <a:r>
              <a:rPr lang="hu-HU" altLang="hu-HU" sz="2400" dirty="0" smtClean="0"/>
              <a:t>könyvtárakban</a:t>
            </a:r>
          </a:p>
          <a:p>
            <a:pPr lvl="1" eaLnBrk="1" hangingPunct="1"/>
            <a:r>
              <a:rPr lang="hu-HU" altLang="hu-HU" sz="2200" dirty="0" err="1" smtClean="0"/>
              <a:t>Repozitóriumok</a:t>
            </a:r>
            <a:r>
              <a:rPr lang="hu-HU" altLang="hu-HU" sz="2200" dirty="0" smtClean="0"/>
              <a:t>, pl.</a:t>
            </a:r>
            <a:endParaRPr lang="hu-HU" altLang="hu-HU" sz="2200" dirty="0"/>
          </a:p>
          <a:p>
            <a:pPr lvl="1" eaLnBrk="1" hangingPunct="1"/>
            <a:r>
              <a:rPr lang="hu-HU" altLang="hu-HU" sz="2200" dirty="0"/>
              <a:t>Doktori </a:t>
            </a:r>
            <a:r>
              <a:rPr lang="hu-HU" altLang="hu-HU" sz="2200" dirty="0" smtClean="0">
                <a:hlinkClick r:id="rId6"/>
              </a:rPr>
              <a:t>disszertációk</a:t>
            </a:r>
            <a:r>
              <a:rPr lang="hu-HU" altLang="hu-HU" sz="2200" dirty="0" smtClean="0"/>
              <a:t>,</a:t>
            </a:r>
            <a:endParaRPr lang="hu-HU" altLang="hu-HU" sz="2200" dirty="0"/>
          </a:p>
          <a:p>
            <a:pPr lvl="1" eaLnBrk="1" hangingPunct="1"/>
            <a:r>
              <a:rPr lang="hu-HU" altLang="hu-HU" sz="2200" dirty="0"/>
              <a:t>Helyi oktatók cikkei, </a:t>
            </a:r>
            <a:r>
              <a:rPr lang="hu-HU" altLang="hu-HU" sz="2200" dirty="0" smtClean="0"/>
              <a:t>tanulmányai,</a:t>
            </a:r>
            <a:endParaRPr lang="hu-HU" altLang="hu-HU" sz="2200" dirty="0"/>
          </a:p>
          <a:p>
            <a:pPr lvl="1" eaLnBrk="1" hangingPunct="1"/>
            <a:r>
              <a:rPr lang="hu-HU" altLang="hu-HU" sz="2200" dirty="0"/>
              <a:t>Kutatási </a:t>
            </a:r>
            <a:r>
              <a:rPr lang="hu-HU" altLang="hu-HU" sz="2200" dirty="0" smtClean="0"/>
              <a:t>anyagok,</a:t>
            </a:r>
            <a:endParaRPr lang="hu-HU" altLang="hu-HU" sz="2200" dirty="0"/>
          </a:p>
          <a:p>
            <a:pPr lvl="1" eaLnBrk="1" hangingPunct="1"/>
            <a:r>
              <a:rPr lang="hu-HU" altLang="hu-HU" sz="2200" dirty="0">
                <a:hlinkClick r:id="rId7"/>
              </a:rPr>
              <a:t>HUNOR </a:t>
            </a:r>
            <a:r>
              <a:rPr lang="hu-HU" altLang="hu-HU" sz="2200" dirty="0" smtClean="0"/>
              <a:t>konzorcium.</a:t>
            </a:r>
            <a:endParaRPr lang="hu-HU" altLang="hu-HU" sz="2200" dirty="0"/>
          </a:p>
          <a:p>
            <a:pPr eaLnBrk="1" hangingPunct="1"/>
            <a:r>
              <a:rPr lang="hu-HU" altLang="hu-HU" sz="2400" dirty="0" smtClean="0"/>
              <a:t>Távoli </a:t>
            </a:r>
            <a:r>
              <a:rPr lang="hu-HU" altLang="hu-HU" sz="2400" dirty="0"/>
              <a:t>online források hozzáférése, pl. </a:t>
            </a:r>
            <a:r>
              <a:rPr lang="hu-HU" altLang="hu-HU" sz="2400" dirty="0">
                <a:hlinkClick r:id="rId8"/>
              </a:rPr>
              <a:t>EISZ</a:t>
            </a:r>
            <a:r>
              <a:rPr lang="hu-HU" altLang="hu-HU" sz="2400" dirty="0"/>
              <a:t>, </a:t>
            </a:r>
            <a:r>
              <a:rPr lang="hu-HU" altLang="hu-HU" sz="2400" dirty="0">
                <a:hlinkClick r:id="rId9"/>
              </a:rPr>
              <a:t>ADT</a:t>
            </a:r>
            <a:r>
              <a:rPr lang="hu-HU" altLang="hu-HU" sz="2400" dirty="0"/>
              <a:t>, </a:t>
            </a:r>
            <a:r>
              <a:rPr lang="hu-HU" altLang="hu-HU" sz="2400" dirty="0" smtClean="0">
                <a:hlinkClick r:id="rId10"/>
              </a:rPr>
              <a:t>SZAKTÁRS</a:t>
            </a:r>
            <a:endParaRPr lang="hu-HU" altLang="hu-HU" sz="2400" dirty="0" smtClean="0"/>
          </a:p>
          <a:p>
            <a:pPr eaLnBrk="1" hangingPunct="1"/>
            <a:r>
              <a:rPr lang="hu-HU" altLang="hu-HU" sz="2400" dirty="0" smtClean="0"/>
              <a:t>E-book-ok kölcsönzése – lásd </a:t>
            </a:r>
            <a:r>
              <a:rPr lang="hu-HU" altLang="hu-HU" sz="2400" dirty="0" smtClean="0">
                <a:hlinkClick r:id="rId11"/>
              </a:rPr>
              <a:t>KATALIST </a:t>
            </a:r>
            <a:r>
              <a:rPr lang="hu-HU" altLang="hu-HU" sz="2400" dirty="0" smtClean="0"/>
              <a:t>2021. október</a:t>
            </a:r>
            <a:endParaRPr lang="hu-HU" altLang="hu-HU" sz="2400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14</a:t>
            </a:fld>
            <a:endParaRPr lang="hu-HU" alt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2280" y="2564904"/>
            <a:ext cx="1428750" cy="14287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7880" y="4164558"/>
            <a:ext cx="2343150" cy="895350"/>
          </a:xfrm>
          <a:prstGeom prst="rect">
            <a:avLst/>
          </a:prstGeom>
        </p:spPr>
      </p:pic>
      <p:pic>
        <p:nvPicPr>
          <p:cNvPr id="5126" name="Picture 6" descr="http://vfek.vfmk.hu/logo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64" y="1294160"/>
            <a:ext cx="695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4962"/>
          </a:xfrm>
        </p:spPr>
        <p:txBody>
          <a:bodyPr/>
          <a:lstStyle/>
          <a:p>
            <a:r>
              <a:rPr lang="hu-HU" sz="3600" b="1" dirty="0">
                <a:solidFill>
                  <a:schemeClr val="accent1"/>
                </a:solidFill>
              </a:rPr>
              <a:t>Digitális megőrzés </a:t>
            </a:r>
            <a:r>
              <a:rPr lang="hu-HU" sz="3600" b="1" dirty="0" smtClean="0">
                <a:solidFill>
                  <a:schemeClr val="accent1"/>
                </a:solidFill>
              </a:rPr>
              <a:t>az OSZK-ban</a:t>
            </a:r>
            <a:br>
              <a:rPr lang="hu-HU" sz="3600" b="1" dirty="0" smtClean="0">
                <a:solidFill>
                  <a:schemeClr val="accent1"/>
                </a:solidFill>
              </a:rPr>
            </a:br>
            <a:r>
              <a:rPr lang="hu-HU" sz="3600" b="1" dirty="0" smtClean="0">
                <a:solidFill>
                  <a:schemeClr val="accent1"/>
                </a:solidFill>
              </a:rPr>
              <a:t>dokumentumok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7524" y="1268760"/>
            <a:ext cx="8568952" cy="5217443"/>
          </a:xfrm>
        </p:spPr>
        <p:txBody>
          <a:bodyPr/>
          <a:lstStyle/>
          <a:p>
            <a:r>
              <a:rPr lang="hu-HU" sz="2600" b="1" dirty="0" smtClean="0"/>
              <a:t>1999-től</a:t>
            </a:r>
            <a:r>
              <a:rPr lang="hu-HU" sz="2600" dirty="0" smtClean="0"/>
              <a:t> </a:t>
            </a:r>
            <a:r>
              <a:rPr lang="hu-HU" sz="2600" dirty="0" smtClean="0">
                <a:hlinkClick r:id="rId2"/>
              </a:rPr>
              <a:t>Magyar Elektronikus Könyvtár</a:t>
            </a:r>
            <a:endParaRPr lang="hu-HU" sz="2600" dirty="0" smtClean="0"/>
          </a:p>
          <a:p>
            <a:pPr lvl="1"/>
            <a:r>
              <a:rPr lang="hu-HU" sz="2400" dirty="0" smtClean="0"/>
              <a:t>22.094 digitális könyv, benne 387 hangoskönyv</a:t>
            </a:r>
          </a:p>
          <a:p>
            <a:r>
              <a:rPr lang="hu-HU" sz="2600" b="1" dirty="0" smtClean="0"/>
              <a:t>2004-től</a:t>
            </a:r>
            <a:r>
              <a:rPr lang="hu-HU" sz="2600" dirty="0" smtClean="0"/>
              <a:t> </a:t>
            </a:r>
            <a:r>
              <a:rPr lang="hu-HU" sz="2600" dirty="0" smtClean="0">
                <a:hlinkClick r:id="rId3"/>
              </a:rPr>
              <a:t>Elektronikus Periodika Adatbázis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és Archívum</a:t>
            </a:r>
          </a:p>
          <a:p>
            <a:pPr lvl="1"/>
            <a:r>
              <a:rPr lang="hu-HU" sz="2400" dirty="0" smtClean="0"/>
              <a:t>1.361 periodika, 154.651 részegység</a:t>
            </a:r>
          </a:p>
          <a:p>
            <a:r>
              <a:rPr lang="hu-HU" sz="2600" b="1" dirty="0" smtClean="0"/>
              <a:t>2007-től</a:t>
            </a:r>
            <a:r>
              <a:rPr lang="hu-HU" sz="2600" dirty="0" smtClean="0"/>
              <a:t> </a:t>
            </a:r>
            <a:r>
              <a:rPr lang="hu-HU" sz="2600" dirty="0" smtClean="0">
                <a:hlinkClick r:id="rId4"/>
              </a:rPr>
              <a:t>Digitális Képarchívum</a:t>
            </a:r>
            <a:endParaRPr lang="hu-HU" sz="2600" dirty="0" smtClean="0"/>
          </a:p>
          <a:p>
            <a:pPr lvl="1"/>
            <a:r>
              <a:rPr lang="hu-HU" sz="2400" dirty="0" smtClean="0"/>
              <a:t>112.742 képi dokumentum, prezentáció</a:t>
            </a:r>
          </a:p>
          <a:p>
            <a:r>
              <a:rPr lang="hu-HU" sz="2600" b="1" dirty="0" smtClean="0"/>
              <a:t>100%</a:t>
            </a:r>
            <a:r>
              <a:rPr lang="hu-HU" sz="2600" dirty="0" smtClean="0"/>
              <a:t> </a:t>
            </a:r>
            <a:r>
              <a:rPr lang="hu-HU" sz="2600" b="1" dirty="0" smtClean="0"/>
              <a:t>nyilvános</a:t>
            </a:r>
            <a:r>
              <a:rPr lang="hu-HU" sz="2600" dirty="0" smtClean="0"/>
              <a:t> gyűjtemények </a:t>
            </a:r>
            <a:br>
              <a:rPr lang="hu-HU" sz="2600" dirty="0" smtClean="0"/>
            </a:br>
            <a:r>
              <a:rPr lang="hu-HU" sz="2600" dirty="0" smtClean="0"/>
              <a:t>-&gt; </a:t>
            </a:r>
            <a:r>
              <a:rPr lang="hu-HU" sz="2600" b="1" dirty="0" smtClean="0"/>
              <a:t>felhasználási</a:t>
            </a:r>
            <a:r>
              <a:rPr lang="hu-HU" sz="2600" dirty="0" smtClean="0"/>
              <a:t> </a:t>
            </a:r>
            <a:r>
              <a:rPr lang="hu-HU" sz="2600" b="1" dirty="0" smtClean="0"/>
              <a:t>engedélyekkel!</a:t>
            </a:r>
          </a:p>
          <a:p>
            <a:r>
              <a:rPr lang="hu-HU" sz="2600" b="1" dirty="0" smtClean="0"/>
              <a:t>2008-tól</a:t>
            </a:r>
            <a:r>
              <a:rPr lang="hu-HU" sz="2600" dirty="0" smtClean="0"/>
              <a:t> OSZK </a:t>
            </a:r>
            <a:r>
              <a:rPr lang="hu-HU" sz="2600" dirty="0" smtClean="0">
                <a:hlinkClick r:id="rId5"/>
              </a:rPr>
              <a:t>Digitális könyvtár</a:t>
            </a:r>
            <a:endParaRPr lang="hu-HU" sz="2600" dirty="0" smtClean="0"/>
          </a:p>
          <a:p>
            <a:pPr lvl="1"/>
            <a:r>
              <a:rPr lang="hu-HU" sz="2200" dirty="0"/>
              <a:t>k</a:t>
            </a:r>
            <a:r>
              <a:rPr lang="hu-HU" sz="2200" dirty="0" smtClean="0"/>
              <a:t>b. 31.000 e-könyv, digitalizált könyv</a:t>
            </a:r>
          </a:p>
          <a:p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15</a:t>
            </a:fld>
            <a:endParaRPr lang="hu-HU" altLang="hu-HU"/>
          </a:p>
        </p:txBody>
      </p:sp>
      <p:pic>
        <p:nvPicPr>
          <p:cNvPr id="6146" name="Picture 2" descr="https://mek.oszk.hu/html/kepek/meklogo10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06" y="1408470"/>
            <a:ext cx="916296" cy="113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pa.oszk.hu/kepek/logoepa60x7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10" y="2639979"/>
            <a:ext cx="8757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dka.oszk.hu/html/kepek/dka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53523"/>
            <a:ext cx="916296" cy="1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3520" y="5157192"/>
            <a:ext cx="26003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6088" y="188640"/>
            <a:ext cx="8229600" cy="724942"/>
          </a:xfrm>
        </p:spPr>
        <p:txBody>
          <a:bodyPr/>
          <a:lstStyle/>
          <a:p>
            <a:r>
              <a:rPr lang="hu-HU" sz="3600" b="1" dirty="0">
                <a:solidFill>
                  <a:schemeClr val="accent1"/>
                </a:solidFill>
              </a:rPr>
              <a:t>Digitális megőrzés az OSZK-ban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hu-HU" sz="2600" dirty="0" smtClean="0"/>
              <a:t>2017-2025. </a:t>
            </a:r>
            <a:r>
              <a:rPr lang="hu-HU" sz="2600" dirty="0" smtClean="0">
                <a:hlinkClick r:id="rId2"/>
              </a:rPr>
              <a:t>KDS-K </a:t>
            </a:r>
            <a:r>
              <a:rPr lang="hu-HU" sz="2600" dirty="0" smtClean="0"/>
              <a:t>- webarchiválási alfejezet</a:t>
            </a:r>
          </a:p>
          <a:p>
            <a:r>
              <a:rPr lang="hu-HU" sz="2600" dirty="0" smtClean="0"/>
              <a:t>2017. OSZK - </a:t>
            </a:r>
            <a:r>
              <a:rPr lang="hu-HU" sz="2600" dirty="0" smtClean="0">
                <a:hlinkClick r:id="rId3"/>
              </a:rPr>
              <a:t>OKP</a:t>
            </a:r>
            <a:r>
              <a:rPr lang="hu-HU" sz="2600" dirty="0" smtClean="0"/>
              <a:t> – pilot webarchiválás</a:t>
            </a:r>
          </a:p>
          <a:p>
            <a:pPr lvl="1"/>
            <a:r>
              <a:rPr lang="hu-HU" altLang="hu-HU" sz="2400" dirty="0">
                <a:hlinkClick r:id="rId4"/>
              </a:rPr>
              <a:t>http://www.oszk.hu/okr-webarchivalas</a:t>
            </a:r>
            <a:endParaRPr lang="hu-HU" altLang="hu-HU" sz="2400" dirty="0"/>
          </a:p>
          <a:p>
            <a:r>
              <a:rPr lang="hu-HU" sz="2600" dirty="0" smtClean="0"/>
              <a:t>2021. új kötelespéldány rendelet : online kiadványok is!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hu-HU" altLang="hu-HU" sz="2200" dirty="0">
                <a:hlinkClick r:id="rId5"/>
              </a:rPr>
              <a:t>Magyar közlöny 297. szám</a:t>
            </a:r>
            <a:r>
              <a:rPr lang="hu-HU" altLang="hu-HU" sz="2200" dirty="0"/>
              <a:t>, 2020. december 30.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hu-HU" altLang="hu-HU" sz="2200" dirty="0" smtClean="0">
                <a:hlinkClick r:id="rId6"/>
              </a:rPr>
              <a:t>717/2020</a:t>
            </a:r>
            <a:r>
              <a:rPr lang="hu-HU" altLang="hu-HU" sz="2200" dirty="0">
                <a:hlinkClick r:id="rId6"/>
              </a:rPr>
              <a:t>. Korm. rendelet </a:t>
            </a:r>
            <a:r>
              <a:rPr lang="hu-HU" altLang="hu-HU" sz="2200" dirty="0"/>
              <a:t>2021. január </a:t>
            </a:r>
            <a:r>
              <a:rPr lang="hu-HU" altLang="hu-HU" sz="2200" dirty="0" smtClean="0"/>
              <a:t>1-től</a:t>
            </a:r>
            <a:endParaRPr lang="hu-HU" altLang="hu-HU" sz="2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600" dirty="0" smtClean="0"/>
              <a:t>2021-től </a:t>
            </a:r>
            <a:r>
              <a:rPr lang="hu-HU" altLang="hu-HU" sz="2600" dirty="0" err="1" smtClean="0"/>
              <a:t>webarchiválás</a:t>
            </a:r>
            <a:r>
              <a:rPr lang="hu-HU" altLang="hu-HU" sz="2600" dirty="0" smtClean="0"/>
              <a:t> az OSZK feladata</a:t>
            </a:r>
          </a:p>
          <a:p>
            <a:pPr lvl="1"/>
            <a:r>
              <a:rPr lang="hu-HU" altLang="hu-HU" sz="2200" dirty="0"/>
              <a:t>A Kormány 626/2020. (XII. 22.) számú rendelete a </a:t>
            </a:r>
            <a:r>
              <a:rPr lang="hu-HU" altLang="hu-HU" sz="2200" dirty="0" err="1"/>
              <a:t>webarchiválás</a:t>
            </a:r>
            <a:r>
              <a:rPr lang="hu-HU" altLang="hu-HU" sz="2200" dirty="0"/>
              <a:t> részletes szabályairól:</a:t>
            </a:r>
          </a:p>
          <a:p>
            <a:pPr lvl="1"/>
            <a:r>
              <a:rPr lang="hu-HU" altLang="hu-HU" sz="2200" dirty="0" smtClean="0">
                <a:hlinkClick r:id="rId7"/>
              </a:rPr>
              <a:t>https</a:t>
            </a:r>
            <a:r>
              <a:rPr lang="hu-HU" altLang="hu-HU" sz="2200" dirty="0">
                <a:hlinkClick r:id="rId7"/>
              </a:rPr>
              <a:t>://net.jogtar.hu/jogszabaly?docid=a2000626.kor</a:t>
            </a:r>
            <a:r>
              <a:rPr lang="hu-HU" altLang="hu-HU" sz="22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altLang="hu-HU" sz="26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hu-HU" altLang="hu-HU" sz="2400" dirty="0" smtClean="0"/>
          </a:p>
          <a:p>
            <a:pPr lvl="2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hu-HU" altLang="hu-HU" sz="1600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16</a:t>
            </a:fld>
            <a:endParaRPr lang="hu-HU" alt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7950" y="1484784"/>
            <a:ext cx="22288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hu-HU" sz="3600" b="1" dirty="0">
                <a:solidFill>
                  <a:schemeClr val="accent1"/>
                </a:solidFill>
              </a:rPr>
              <a:t>Digitális </a:t>
            </a:r>
            <a:r>
              <a:rPr lang="hu-HU" sz="3600" b="1" dirty="0" smtClean="0">
                <a:solidFill>
                  <a:schemeClr val="accent1"/>
                </a:solidFill>
              </a:rPr>
              <a:t>megőrzés :</a:t>
            </a:r>
            <a:br>
              <a:rPr lang="hu-HU" sz="3600" b="1" dirty="0" smtClean="0">
                <a:solidFill>
                  <a:schemeClr val="accent1"/>
                </a:solidFill>
              </a:rPr>
            </a:br>
            <a:r>
              <a:rPr lang="hu-HU" sz="3600" b="1" dirty="0" smtClean="0">
                <a:solidFill>
                  <a:schemeClr val="accent1"/>
                </a:solidFill>
              </a:rPr>
              <a:t>együttműködési lehetőségek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08512"/>
          </a:xfrm>
        </p:spPr>
        <p:txBody>
          <a:bodyPr/>
          <a:lstStyle/>
          <a:p>
            <a:r>
              <a:rPr lang="hu-HU" sz="2600" dirty="0" smtClean="0"/>
              <a:t>Együttműködés a felderítésben címgyűjtés:</a:t>
            </a:r>
          </a:p>
          <a:p>
            <a:pPr lvl="1"/>
            <a:r>
              <a:rPr lang="hu-HU" sz="2200" dirty="0" smtClean="0"/>
              <a:t>Online folyóiratok bejelentése – </a:t>
            </a:r>
            <a:r>
              <a:rPr lang="hu-HU" sz="2200" b="1" dirty="0" smtClean="0"/>
              <a:t>EPA</a:t>
            </a:r>
          </a:p>
          <a:p>
            <a:pPr lvl="2"/>
            <a:r>
              <a:rPr lang="hu-HU" sz="1800" dirty="0">
                <a:hlinkClick r:id="rId2"/>
              </a:rPr>
              <a:t>https://epa.oszk.hu/html/kapcsolat/#</a:t>
            </a:r>
            <a:r>
              <a:rPr lang="hu-HU" sz="1800" dirty="0" smtClean="0">
                <a:hlinkClick r:id="rId2"/>
              </a:rPr>
              <a:t>bejelent</a:t>
            </a:r>
            <a:endParaRPr lang="hu-HU" sz="1800" dirty="0" smtClean="0"/>
          </a:p>
          <a:p>
            <a:pPr lvl="1"/>
            <a:r>
              <a:rPr lang="hu-HU" sz="2200" dirty="0" smtClean="0"/>
              <a:t>Archiválásra javasolt könyv a </a:t>
            </a:r>
            <a:r>
              <a:rPr lang="hu-HU" sz="2200" b="1" dirty="0" smtClean="0"/>
              <a:t>MEK</a:t>
            </a:r>
            <a:r>
              <a:rPr lang="hu-HU" sz="2200" dirty="0" smtClean="0"/>
              <a:t> számára</a:t>
            </a:r>
          </a:p>
          <a:p>
            <a:pPr lvl="2"/>
            <a:r>
              <a:rPr lang="hu-HU" sz="1800" dirty="0">
                <a:hlinkClick r:id="rId3"/>
              </a:rPr>
              <a:t>https://</a:t>
            </a:r>
            <a:r>
              <a:rPr lang="hu-HU" sz="1800" dirty="0" smtClean="0">
                <a:hlinkClick r:id="rId3"/>
              </a:rPr>
              <a:t>spreadsheets.google.com/viewform?formkey=dGZ6NjEtNjZ4a2NNV0JFTXpDS1RQQUE6MQ</a:t>
            </a:r>
            <a:r>
              <a:rPr lang="hu-HU" sz="1800" dirty="0" smtClean="0"/>
              <a:t> </a:t>
            </a:r>
            <a:endParaRPr lang="hu-HU" sz="1800" dirty="0"/>
          </a:p>
          <a:p>
            <a:pPr lvl="1"/>
            <a:r>
              <a:rPr lang="hu-HU" sz="2200" dirty="0" smtClean="0"/>
              <a:t>Archiválásra javasolt webhely - </a:t>
            </a:r>
            <a:r>
              <a:rPr lang="hu-HU" sz="2200" b="1" dirty="0" smtClean="0"/>
              <a:t>MIA</a:t>
            </a:r>
          </a:p>
          <a:p>
            <a:pPr lvl="2"/>
            <a:r>
              <a:rPr lang="hu-HU" sz="1800" dirty="0">
                <a:hlinkClick r:id="rId4"/>
              </a:rPr>
              <a:t>https://</a:t>
            </a:r>
            <a:r>
              <a:rPr lang="hu-HU" sz="1800" dirty="0" smtClean="0">
                <a:hlinkClick r:id="rId4"/>
              </a:rPr>
              <a:t>forms.office.com/r/Cz3GsHSQEd</a:t>
            </a:r>
            <a:endParaRPr lang="hu-HU" sz="1800" dirty="0" smtClean="0"/>
          </a:p>
          <a:p>
            <a:r>
              <a:rPr lang="hu-HU" sz="2200" dirty="0" err="1" smtClean="0"/>
              <a:t>Visky</a:t>
            </a:r>
            <a:r>
              <a:rPr lang="hu-HU" sz="2200" dirty="0" smtClean="0"/>
              <a:t> </a:t>
            </a:r>
            <a:r>
              <a:rPr lang="hu-HU" sz="2200" dirty="0"/>
              <a:t>Ákos László : Együttműködési lehetőségek a </a:t>
            </a:r>
            <a:r>
              <a:rPr lang="hu-HU" sz="2200" dirty="0" err="1"/>
              <a:t>webarchiválás</a:t>
            </a:r>
            <a:r>
              <a:rPr lang="hu-HU" sz="2200" dirty="0"/>
              <a:t> </a:t>
            </a:r>
            <a:r>
              <a:rPr lang="hu-HU" sz="2200" dirty="0" smtClean="0"/>
              <a:t>területén</a:t>
            </a:r>
            <a:br>
              <a:rPr lang="hu-HU" sz="2200" dirty="0" smtClean="0"/>
            </a:br>
            <a:r>
              <a:rPr lang="hu-HU" sz="2200" dirty="0" smtClean="0"/>
              <a:t>= </a:t>
            </a:r>
            <a:r>
              <a:rPr lang="hu-HU" sz="2200" b="1" u="sng" dirty="0">
                <a:hlinkClick r:id="rId5"/>
              </a:rPr>
              <a:t>Könyvtári </a:t>
            </a:r>
            <a:r>
              <a:rPr lang="hu-HU" sz="2200" b="1" u="sng" dirty="0" smtClean="0">
                <a:hlinkClick r:id="rId5"/>
              </a:rPr>
              <a:t>figyelő</a:t>
            </a:r>
            <a:r>
              <a:rPr lang="hu-HU" sz="2200" b="1" u="sng" dirty="0" smtClean="0"/>
              <a:t> </a:t>
            </a:r>
            <a:r>
              <a:rPr lang="hu-HU" sz="2200" b="1" u="sng" dirty="0" smtClean="0">
                <a:hlinkClick r:id="rId6"/>
              </a:rPr>
              <a:t>31</a:t>
            </a:r>
            <a:r>
              <a:rPr lang="hu-HU" sz="2200" b="1" u="sng" dirty="0">
                <a:hlinkClick r:id="rId6"/>
              </a:rPr>
              <a:t>. (67.) évf. 1. sz. (2021.)</a:t>
            </a:r>
            <a:endParaRPr lang="hu-HU" sz="2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14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13"/>
            <a:ext cx="8229600" cy="1012974"/>
          </a:xfrm>
        </p:spPr>
        <p:txBody>
          <a:bodyPr/>
          <a:lstStyle/>
          <a:p>
            <a:r>
              <a:rPr lang="hu-HU" sz="3600" b="1" dirty="0">
                <a:solidFill>
                  <a:schemeClr val="accent1"/>
                </a:solidFill>
              </a:rPr>
              <a:t>Digitális </a:t>
            </a:r>
            <a:r>
              <a:rPr lang="hu-HU" sz="3600" b="1" dirty="0" smtClean="0">
                <a:solidFill>
                  <a:schemeClr val="accent1"/>
                </a:solidFill>
              </a:rPr>
              <a:t>megőrzés :</a:t>
            </a:r>
            <a:r>
              <a:rPr lang="hu-HU" sz="3600" b="1" dirty="0">
                <a:solidFill>
                  <a:schemeClr val="accent1"/>
                </a:solidFill>
              </a:rPr>
              <a:t/>
            </a:r>
            <a:br>
              <a:rPr lang="hu-HU" sz="3600" b="1" dirty="0">
                <a:solidFill>
                  <a:schemeClr val="accent1"/>
                </a:solidFill>
              </a:rPr>
            </a:br>
            <a:r>
              <a:rPr lang="hu-HU" sz="3600" b="1" dirty="0">
                <a:solidFill>
                  <a:schemeClr val="accent1"/>
                </a:solidFill>
              </a:rPr>
              <a:t>együttműködési lehetőségek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7524" y="1110256"/>
            <a:ext cx="8568952" cy="5335130"/>
          </a:xfrm>
        </p:spPr>
        <p:txBody>
          <a:bodyPr/>
          <a:lstStyle/>
          <a:p>
            <a:r>
              <a:rPr lang="hu-HU" sz="2400" b="1" dirty="0" smtClean="0"/>
              <a:t>Rekordok</a:t>
            </a:r>
            <a:r>
              <a:rPr lang="hu-HU" sz="2400" dirty="0" smtClean="0"/>
              <a:t> a helyi katalógusban</a:t>
            </a:r>
          </a:p>
          <a:p>
            <a:pPr lvl="1"/>
            <a:r>
              <a:rPr lang="hu-HU" sz="2200" dirty="0" smtClean="0"/>
              <a:t>Letölthető, átvehető </a:t>
            </a:r>
            <a:r>
              <a:rPr lang="hu-HU" sz="2200" dirty="0" err="1" smtClean="0"/>
              <a:t>metaadatok</a:t>
            </a:r>
            <a:r>
              <a:rPr lang="hu-HU" sz="2200" dirty="0"/>
              <a:t>, szelektálva</a:t>
            </a:r>
            <a:br>
              <a:rPr lang="hu-HU" sz="2200" dirty="0"/>
            </a:br>
            <a:r>
              <a:rPr lang="hu-HU" sz="2200" dirty="0">
                <a:hlinkClick r:id="rId2"/>
              </a:rPr>
              <a:t>https://</a:t>
            </a:r>
            <a:r>
              <a:rPr lang="hu-HU" sz="2200" dirty="0" smtClean="0">
                <a:hlinkClick r:id="rId2"/>
              </a:rPr>
              <a:t>mek.oszk.hu/html/export.html</a:t>
            </a:r>
            <a:r>
              <a:rPr lang="hu-HU" sz="2200" dirty="0"/>
              <a:t> </a:t>
            </a:r>
            <a:br>
              <a:rPr lang="hu-HU" sz="2200" dirty="0"/>
            </a:br>
            <a:r>
              <a:rPr lang="hu-HU" sz="2200" dirty="0">
                <a:hlinkClick r:id="rId3"/>
              </a:rPr>
              <a:t>https://</a:t>
            </a:r>
            <a:r>
              <a:rPr lang="hu-HU" sz="2200" dirty="0" smtClean="0">
                <a:hlinkClick r:id="rId3"/>
              </a:rPr>
              <a:t>dka.oszk.hu/html/export.html</a:t>
            </a:r>
            <a:r>
              <a:rPr lang="hu-HU" sz="2200" dirty="0" smtClean="0"/>
              <a:t> </a:t>
            </a:r>
          </a:p>
          <a:p>
            <a:r>
              <a:rPr lang="hu-HU" sz="2400" dirty="0"/>
              <a:t>Beépülés könyvtári </a:t>
            </a:r>
            <a:r>
              <a:rPr lang="hu-HU" sz="2400" b="1" dirty="0" smtClean="0"/>
              <a:t>IKR-be</a:t>
            </a:r>
            <a:r>
              <a:rPr lang="hu-HU" sz="2400" dirty="0" smtClean="0"/>
              <a:t> – </a:t>
            </a:r>
            <a:br>
              <a:rPr lang="hu-HU" sz="2400" dirty="0" smtClean="0"/>
            </a:br>
            <a:r>
              <a:rPr lang="hu-HU" sz="2400" dirty="0" smtClean="0"/>
              <a:t>pl. </a:t>
            </a:r>
            <a:r>
              <a:rPr lang="hu-HU" sz="2400" dirty="0" err="1" smtClean="0">
                <a:hlinkClick r:id="rId4"/>
              </a:rPr>
              <a:t>TextLib</a:t>
            </a:r>
            <a:r>
              <a:rPr lang="hu-HU" sz="2400" dirty="0" smtClean="0">
                <a:hlinkClick r:id="rId4"/>
              </a:rPr>
              <a:t> közös </a:t>
            </a:r>
            <a:r>
              <a:rPr lang="hu-HU" sz="2400" dirty="0" smtClean="0"/>
              <a:t>katalógus</a:t>
            </a:r>
            <a:endParaRPr lang="hu-HU" sz="2400" dirty="0"/>
          </a:p>
          <a:p>
            <a:pPr lvl="1"/>
            <a:r>
              <a:rPr lang="hu-HU" sz="2200" dirty="0"/>
              <a:t>Pl. </a:t>
            </a:r>
            <a:r>
              <a:rPr lang="hu-HU" sz="2200" dirty="0">
                <a:hlinkClick r:id="rId5"/>
              </a:rPr>
              <a:t>http://</a:t>
            </a:r>
            <a:r>
              <a:rPr lang="hu-HU" sz="2200" dirty="0" smtClean="0">
                <a:hlinkClick r:id="rId5"/>
              </a:rPr>
              <a:t>tlwww.vmk.hu/cgi-bin/tlwww.cgi?show=b276262</a:t>
            </a:r>
            <a:r>
              <a:rPr lang="hu-HU" sz="2200" dirty="0" smtClean="0"/>
              <a:t> </a:t>
            </a:r>
            <a:endParaRPr lang="hu-HU" sz="2200" dirty="0"/>
          </a:p>
          <a:p>
            <a:r>
              <a:rPr lang="hu-HU" sz="2400" b="1" dirty="0" smtClean="0"/>
              <a:t>Tartalomjegyzékek</a:t>
            </a:r>
            <a:r>
              <a:rPr lang="hu-HU" sz="2400" dirty="0" smtClean="0"/>
              <a:t> átvétele XML formátumban, pl.</a:t>
            </a:r>
          </a:p>
          <a:p>
            <a:pPr lvl="1"/>
            <a:r>
              <a:rPr lang="hu-HU" sz="2200" dirty="0" smtClean="0">
                <a:hlinkClick r:id="rId6"/>
              </a:rPr>
              <a:t>https</a:t>
            </a:r>
            <a:r>
              <a:rPr lang="hu-HU" sz="2200" dirty="0">
                <a:hlinkClick r:id="rId6"/>
              </a:rPr>
              <a:t>://</a:t>
            </a:r>
            <a:r>
              <a:rPr lang="hu-HU" sz="2200" dirty="0" smtClean="0">
                <a:hlinkClick r:id="rId6"/>
              </a:rPr>
              <a:t>mek.oszk.hu/22500/22574/fulszoveg.xml</a:t>
            </a:r>
            <a:r>
              <a:rPr lang="hu-HU" sz="2200" dirty="0" smtClean="0"/>
              <a:t> </a:t>
            </a:r>
            <a:endParaRPr lang="hu-HU" sz="2200" dirty="0"/>
          </a:p>
          <a:p>
            <a:r>
              <a:rPr lang="hu-HU" sz="2400" b="1" dirty="0" smtClean="0"/>
              <a:t>Keresőlinkek</a:t>
            </a:r>
            <a:r>
              <a:rPr lang="hu-HU" sz="2400" dirty="0" smtClean="0"/>
              <a:t> a honlapokon, pl.</a:t>
            </a:r>
          </a:p>
          <a:p>
            <a:pPr lvl="1"/>
            <a:r>
              <a:rPr lang="hu-HU" sz="2200" dirty="0">
                <a:hlinkClick r:id="rId7"/>
              </a:rPr>
              <a:t>https://</a:t>
            </a:r>
            <a:r>
              <a:rPr lang="hu-HU" sz="2200" dirty="0" smtClean="0">
                <a:hlinkClick r:id="rId7"/>
              </a:rPr>
              <a:t>mek.oszk.hu/html/kapcsolat.html#linkeles</a:t>
            </a:r>
            <a:endParaRPr lang="hu-HU" sz="2200" dirty="0" smtClean="0"/>
          </a:p>
          <a:p>
            <a:pPr lvl="1"/>
            <a:r>
              <a:rPr lang="hu-HU" sz="2200" dirty="0" smtClean="0"/>
              <a:t>Pl. Kájoni János Megyei Könyvtár –</a:t>
            </a:r>
            <a:br>
              <a:rPr lang="hu-HU" sz="2200" dirty="0" smtClean="0"/>
            </a:br>
            <a:r>
              <a:rPr lang="hu-HU" sz="2200" dirty="0" smtClean="0"/>
              <a:t> </a:t>
            </a:r>
            <a:r>
              <a:rPr lang="hu-HU" sz="2200" dirty="0" smtClean="0">
                <a:hlinkClick r:id="rId8"/>
              </a:rPr>
              <a:t>digitalizált dokumentumok</a:t>
            </a:r>
            <a:endParaRPr lang="hu-HU" sz="22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18</a:t>
            </a:fld>
            <a:endParaRPr lang="hu-HU" alt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4904" y="1700808"/>
            <a:ext cx="1650191" cy="122585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0498" y="4167830"/>
            <a:ext cx="1972648" cy="232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hu-HU" sz="3800" b="1" dirty="0" smtClean="0">
                <a:solidFill>
                  <a:schemeClr val="accent1"/>
                </a:solidFill>
              </a:rPr>
              <a:t>Köszönöm a figyelmet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r">
              <a:buNone/>
            </a:pPr>
            <a:r>
              <a:rPr lang="hu-HU" sz="2600" dirty="0" smtClean="0">
                <a:solidFill>
                  <a:schemeClr val="accent1"/>
                </a:solidFill>
              </a:rPr>
              <a:t>Moldován István</a:t>
            </a:r>
          </a:p>
          <a:p>
            <a:pPr marL="0" indent="0" algn="r">
              <a:buNone/>
            </a:pPr>
            <a:r>
              <a:rPr lang="hu-HU" sz="2600" dirty="0" smtClean="0">
                <a:solidFill>
                  <a:schemeClr val="accent1"/>
                </a:solidFill>
              </a:rPr>
              <a:t>Országos Széchényi Könyvtár</a:t>
            </a:r>
          </a:p>
          <a:p>
            <a:pPr marL="0" indent="0" algn="r">
              <a:buNone/>
            </a:pPr>
            <a:r>
              <a:rPr lang="hu-HU" sz="2600" dirty="0">
                <a:solidFill>
                  <a:schemeClr val="accent1"/>
                </a:solidFill>
              </a:rPr>
              <a:t>Digitálistartalom-fejlesztési és szolgáltatási Osztály</a:t>
            </a:r>
            <a:endParaRPr lang="hu-HU" sz="2600" dirty="0" smtClean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hu-HU" sz="2600" dirty="0" smtClean="0">
                <a:solidFill>
                  <a:schemeClr val="accent1"/>
                </a:solidFill>
              </a:rPr>
              <a:t>moldovan.istvan@oszk.hu</a:t>
            </a:r>
            <a:endParaRPr lang="hu-HU" sz="2600" dirty="0">
              <a:solidFill>
                <a:schemeClr val="accent1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19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192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41388"/>
          </a:xfrm>
        </p:spPr>
        <p:txBody>
          <a:bodyPr/>
          <a:lstStyle/>
          <a:p>
            <a:pPr eaLnBrk="1" hangingPunct="1"/>
            <a:r>
              <a:rPr lang="hu-HU" altLang="hu-HU" sz="3600" b="1" dirty="0" smtClean="0">
                <a:solidFill>
                  <a:schemeClr val="accent1"/>
                </a:solidFill>
              </a:rPr>
              <a:t>Tartalom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sz="2600" dirty="0" smtClean="0"/>
              <a:t>„A méret a lényeg.” – Könyvek Magyarországon.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sz="2600" dirty="0" smtClean="0"/>
              <a:t>Analóg dokumentumok az OSZK-ban.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sz="2600" dirty="0" smtClean="0"/>
              <a:t>„Digital is </a:t>
            </a:r>
            <a:r>
              <a:rPr lang="hu-HU" altLang="hu-HU" sz="2600" dirty="0" err="1" smtClean="0"/>
              <a:t>all</a:t>
            </a:r>
            <a:r>
              <a:rPr lang="hu-HU" altLang="hu-HU" sz="2600" dirty="0" smtClean="0"/>
              <a:t> </a:t>
            </a:r>
            <a:r>
              <a:rPr lang="hu-HU" altLang="hu-HU" sz="2600" dirty="0" err="1" smtClean="0"/>
              <a:t>Around</a:t>
            </a:r>
            <a:r>
              <a:rPr lang="hu-HU" altLang="hu-HU" sz="2600" dirty="0" smtClean="0"/>
              <a:t>.”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sz="2600" dirty="0"/>
              <a:t>T</a:t>
            </a:r>
            <a:r>
              <a:rPr lang="hu-HU" altLang="hu-HU" sz="2600" dirty="0" smtClean="0"/>
              <a:t>ünékenység.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sz="2600" dirty="0" smtClean="0"/>
              <a:t>A digitális örökség megőrzése.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sz="2600" dirty="0" smtClean="0"/>
              <a:t>Szereplők a digitális megőrzésben.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sz="2600" dirty="0" smtClean="0"/>
              <a:t>Digitális megőrzési programok.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sz="2600" dirty="0" smtClean="0"/>
              <a:t>Digitális megőrzés nemzeti könyvtárakban.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sz="2600" dirty="0" smtClean="0"/>
              <a:t>Digitális megőrzés az OSZK-ban.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sz="2600" dirty="0"/>
              <a:t>Digitális </a:t>
            </a:r>
            <a:r>
              <a:rPr lang="hu-HU" altLang="hu-HU" sz="2600" dirty="0" smtClean="0"/>
              <a:t>megőrzés : együttműködési lehetőségek.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endParaRPr lang="hu-HU" altLang="hu-HU" sz="2600" dirty="0" smtClean="0"/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endParaRPr lang="hu-HU" altLang="hu-HU" sz="26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hu-HU" alt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4101" name="Dia számának helye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6DAA0-5CE5-4EC7-9016-31C1C9D6742F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Könyvek 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25163"/>
            <a:ext cx="4038600" cy="2404864"/>
          </a:xfrm>
        </p:spPr>
        <p:txBody>
          <a:bodyPr/>
          <a:lstStyle/>
          <a:p>
            <a:r>
              <a:rPr lang="hu-HU" b="1" dirty="0" smtClean="0"/>
              <a:t>Megjelent könyv címek</a:t>
            </a:r>
          </a:p>
          <a:p>
            <a:pPr lvl="1"/>
            <a:r>
              <a:rPr lang="hu-HU" dirty="0" smtClean="0"/>
              <a:t>2019: 13.901</a:t>
            </a:r>
          </a:p>
          <a:p>
            <a:pPr lvl="1"/>
            <a:r>
              <a:rPr lang="hu-HU" dirty="0" smtClean="0"/>
              <a:t>2018: 12.877</a:t>
            </a:r>
          </a:p>
          <a:p>
            <a:pPr lvl="1"/>
            <a:r>
              <a:rPr lang="hu-HU" dirty="0" smtClean="0"/>
              <a:t>2017: 11.857</a:t>
            </a:r>
          </a:p>
          <a:p>
            <a:endParaRPr lang="hu-HU" dirty="0" smtClean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648200" y="1425163"/>
            <a:ext cx="4038600" cy="2260848"/>
          </a:xfrm>
        </p:spPr>
        <p:txBody>
          <a:bodyPr/>
          <a:lstStyle/>
          <a:p>
            <a:r>
              <a:rPr lang="hu-HU" b="1" dirty="0" smtClean="0"/>
              <a:t>Átlag példányszám</a:t>
            </a:r>
          </a:p>
          <a:p>
            <a:pPr lvl="1"/>
            <a:r>
              <a:rPr lang="hu-HU" dirty="0" smtClean="0"/>
              <a:t>2019: 2280</a:t>
            </a:r>
          </a:p>
          <a:p>
            <a:pPr lvl="1"/>
            <a:r>
              <a:rPr lang="hu-HU" dirty="0" smtClean="0"/>
              <a:t>2018: 2367</a:t>
            </a:r>
          </a:p>
          <a:p>
            <a:pPr lvl="1"/>
            <a:r>
              <a:rPr lang="hu-HU" dirty="0" smtClean="0"/>
              <a:t>2017: 1109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5257-6FDC-4582-86F1-18688272104E}" type="slidenum">
              <a:rPr lang="hu-HU" altLang="hu-HU" smtClean="0"/>
              <a:pPr/>
              <a:t>3</a:t>
            </a:fld>
            <a:endParaRPr lang="hu-HU" alt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503548" y="5962650"/>
            <a:ext cx="514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Forrás: </a:t>
            </a: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mkke.hu/konyvforgalom/osszesites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46760"/>
            <a:ext cx="4626471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5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9822"/>
            <a:ext cx="8229600" cy="868958"/>
          </a:xfrm>
        </p:spPr>
        <p:txBody>
          <a:bodyPr/>
          <a:lstStyle/>
          <a:p>
            <a:r>
              <a:rPr lang="hu-HU" sz="3600" dirty="0" smtClean="0"/>
              <a:t>Analóg dokumentumok az OSZK-ban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08720"/>
            <a:ext cx="7848872" cy="2947466"/>
          </a:xfrm>
        </p:spPr>
        <p:txBody>
          <a:bodyPr/>
          <a:lstStyle/>
          <a:p>
            <a:r>
              <a:rPr lang="hu-HU" sz="2200" dirty="0" smtClean="0"/>
              <a:t>Hazai kiadású könyv, hangoskönyv, CD-ROM</a:t>
            </a:r>
          </a:p>
          <a:p>
            <a:pPr lvl="1"/>
            <a:r>
              <a:rPr lang="hu-HU" sz="2000" dirty="0" smtClean="0"/>
              <a:t>2019. : 41.748 db példány</a:t>
            </a:r>
          </a:p>
          <a:p>
            <a:pPr lvl="1"/>
            <a:r>
              <a:rPr lang="hu-HU" sz="2000" dirty="0" smtClean="0"/>
              <a:t>2018. : 40.396 db példány</a:t>
            </a:r>
          </a:p>
          <a:p>
            <a:r>
              <a:rPr lang="hu-HU" sz="2200" dirty="0" smtClean="0"/>
              <a:t>Kötelespéldány, hazai kurrens anyag formai feltárása (cím)</a:t>
            </a:r>
          </a:p>
          <a:p>
            <a:pPr lvl="1"/>
            <a:r>
              <a:rPr lang="hu-HU" sz="2000" dirty="0" smtClean="0"/>
              <a:t>2019. : 17.375 mű</a:t>
            </a:r>
          </a:p>
          <a:p>
            <a:pPr lvl="1"/>
            <a:r>
              <a:rPr lang="hu-HU" sz="2000" dirty="0" smtClean="0"/>
              <a:t>2018. : 18.195 mű</a:t>
            </a:r>
          </a:p>
          <a:p>
            <a:r>
              <a:rPr lang="hu-HU" sz="2200" dirty="0" smtClean="0"/>
              <a:t>Időszaki kiadvány</a:t>
            </a:r>
          </a:p>
          <a:p>
            <a:pPr lvl="1"/>
            <a:r>
              <a:rPr lang="hu-HU" sz="2000" dirty="0" smtClean="0"/>
              <a:t>2019. : 10.170 db részegység</a:t>
            </a:r>
          </a:p>
          <a:p>
            <a:pPr lvl="1"/>
            <a:r>
              <a:rPr lang="hu-HU" sz="2000" dirty="0" smtClean="0"/>
              <a:t>2018. : 6.961 db részegység</a:t>
            </a:r>
          </a:p>
          <a:p>
            <a:pPr marL="57150" indent="0">
              <a:buNone/>
            </a:pPr>
            <a:endParaRPr lang="hu-HU" sz="1800" dirty="0" smtClean="0"/>
          </a:p>
          <a:p>
            <a:pPr marL="57150" indent="0">
              <a:buNone/>
            </a:pPr>
            <a:endParaRPr lang="hu-HU" sz="1800" dirty="0" smtClean="0"/>
          </a:p>
          <a:p>
            <a:pPr marL="57150" indent="0">
              <a:buNone/>
            </a:pPr>
            <a:r>
              <a:rPr lang="hu-HU" sz="1800" dirty="0" smtClean="0"/>
              <a:t>Forrás:</a:t>
            </a:r>
            <a:br>
              <a:rPr lang="hu-HU" sz="1800" dirty="0" smtClean="0"/>
            </a:br>
            <a:r>
              <a:rPr lang="hu-HU" sz="1800" dirty="0" smtClean="0"/>
              <a:t> </a:t>
            </a:r>
            <a:r>
              <a:rPr lang="hu-HU" sz="1800" dirty="0">
                <a:hlinkClick r:id="rId2"/>
              </a:rPr>
              <a:t>https://www.oszk.hu/sites/default/files/oszk_2019._</a:t>
            </a:r>
            <a:r>
              <a:rPr lang="hu-HU" sz="1800" dirty="0" smtClean="0">
                <a:hlinkClick r:id="rId2"/>
              </a:rPr>
              <a:t>evi_beszamolo.pdf</a:t>
            </a:r>
            <a:r>
              <a:rPr lang="hu-HU" sz="1800" dirty="0" smtClean="0"/>
              <a:t> </a:t>
            </a:r>
          </a:p>
          <a:p>
            <a:pPr marL="57150" indent="0">
              <a:buNone/>
            </a:pPr>
            <a:r>
              <a:rPr lang="hu-HU" sz="1800" dirty="0" smtClean="0"/>
              <a:t>Kép </a:t>
            </a:r>
            <a:r>
              <a:rPr lang="hu-HU" sz="1800" dirty="0"/>
              <a:t>forrása:</a:t>
            </a:r>
            <a:br>
              <a:rPr lang="hu-HU" sz="1800" dirty="0"/>
            </a:br>
            <a:r>
              <a:rPr lang="hu-HU" sz="1800" dirty="0">
                <a:hlinkClick r:id="rId3"/>
              </a:rPr>
              <a:t>https://pixabay.com/hu/illustrations/pr%c3%a1ga-k%c3%b6nyvt%c3%a1r-pr%c3%a1ga-kolostor-980732</a:t>
            </a:r>
            <a:r>
              <a:rPr lang="hu-HU" sz="1800" dirty="0" smtClean="0">
                <a:hlinkClick r:id="rId3"/>
              </a:rPr>
              <a:t>/</a:t>
            </a:r>
            <a:r>
              <a:rPr lang="hu-HU" sz="1800" dirty="0" smtClean="0"/>
              <a:t> </a:t>
            </a:r>
            <a:endParaRPr lang="hu-HU" sz="1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BD200-DA84-4CC3-B9C4-D7AF36A5CF6E}" type="slidenum">
              <a:rPr lang="hu-HU" altLang="hu-HU" smtClean="0"/>
              <a:pPr>
                <a:defRPr/>
              </a:pPr>
              <a:t>4</a:t>
            </a:fld>
            <a:endParaRPr lang="hu-HU" alt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263" y="2505435"/>
            <a:ext cx="4644008" cy="27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2263" y="116632"/>
            <a:ext cx="8229600" cy="926976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1"/>
                </a:solidFill>
              </a:rPr>
              <a:t>Digital (</a:t>
            </a:r>
            <a:r>
              <a:rPr lang="hu-HU" sz="3600" b="1" dirty="0" err="1" smtClean="0">
                <a:solidFill>
                  <a:schemeClr val="accent1"/>
                </a:solidFill>
              </a:rPr>
              <a:t>Christmas</a:t>
            </a:r>
            <a:r>
              <a:rPr lang="hu-HU" sz="3600" b="1" dirty="0" smtClean="0">
                <a:solidFill>
                  <a:schemeClr val="accent1"/>
                </a:solidFill>
              </a:rPr>
              <a:t>) is </a:t>
            </a:r>
            <a:r>
              <a:rPr lang="hu-HU" sz="3600" b="1" dirty="0" err="1" smtClean="0">
                <a:solidFill>
                  <a:schemeClr val="accent1"/>
                </a:solidFill>
              </a:rPr>
              <a:t>all</a:t>
            </a:r>
            <a:r>
              <a:rPr lang="hu-HU" sz="3600" b="1" dirty="0" smtClean="0">
                <a:solidFill>
                  <a:schemeClr val="accent1"/>
                </a:solidFill>
              </a:rPr>
              <a:t> </a:t>
            </a:r>
            <a:r>
              <a:rPr lang="hu-HU" sz="3600" b="1" dirty="0" err="1">
                <a:solidFill>
                  <a:schemeClr val="accent1"/>
                </a:solidFill>
              </a:rPr>
              <a:t>A</a:t>
            </a:r>
            <a:r>
              <a:rPr lang="hu-HU" sz="3600" b="1" dirty="0" err="1" smtClean="0">
                <a:solidFill>
                  <a:schemeClr val="accent1"/>
                </a:solidFill>
              </a:rPr>
              <a:t>round</a:t>
            </a:r>
            <a:endParaRPr lang="hu-HU" sz="3600" b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931" y="980728"/>
            <a:ext cx="8169498" cy="3096343"/>
          </a:xfrm>
        </p:spPr>
        <p:txBody>
          <a:bodyPr/>
          <a:lstStyle/>
          <a:p>
            <a:pPr marL="0" indent="0">
              <a:buNone/>
            </a:pPr>
            <a:r>
              <a:rPr lang="hu-HU" sz="2600" b="1" dirty="0" smtClean="0"/>
              <a:t>2021. november vége</a:t>
            </a:r>
          </a:p>
          <a:p>
            <a:r>
              <a:rPr lang="hu-HU" sz="2400" b="1" dirty="0" smtClean="0"/>
              <a:t>5 milliárd Internet felhasználó</a:t>
            </a:r>
          </a:p>
          <a:p>
            <a:r>
              <a:rPr lang="hu-HU" sz="2400" b="1" dirty="0" smtClean="0"/>
              <a:t>1,9 milliárd webhely</a:t>
            </a:r>
          </a:p>
          <a:p>
            <a:r>
              <a:rPr lang="hu-HU" sz="2400" b="1" dirty="0" smtClean="0"/>
              <a:t>87 millió fotó naponta feltöltve az </a:t>
            </a:r>
            <a:r>
              <a:rPr lang="hu-HU" sz="2400" b="1" dirty="0" err="1" smtClean="0"/>
              <a:t>Instagramra</a:t>
            </a:r>
            <a:endParaRPr lang="hu-HU" sz="2400" b="1" dirty="0" smtClean="0"/>
          </a:p>
          <a:p>
            <a:r>
              <a:rPr lang="hu-HU" sz="2400" b="1" dirty="0" smtClean="0"/>
              <a:t>4 millió </a:t>
            </a:r>
            <a:r>
              <a:rPr lang="hu-HU" sz="2400" b="1" dirty="0" err="1" smtClean="0"/>
              <a:t>okostelefon</a:t>
            </a:r>
            <a:r>
              <a:rPr lang="hu-HU" sz="2400" b="1" dirty="0" smtClean="0"/>
              <a:t> eladás naponta</a:t>
            </a:r>
          </a:p>
          <a:p>
            <a:r>
              <a:rPr lang="hu-HU" sz="2400" b="1" dirty="0"/>
              <a:t>Forrás: </a:t>
            </a:r>
            <a:r>
              <a:rPr lang="hu-HU" sz="2400" b="1" dirty="0">
                <a:hlinkClick r:id="rId2"/>
              </a:rPr>
              <a:t>https://www.internetlivestats.com</a:t>
            </a:r>
            <a:r>
              <a:rPr lang="hu-HU" sz="2400" b="1" dirty="0" smtClean="0">
                <a:hlinkClick r:id="rId2"/>
              </a:rPr>
              <a:t>/</a:t>
            </a:r>
            <a:r>
              <a:rPr lang="hu-HU" sz="2400" b="1" dirty="0" smtClean="0"/>
              <a:t> </a:t>
            </a:r>
          </a:p>
          <a:p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5</a:t>
            </a:fld>
            <a:endParaRPr lang="hu-HU" alt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241506" cy="29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7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2218" y="260648"/>
            <a:ext cx="8229600" cy="652934"/>
          </a:xfrm>
        </p:spPr>
        <p:txBody>
          <a:bodyPr/>
          <a:lstStyle/>
          <a:p>
            <a:r>
              <a:rPr lang="hu-HU" sz="3800" b="1" dirty="0" smtClean="0"/>
              <a:t>Tünékenység, időtáv 1.</a:t>
            </a:r>
            <a:endParaRPr lang="hu-HU" sz="3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8646" y="1196752"/>
            <a:ext cx="7222703" cy="4536504"/>
          </a:xfrm>
        </p:spPr>
        <p:txBody>
          <a:bodyPr/>
          <a:lstStyle/>
          <a:p>
            <a:r>
              <a:rPr lang="hu-HU" dirty="0" smtClean="0">
                <a:hlinkClick r:id="rId2"/>
              </a:rPr>
              <a:t>Bécsi kódex</a:t>
            </a:r>
            <a:r>
              <a:rPr lang="hu-HU" dirty="0" smtClean="0"/>
              <a:t>, 15. század</a:t>
            </a:r>
          </a:p>
          <a:p>
            <a:r>
              <a:rPr lang="hu-HU" altLang="hu-HU" dirty="0" smtClean="0"/>
              <a:t>Internet Expo 1996</a:t>
            </a:r>
          </a:p>
          <a:p>
            <a:r>
              <a:rPr lang="hu-HU" altLang="hu-HU" dirty="0" smtClean="0">
                <a:hlinkClick r:id="rId3"/>
              </a:rPr>
              <a:t>Neumann Digitális Könyvtár</a:t>
            </a:r>
            <a:r>
              <a:rPr lang="hu-HU" altLang="hu-HU" dirty="0" smtClean="0"/>
              <a:t>, 1997-2007.</a:t>
            </a:r>
          </a:p>
          <a:p>
            <a:r>
              <a:rPr lang="hu-HU" altLang="hu-HU" dirty="0" smtClean="0"/>
              <a:t>A </a:t>
            </a:r>
            <a:r>
              <a:rPr lang="hu-HU" altLang="hu-HU" dirty="0" smtClean="0">
                <a:hlinkClick r:id="rId4"/>
              </a:rPr>
              <a:t>Nagy Könyv projekt</a:t>
            </a:r>
            <a:r>
              <a:rPr lang="hu-HU" altLang="hu-HU" dirty="0" smtClean="0"/>
              <a:t>, 2005.</a:t>
            </a:r>
          </a:p>
          <a:p>
            <a:r>
              <a:rPr lang="hu-HU" altLang="hu-HU" dirty="0" smtClean="0">
                <a:hlinkClick r:id="rId5"/>
              </a:rPr>
              <a:t>Árgus</a:t>
            </a:r>
            <a:r>
              <a:rPr lang="hu-HU" altLang="hu-HU" dirty="0" smtClean="0"/>
              <a:t> e-folyóirat, 2004.</a:t>
            </a:r>
          </a:p>
          <a:p>
            <a:r>
              <a:rPr lang="hu-HU" altLang="hu-HU" dirty="0" smtClean="0">
                <a:hlinkClick r:id="rId6"/>
              </a:rPr>
              <a:t>E-tudomány</a:t>
            </a:r>
            <a:r>
              <a:rPr lang="hu-HU" altLang="hu-HU" dirty="0" smtClean="0"/>
              <a:t> e-folyóirat, 2003-2011.</a:t>
            </a:r>
          </a:p>
          <a:p>
            <a:endParaRPr lang="hu-HU" altLang="hu-HU" dirty="0">
              <a:solidFill>
                <a:srgbClr val="00B050"/>
              </a:solidFill>
            </a:endParaRP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6</a:t>
            </a:fld>
            <a:endParaRPr lang="hu-HU" altLang="hu-HU"/>
          </a:p>
        </p:txBody>
      </p:sp>
      <p:pic>
        <p:nvPicPr>
          <p:cNvPr id="1028" name="Picture 4" descr="Bécsi kódex, f. 107v. Ámos próféta köny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49" y="85963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577" y="285208"/>
            <a:ext cx="6592761" cy="509401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26" y="1180471"/>
            <a:ext cx="6300192" cy="44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6727" y="1959654"/>
            <a:ext cx="6066046" cy="444030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1738" y="2921306"/>
            <a:ext cx="5192210" cy="380016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877" y="2071707"/>
            <a:ext cx="6452159" cy="4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5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904" y="116632"/>
            <a:ext cx="8229600" cy="652934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1"/>
                </a:solidFill>
              </a:rPr>
              <a:t>Tünékenység : Fájlok, formátumok</a:t>
            </a:r>
            <a:endParaRPr lang="hu-HU" sz="3600" b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710766"/>
            <a:ext cx="7355160" cy="2659434"/>
          </a:xfrm>
        </p:spPr>
        <p:txBody>
          <a:bodyPr/>
          <a:lstStyle/>
          <a:p>
            <a:r>
              <a:rPr lang="hu-HU" sz="2600" dirty="0" err="1" smtClean="0">
                <a:hlinkClick r:id="rId2"/>
              </a:rPr>
              <a:t>Flash</a:t>
            </a:r>
            <a:r>
              <a:rPr lang="hu-HU" sz="2600" dirty="0" smtClean="0"/>
              <a:t>; pl. </a:t>
            </a:r>
            <a:r>
              <a:rPr lang="hu-HU" sz="2600" dirty="0" smtClean="0">
                <a:hlinkClick r:id="rId3"/>
              </a:rPr>
              <a:t>MFFA</a:t>
            </a:r>
            <a:r>
              <a:rPr lang="hu-HU" sz="2600" dirty="0" smtClean="0"/>
              <a:t> helyette </a:t>
            </a:r>
            <a:r>
              <a:rPr lang="hu-HU" sz="2600" dirty="0" smtClean="0">
                <a:hlinkClick r:id="rId4"/>
              </a:rPr>
              <a:t>MFFA</a:t>
            </a:r>
            <a:r>
              <a:rPr lang="hu-HU" sz="2600" dirty="0" smtClean="0"/>
              <a:t> 2.</a:t>
            </a:r>
          </a:p>
          <a:p>
            <a:r>
              <a:rPr lang="hu-HU" sz="2600" dirty="0" err="1" smtClean="0">
                <a:hlinkClick r:id="rId5"/>
              </a:rPr>
              <a:t>Lit</a:t>
            </a:r>
            <a:r>
              <a:rPr lang="hu-HU" sz="2600" dirty="0" smtClean="0"/>
              <a:t>; </a:t>
            </a:r>
            <a:r>
              <a:rPr lang="hu-HU" sz="2600" dirty="0" smtClean="0">
                <a:hlinkClick r:id="rId6"/>
              </a:rPr>
              <a:t>példa</a:t>
            </a:r>
            <a:endParaRPr lang="hu-HU" sz="2600" dirty="0" smtClean="0"/>
          </a:p>
          <a:p>
            <a:r>
              <a:rPr lang="hu-HU" sz="2600" dirty="0" smtClean="0"/>
              <a:t>Tünékenység a formátumok szintjén</a:t>
            </a:r>
          </a:p>
          <a:p>
            <a:r>
              <a:rPr lang="hu-HU" sz="2600" dirty="0" smtClean="0"/>
              <a:t>Fenntartható formátumok – LC </a:t>
            </a:r>
            <a:r>
              <a:rPr lang="hu-HU" sz="2600" dirty="0" smtClean="0">
                <a:hlinkClick r:id="rId7"/>
              </a:rPr>
              <a:t>összeállítása</a:t>
            </a:r>
            <a:endParaRPr lang="hu-HU" sz="2600" dirty="0" smtClean="0"/>
          </a:p>
          <a:p>
            <a:r>
              <a:rPr lang="hu-HU" sz="2600" dirty="0" smtClean="0"/>
              <a:t>Ajánlott formátumok – </a:t>
            </a:r>
            <a:r>
              <a:rPr lang="hu-HU" sz="2600" dirty="0" smtClean="0">
                <a:hlinkClick r:id="rId8"/>
              </a:rPr>
              <a:t>LC 2020-2021</a:t>
            </a:r>
            <a:r>
              <a:rPr lang="hu-HU" sz="2600" dirty="0" smtClean="0"/>
              <a:t>.</a:t>
            </a:r>
            <a:endParaRPr lang="hu-HU" sz="2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7</a:t>
            </a:fld>
            <a:endParaRPr lang="hu-HU" alt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3121221"/>
            <a:ext cx="7289222" cy="35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5927"/>
            <a:ext cx="8229600" cy="725840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1"/>
                </a:solidFill>
              </a:rPr>
              <a:t>Tünékenység : Adatbázisok 3.</a:t>
            </a:r>
            <a:endParaRPr lang="hu-HU" sz="3600" b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51767"/>
            <a:ext cx="8229600" cy="5073427"/>
          </a:xfrm>
        </p:spPr>
        <p:txBody>
          <a:bodyPr/>
          <a:lstStyle/>
          <a:p>
            <a:r>
              <a:rPr lang="hu-HU" sz="2600" dirty="0" smtClean="0">
                <a:hlinkClick r:id="rId3"/>
              </a:rPr>
              <a:t>Webkat.hu</a:t>
            </a:r>
            <a:r>
              <a:rPr lang="hu-HU" sz="2600" dirty="0" smtClean="0"/>
              <a:t>; 200.000 rekord online dokumentumokról</a:t>
            </a:r>
          </a:p>
          <a:p>
            <a:r>
              <a:rPr lang="hu-HU" sz="2600" dirty="0">
                <a:hlinkClick r:id="rId4"/>
              </a:rPr>
              <a:t>Erdélyi Magyar </a:t>
            </a:r>
            <a:r>
              <a:rPr lang="hu-HU" sz="2600" dirty="0" smtClean="0">
                <a:hlinkClick r:id="rId4"/>
              </a:rPr>
              <a:t>Szótörténeti Tár</a:t>
            </a:r>
            <a:r>
              <a:rPr lang="hu-HU" sz="2600" dirty="0" smtClean="0"/>
              <a:t> </a:t>
            </a:r>
            <a:r>
              <a:rPr lang="hu-HU" sz="2600" dirty="0" err="1" smtClean="0"/>
              <a:t>MicroIsis-en</a:t>
            </a:r>
            <a:r>
              <a:rPr lang="hu-HU" sz="2600" dirty="0" smtClean="0"/>
              <a:t>; </a:t>
            </a:r>
            <a:r>
              <a:rPr lang="hu-HU" sz="2600" dirty="0" smtClean="0">
                <a:hlinkClick r:id="rId5"/>
              </a:rPr>
              <a:t>MEK</a:t>
            </a:r>
            <a:r>
              <a:rPr lang="hu-HU" sz="2600" dirty="0" smtClean="0"/>
              <a:t>-ben</a:t>
            </a:r>
          </a:p>
          <a:p>
            <a:r>
              <a:rPr lang="hu-HU" sz="2600" dirty="0" smtClean="0"/>
              <a:t>Relációs adatbázisok archiválása – </a:t>
            </a:r>
            <a:r>
              <a:rPr lang="hu-HU" sz="2600" dirty="0" smtClean="0">
                <a:hlinkClick r:id="rId6"/>
              </a:rPr>
              <a:t>LC ajánlás</a:t>
            </a:r>
            <a:endParaRPr lang="hu-HU" sz="2600" dirty="0" smtClean="0"/>
          </a:p>
          <a:p>
            <a:endParaRPr lang="hu-HU" sz="2600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348880"/>
            <a:ext cx="5984758" cy="33124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3638509"/>
            <a:ext cx="6939881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1"/>
                </a:solidFill>
              </a:rPr>
              <a:t>A digitális örökség megőrzése</a:t>
            </a:r>
            <a:endParaRPr lang="hu-HU" sz="3600" b="1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088" y="1268760"/>
            <a:ext cx="8229600" cy="4387626"/>
          </a:xfrm>
        </p:spPr>
        <p:txBody>
          <a:bodyPr/>
          <a:lstStyle/>
          <a:p>
            <a:pPr eaLnBrk="1" hangingPunct="1"/>
            <a:r>
              <a:rPr lang="pt-BR" altLang="hu-HU" sz="2800" b="1" dirty="0"/>
              <a:t>UNESCO Charta</a:t>
            </a:r>
            <a:r>
              <a:rPr lang="hu-HU" altLang="hu-HU" sz="2800" b="1" dirty="0"/>
              <a:t> </a:t>
            </a:r>
            <a:r>
              <a:rPr lang="pt-BR" altLang="hu-HU" sz="2800" dirty="0"/>
              <a:t>20</a:t>
            </a:r>
            <a:r>
              <a:rPr lang="hu-HU" altLang="hu-HU" sz="2800" dirty="0"/>
              <a:t>0</a:t>
            </a:r>
            <a:r>
              <a:rPr lang="pt-BR" altLang="hu-HU" sz="2800" dirty="0"/>
              <a:t>3</a:t>
            </a:r>
            <a:r>
              <a:rPr lang="hu-HU" altLang="hu-HU" sz="2800" dirty="0"/>
              <a:t>. </a:t>
            </a:r>
            <a:r>
              <a:rPr lang="hu-HU" altLang="hu-HU" sz="2800" dirty="0">
                <a:hlinkClick r:id="rId2"/>
              </a:rPr>
              <a:t>ENG</a:t>
            </a:r>
            <a:endParaRPr lang="hu-HU" altLang="hu-HU" sz="2800" dirty="0"/>
          </a:p>
          <a:p>
            <a:pPr lvl="1" eaLnBrk="1" hangingPunct="1"/>
            <a:r>
              <a:rPr lang="pt-BR" altLang="hu-HU" sz="2600" dirty="0"/>
              <a:t>Charta a digitális örökség védelméről.</a:t>
            </a:r>
            <a:r>
              <a:rPr lang="hu-HU" altLang="hu-HU" sz="2600" dirty="0"/>
              <a:t> </a:t>
            </a:r>
          </a:p>
          <a:p>
            <a:pPr lvl="2" eaLnBrk="1" hangingPunct="1"/>
            <a:r>
              <a:rPr lang="hu-HU" altLang="hu-HU" sz="2200" dirty="0">
                <a:hlinkClick r:id="rId3"/>
              </a:rPr>
              <a:t>http://www.unesco.hu/archivum-2009-vegeig/kommunikacio-informacio/charta-digitalis-orokseg</a:t>
            </a:r>
            <a:r>
              <a:rPr lang="hu-HU" altLang="hu-HU" sz="2200" dirty="0"/>
              <a:t>! </a:t>
            </a:r>
            <a:br>
              <a:rPr lang="hu-HU" altLang="hu-HU" sz="2200" dirty="0"/>
            </a:br>
            <a:r>
              <a:rPr lang="hu-HU" altLang="hu-HU" sz="2200" dirty="0"/>
              <a:t>-&gt; </a:t>
            </a:r>
            <a:r>
              <a:rPr lang="hu-HU" altLang="hu-HU" sz="2200" dirty="0">
                <a:hlinkClick r:id="rId4"/>
              </a:rPr>
              <a:t>3K</a:t>
            </a:r>
            <a:endParaRPr lang="hu-HU" altLang="hu-HU" sz="2200" dirty="0"/>
          </a:p>
          <a:p>
            <a:r>
              <a:rPr lang="hu-HU" b="1" dirty="0" smtClean="0"/>
              <a:t>Digitális örökség </a:t>
            </a:r>
            <a:r>
              <a:rPr lang="hu-HU" dirty="0" smtClean="0"/>
              <a:t>=</a:t>
            </a:r>
          </a:p>
          <a:p>
            <a:pPr lvl="1"/>
            <a:r>
              <a:rPr lang="hu-HU" dirty="0" smtClean="0"/>
              <a:t>Digitalizált – analóg forrásról</a:t>
            </a:r>
          </a:p>
          <a:p>
            <a:pPr lvl="1"/>
            <a:r>
              <a:rPr lang="hu-HU" dirty="0" smtClean="0"/>
              <a:t>Digitálisan született (</a:t>
            </a:r>
            <a:r>
              <a:rPr lang="hu-HU" dirty="0" err="1" smtClean="0"/>
              <a:t>born</a:t>
            </a:r>
            <a:r>
              <a:rPr lang="hu-HU" dirty="0" smtClean="0"/>
              <a:t> </a:t>
            </a:r>
            <a:r>
              <a:rPr lang="hu-HU" dirty="0" err="1" smtClean="0"/>
              <a:t>digital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OSZK 2021. november 24.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5257-6FDC-4582-86F1-18688272104E}" type="slidenum">
              <a:rPr lang="hu-HU" altLang="hu-HU" smtClean="0"/>
              <a:pPr>
                <a:defRPr/>
              </a:pPr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33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4976</TotalTime>
  <Words>811</Words>
  <Application>Microsoft Office PowerPoint</Application>
  <PresentationFormat>Diavetítés a képernyőre (4:3 oldalarány)</PresentationFormat>
  <Paragraphs>196</Paragraphs>
  <Slides>19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Digitális megőrzés</vt:lpstr>
      <vt:lpstr>Tartalom</vt:lpstr>
      <vt:lpstr>Könyvek Magyarországon</vt:lpstr>
      <vt:lpstr>Analóg dokumentumok az OSZK-ban</vt:lpstr>
      <vt:lpstr>Digital (Christmas) is all Around</vt:lpstr>
      <vt:lpstr>Tünékenység, időtáv 1.</vt:lpstr>
      <vt:lpstr>Tünékenység : Fájlok, formátumok</vt:lpstr>
      <vt:lpstr>Tünékenység : Adatbázisok 3.</vt:lpstr>
      <vt:lpstr>A digitális örökség megőrzése</vt:lpstr>
      <vt:lpstr>Szereplők a digitális megőrzésben</vt:lpstr>
      <vt:lpstr>Digitális megőrzési programok</vt:lpstr>
      <vt:lpstr>Digitális megőrzés nemzeti könyvtárakban</vt:lpstr>
      <vt:lpstr>Digitális megőrzés Magyarországon</vt:lpstr>
      <vt:lpstr>Digitális megőrzés a könyvtárakban</vt:lpstr>
      <vt:lpstr>Digitális megőrzés az OSZK-ban dokumentumok</vt:lpstr>
      <vt:lpstr>Digitális megőrzés az OSZK-ban</vt:lpstr>
      <vt:lpstr>Digitális megőrzés : együttműködési lehetőségek</vt:lpstr>
      <vt:lpstr>Digitális megőrzés : együttműködési lehetőségek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internet archiválása mint közgyűjteményi feladat</dc:title>
  <dc:creator>Moldován István</dc:creator>
  <cp:lastModifiedBy>Moldován István</cp:lastModifiedBy>
  <cp:revision>345</cp:revision>
  <dcterms:created xsi:type="dcterms:W3CDTF">2019-04-12T20:03:15Z</dcterms:created>
  <dcterms:modified xsi:type="dcterms:W3CDTF">2021-11-23T21:25:50Z</dcterms:modified>
</cp:coreProperties>
</file>