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6858000" cx="12192000"/>
  <p:notesSz cx="6858000" cy="9144000"/>
  <p:embeddedFontLst>
    <p:embeddedFont>
      <p:font typeface="Roboto Mono Light"/>
      <p:regular r:id="rId48"/>
      <p:bold r:id="rId49"/>
      <p:italic r:id="rId50"/>
      <p:boldItalic r:id="rId51"/>
    </p:embeddedFont>
    <p:embeddedFont>
      <p:font typeface="Roboto Mon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gJdFfDWR0NQESO8zfzqZsobfpD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MonoLight-regular.fntdata"/><Relationship Id="rId47" Type="http://schemas.openxmlformats.org/officeDocument/2006/relationships/slide" Target="slides/slide43.xml"/><Relationship Id="rId49" Type="http://schemas.openxmlformats.org/officeDocument/2006/relationships/font" Target="fonts/RobotoMono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Light-boldItalic.fntdata"/><Relationship Id="rId50" Type="http://schemas.openxmlformats.org/officeDocument/2006/relationships/font" Target="fonts/RobotoMonoLight-italic.fntdata"/><Relationship Id="rId53" Type="http://schemas.openxmlformats.org/officeDocument/2006/relationships/font" Target="fonts/RobotoMono-bold.fntdata"/><Relationship Id="rId52" Type="http://schemas.openxmlformats.org/officeDocument/2006/relationships/font" Target="fonts/RobotoMono-regular.fntdata"/><Relationship Id="rId11" Type="http://schemas.openxmlformats.org/officeDocument/2006/relationships/slide" Target="slides/slide7.xml"/><Relationship Id="rId55" Type="http://schemas.openxmlformats.org/officeDocument/2006/relationships/font" Target="fonts/RobotoMono-boldItalic.fntdata"/><Relationship Id="rId10" Type="http://schemas.openxmlformats.org/officeDocument/2006/relationships/slide" Target="slides/slide6.xml"/><Relationship Id="rId54" Type="http://schemas.openxmlformats.org/officeDocument/2006/relationships/font" Target="fonts/RobotoMon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d367d81d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d367d8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Csapatmunka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Mi fér bele: elméleti megfontolások, a részkérdésekről az előadásokban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02d30ebb1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lényeg nem az, hogy milyen jellegű a tartalom, hanem hogy milyen formátumban manifesztálódik.</a:t>
            </a:r>
            <a:endParaRPr/>
          </a:p>
        </p:txBody>
      </p:sp>
      <p:sp>
        <p:nvSpPr>
          <p:cNvPr id="155" name="Google Shape;155;g1002d30ebb1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d448b9bb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fd448b9bbe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89201a1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f89201a14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d448b9bbe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NFT</a:t>
            </a:r>
            <a:endParaRPr/>
          </a:p>
        </p:txBody>
      </p:sp>
      <p:sp>
        <p:nvSpPr>
          <p:cNvPr id="179" name="Google Shape;179;gfd448b9bbe_0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d448b9bbe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fd448b9bbe_0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02d30ebb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002d30ebb1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02d30ebb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1002d30ebb1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02d30ebb1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002d30ebb1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02d30ebb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Cambridge Analytica (200 választásba szólt bele!)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Itt kell megemlíteni a web- és e-mail-archiválást</a:t>
            </a:r>
            <a:endParaRPr/>
          </a:p>
        </p:txBody>
      </p:sp>
      <p:sp>
        <p:nvSpPr>
          <p:cNvPr id="216" name="Google Shape;216;g1002d30ebb1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02d30ebb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1002d30ebb1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d367d81d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fd367d81d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d448b9bb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fd448b9bbe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d448b9bb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fd448b9bbe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d448b9bbe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fd448b9bbe_0_5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448b9bbe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d448b9bb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d448b9bbe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fd448b9bbe_0_7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d448b9bbe_0_7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d448b9bbe_0_7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d448b9bbe_0_7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d448b9bbe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 sötétített részek külön folyamatok, némelyikre (pl. Ingest) külön szabvány vonatkozik.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d448b9bbe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gfd448b9bbe_0_9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02d30ebb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4" name="Google Shape;304;g1002d30ebb1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02d30ebb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002d30ebb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d448b9bbe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fd448b9bbe_0_7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d448b9bbe_0_7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d448b9bbe_0_7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d448b9bbe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3" name="Google Shape;333;gfd448b9bbe_0_7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d448b9bbe_0_7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d448b9bbe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Lehetnek más metaadatok is!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02d30eb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Hogyan állnak elő tömegesen ezek a metaadatok? -&gt; automatikusan, BitCurator. Ezek bekerülnek a csomagokba.</a:t>
            </a:r>
            <a:endParaRPr/>
          </a:p>
        </p:txBody>
      </p:sp>
      <p:sp>
        <p:nvSpPr>
          <p:cNvPr id="349" name="Google Shape;349;g1002d30ebb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02d30ebb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2. ponthoz: pl. nem tud mindenféle konverziót, de bele lehet integrálni, amire szükség van.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Open Archives Initiative Protocol for Metadata Harvesting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ITT KELL ELMONDANI, HOGY AZ EGÉSZNEK MI AZ ÉRTELME (CSOMAGOLÁS STB.)</a:t>
            </a:r>
            <a:endParaRPr/>
          </a:p>
        </p:txBody>
      </p:sp>
      <p:sp>
        <p:nvSpPr>
          <p:cNvPr id="358" name="Google Shape;358;g1002d30ebb1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d448b9bbe_0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d448b9bbe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d448b9bb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gfd448b9bbe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d448b9bb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1" name="Google Shape;381;gfd448b9bbe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0048b7ee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Emory University Library (Atlanta, Georgia). Rushdie 2000-től él az USA-ban, tanított az Emoryn.</a:t>
            </a:r>
            <a:endParaRPr/>
          </a:p>
        </p:txBody>
      </p:sp>
      <p:sp>
        <p:nvSpPr>
          <p:cNvPr id="392" name="Google Shape;392;g10048b7ee5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d448b9bb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fd448b9bb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002d30ebb1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002d30ebb1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02d30ebb1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02d30ebb1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002d30ebb1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g1002d30ebb1_0_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63RD IFLA Council and General Conference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Workshop: Audiovisual and Multimedia joint with Preservation and Conservation, Information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Technology, Library Buildings and Equipment, and the PAC Core Programme, September 4, 1997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750">
                <a:solidFill>
                  <a:schemeClr val="dk1"/>
                </a:solidFill>
              </a:rPr>
              <a:t>A Digital Dark Ages?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750">
                <a:solidFill>
                  <a:schemeClr val="dk1"/>
                </a:solidFill>
              </a:rPr>
              <a:t>Challenges in the Preservation of Electronic Information</a:t>
            </a: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7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Terry Kuny 1</a:t>
            </a:r>
            <a:endParaRPr sz="17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XIST Inc. / UDT Core Programme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2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terry.kuny@xist.com</a:t>
            </a:r>
            <a:endParaRPr sz="1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revised: August 27, 1997</a:t>
            </a:r>
            <a:endParaRPr/>
          </a:p>
        </p:txBody>
      </p:sp>
      <p:sp>
        <p:nvSpPr>
          <p:cNvPr id="421" name="Google Shape;4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A born digital – ha egyetlen fájlból áll is – nem másolható analóggá! Minimum a metaadatok elvesznek (Zsolt doksija).</a:t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448b9bb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fd448b9bb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367d81d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fd367d81de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d448b9bb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fd448b9bbe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d448b9bbe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Ricky Erway, OCLC (</a:t>
            </a:r>
            <a:r>
              <a:rPr lang="hu-HU">
                <a:solidFill>
                  <a:schemeClr val="dk1"/>
                </a:solidFill>
              </a:rPr>
              <a:t>Online Computer Library Center</a:t>
            </a:r>
            <a:r>
              <a:rPr lang="hu-HU"/>
              <a:t>), ők működtetik a WorldCat-ot és az ETO-t.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Még ebben sincs benne: szoftverek (pl. videojátékok). Az USA-ban, Dallasban videojáték-múzeum van!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Lemezképek, teljes működő rendszerek!</a:t>
            </a:r>
            <a:endParaRPr/>
          </a:p>
        </p:txBody>
      </p:sp>
      <p:sp>
        <p:nvSpPr>
          <p:cNvPr id="145" name="Google Shape;145;gfd448b9bbe_0_3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8.jpg"/><Relationship Id="rId5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39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Relationship Id="rId4" Type="http://schemas.openxmlformats.org/officeDocument/2006/relationships/image" Target="../media/image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://ki2.oszk.hu/3k/2018/12/a-digitalisan-szuletett-tartalmak-megorzese1/" TargetMode="External"/><Relationship Id="rId5" Type="http://schemas.openxmlformats.org/officeDocument/2006/relationships/hyperlink" Target="http://oszkdk.oszk.hu/" TargetMode="External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fd367d81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002d30ebb1_0_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002d30ebb1_0_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02d30ebb1_0_259"/>
          <p:cNvSpPr txBox="1"/>
          <p:nvPr>
            <p:ph idx="4294967295" type="body"/>
          </p:nvPr>
        </p:nvSpPr>
        <p:spPr>
          <a:xfrm>
            <a:off x="604100" y="1595925"/>
            <a:ext cx="8883900" cy="4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Szöveges objektumok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Képek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Audiovizuális tartalmak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Webes tartalom (bármilyen formátumú mentett objektum, beleértve a közösségimédia-exportot is)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E-mail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Adathalmazok, adatbázisok (akár egyszerű táblázatok)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Szoftverek és kiegészítőik (akár működő rendszerek)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fentiek keveréke (!) – a born digital általában komplex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g1002d30ebb1_0_259"/>
          <p:cNvSpPr txBox="1"/>
          <p:nvPr>
            <p:ph idx="4294967295" type="title"/>
          </p:nvPr>
        </p:nvSpPr>
        <p:spPr>
          <a:xfrm>
            <a:off x="604100" y="270225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BORN DIGITAL OBJEKTUMOK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fd448b9bbe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fd448b9bbe_0_32"/>
          <p:cNvSpPr txBox="1"/>
          <p:nvPr>
            <p:ph type="ctrTitle"/>
          </p:nvPr>
        </p:nvSpPr>
        <p:spPr>
          <a:xfrm>
            <a:off x="875075" y="2601150"/>
            <a:ext cx="7369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3. A BORN DIGITAL MEGŐRZÉS PROBLÉMÁI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gfd448b9bbe_0_32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68" name="Google Shape;168;gfd448b9bbe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f89201a14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f89201a142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f89201a142_0_6"/>
          <p:cNvSpPr txBox="1"/>
          <p:nvPr>
            <p:ph type="title"/>
          </p:nvPr>
        </p:nvSpPr>
        <p:spPr>
          <a:xfrm>
            <a:off x="3681100" y="301025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BORN DIGITAL OBJEKTUMOK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AZ ÖRÖKKÉVALÓSÁGNAK?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6" name="Google Shape;176;gf89201a142_0_6"/>
          <p:cNvSpPr txBox="1"/>
          <p:nvPr>
            <p:ph idx="1" type="body"/>
          </p:nvPr>
        </p:nvSpPr>
        <p:spPr>
          <a:xfrm>
            <a:off x="3488825" y="1938113"/>
            <a:ext cx="78522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60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kezelésükkel kapcsolatos problémák a digitális létmódjukból adódnak: a nagy mennyiség, a heterogenitás, a gyors elavulás és az értelmezhetőség fenntartása jelentik a legnagyobb kihívást.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Hogyan garantálható a born digital objektumok integritása?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Hogyan kezelhető a tömegességük?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Hogyan garantálható a hosszú távú felhasználhatóságuk?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Hogyan lehet elavult digitális objektumokat megőrizni és szolgáltatni?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Hogyan őrizhetők meg a kontextuális információik?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fd448b9bbe_0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fd448b9bbe_0_467"/>
          <p:cNvSpPr txBox="1"/>
          <p:nvPr>
            <p:ph type="title"/>
          </p:nvPr>
        </p:nvSpPr>
        <p:spPr>
          <a:xfrm>
            <a:off x="410200" y="367475"/>
            <a:ext cx="87651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FÁJLINTEGRITÁS: CHECKSUM (FIXITY)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3" name="Google Shape;183;gfd448b9bbe_0_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fd448b9bbe_0_4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9550" y="1405600"/>
            <a:ext cx="4953000" cy="40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fd448b9bbe_0_4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925" y="2143125"/>
            <a:ext cx="42862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fd448b9bbe_0_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12325"/>
            <a:ext cx="2480225" cy="41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d448b9bbe_0_3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7305" y="2389218"/>
            <a:ext cx="5704590" cy="38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fd448b9bbe_0_3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0227" y="2389230"/>
            <a:ext cx="3297066" cy="387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fd448b9bbe_0_374"/>
          <p:cNvSpPr txBox="1"/>
          <p:nvPr>
            <p:ph type="title"/>
          </p:nvPr>
        </p:nvSpPr>
        <p:spPr>
          <a:xfrm>
            <a:off x="643075" y="365125"/>
            <a:ext cx="111009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ADATHORDOZÓK, MŰKÖDŐ RENDSZEREK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gfd448b9bbe_0_374"/>
          <p:cNvSpPr txBox="1"/>
          <p:nvPr/>
        </p:nvSpPr>
        <p:spPr>
          <a:xfrm>
            <a:off x="719975" y="1552225"/>
            <a:ext cx="11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FRED (Forensic Recovery of Evidence Device)</a:t>
            </a:r>
            <a:endParaRPr b="1"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1002d30ebb1_0_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665" y="0"/>
            <a:ext cx="864466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1002d30ebb1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975"/>
            <a:ext cx="12192000" cy="69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002d30ebb1_0_1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TÖMEGES FELDOLGOZÁS: AUTOMATIZÁCIÓ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6" name="Google Shape;206;g1002d30ebb1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002d30ebb1_0_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4575" y="2617525"/>
            <a:ext cx="3720275" cy="186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1002d30ebb1_0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900" y="1155650"/>
            <a:ext cx="11589550" cy="57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002d30ebb1_0_286"/>
          <p:cNvSpPr txBox="1"/>
          <p:nvPr>
            <p:ph type="title"/>
          </p:nvPr>
        </p:nvSpPr>
        <p:spPr>
          <a:xfrm>
            <a:off x="838200" y="227750"/>
            <a:ext cx="10515600" cy="92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HOSSZÚ TÁVÚ MEGŐRZÉSI FORMÁTUMOK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002d30ebb1_0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002d30ebb1_0_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002d30ebb1_0_135"/>
          <p:cNvSpPr txBox="1"/>
          <p:nvPr/>
        </p:nvSpPr>
        <p:spPr>
          <a:xfrm>
            <a:off x="431575" y="524400"/>
            <a:ext cx="106716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 KONTEXTUS PROBLÉMÁJA: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KÖZÖSSÉGI MÉDIA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1002d30ebb1_0_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475" y="2614175"/>
            <a:ext cx="4789225" cy="26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002d30ebb1_0_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2700" y="3138400"/>
            <a:ext cx="2678225" cy="140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002d30ebb1_0_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4300" y="3233549"/>
            <a:ext cx="3212525" cy="12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002d30ebb1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975"/>
            <a:ext cx="12192000" cy="69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002d30ebb1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002d30ebb1_0_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275" y="1660850"/>
            <a:ext cx="5893874" cy="35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002d30ebb1_0_230"/>
          <p:cNvSpPr txBox="1"/>
          <p:nvPr>
            <p:ph type="title"/>
          </p:nvPr>
        </p:nvSpPr>
        <p:spPr>
          <a:xfrm>
            <a:off x="409275" y="307975"/>
            <a:ext cx="10515600" cy="91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MIT ŐRZÜNK MEG VÉGÜL?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fd367d81de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fd367d81de_0_12"/>
          <p:cNvSpPr txBox="1"/>
          <p:nvPr>
            <p:ph type="ctrTitle"/>
          </p:nvPr>
        </p:nvSpPr>
        <p:spPr>
          <a:xfrm>
            <a:off x="875071" y="1122363"/>
            <a:ext cx="5761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BEVEZETÉS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gfd367d81de_0_12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Dr. Kalcsó Gyula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Petőfi Irodalmi Múzeum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Digitális Bölcsészeti Központ</a:t>
            </a:r>
            <a:endParaRPr sz="2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2" name="Google Shape;92;gfd367d81de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fd448b9bbe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fd448b9bbe_0_39"/>
          <p:cNvSpPr txBox="1"/>
          <p:nvPr>
            <p:ph type="ctrTitle"/>
          </p:nvPr>
        </p:nvSpPr>
        <p:spPr>
          <a:xfrm>
            <a:off x="875075" y="2851350"/>
            <a:ext cx="68697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4. A DBK KONCEPCIÓJA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gfd448b9bbe_0_39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9" name="Google Shape;239;gfd448b9bbe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fd448b9bbe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fd448b9bbe_0_2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fd448b9bbe_0_248"/>
          <p:cNvPicPr preferRelativeResize="0"/>
          <p:nvPr/>
        </p:nvPicPr>
        <p:blipFill rotWithShape="1">
          <a:blip r:embed="rId5">
            <a:alphaModFix/>
          </a:blip>
          <a:srcRect b="24568" l="0" r="0" t="0"/>
          <a:stretch/>
        </p:blipFill>
        <p:spPr>
          <a:xfrm>
            <a:off x="138225" y="4243592"/>
            <a:ext cx="5881121" cy="24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fd448b9bbe_0_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392" y="247256"/>
            <a:ext cx="3571309" cy="524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fd448b9bbe_0_248"/>
          <p:cNvSpPr txBox="1"/>
          <p:nvPr>
            <p:ph type="title"/>
          </p:nvPr>
        </p:nvSpPr>
        <p:spPr>
          <a:xfrm>
            <a:off x="247251" y="694875"/>
            <a:ext cx="5962800" cy="1298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OPEN ARCHIVAL INFORMATION SYSTEM REFERENCIAMODELL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gfd448b9bbe_0_248"/>
          <p:cNvSpPr txBox="1"/>
          <p:nvPr>
            <p:ph idx="1" type="body"/>
          </p:nvPr>
        </p:nvSpPr>
        <p:spPr>
          <a:xfrm>
            <a:off x="247250" y="2329538"/>
            <a:ext cx="4887900" cy="203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2012-es </a:t>
            </a:r>
            <a:r>
              <a:rPr i="1" lang="hu-HU" sz="2000">
                <a:latin typeface="Trebuchet MS"/>
                <a:ea typeface="Trebuchet MS"/>
                <a:cs typeface="Trebuchet MS"/>
                <a:sym typeface="Trebuchet MS"/>
              </a:rPr>
              <a:t>Magenta Book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 → ISO-szabvány (14721:2012)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Magas szintű elméleti modell a digitális környezetben keletkező adat/információ hosszú távú megőrzésére.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fd448b9bbe_0_5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fd448b9bbe_0_5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fd448b9bbe_0_579"/>
          <p:cNvSpPr txBox="1"/>
          <p:nvPr>
            <p:ph type="title"/>
          </p:nvPr>
        </p:nvSpPr>
        <p:spPr>
          <a:xfrm>
            <a:off x="3783650" y="236950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MSZ ISO 14721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Google Shape;257;gfd448b9bbe_0_579"/>
          <p:cNvSpPr txBox="1"/>
          <p:nvPr>
            <p:ph idx="1" type="body"/>
          </p:nvPr>
        </p:nvSpPr>
        <p:spPr>
          <a:xfrm>
            <a:off x="3488825" y="1938113"/>
            <a:ext cx="78522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i="1" lang="hu-HU" sz="2000">
                <a:latin typeface="Trebuchet MS"/>
                <a:ea typeface="Trebuchet MS"/>
                <a:cs typeface="Trebuchet MS"/>
                <a:sym typeface="Trebuchet MS"/>
              </a:rPr>
              <a:t>Űradat- és információközvetítő rendszerek. Nyílt Archívumi Információs Rendszer (OAIS). Referenciamodell</a:t>
            </a:r>
            <a:endParaRPr i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Magyar Szabványügyi Testület MSZT/MB 508 „Információ és dokumentáció” nemzeti szabványosító műszaki bizottsága megkezdte a honosítást.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bizottság elnöke Dancs Szabolcs (OSZK), helyettese Bilicsi Erika (MTAK), titkára Csík Gabriella főosztályvezető-helyettes.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fd448b9bbe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75" y="180975"/>
            <a:ext cx="9925050" cy="649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fd448b9bbe_0_7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fd448b9bbe_0_7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fd448b9bbe_0_712"/>
          <p:cNvSpPr txBox="1"/>
          <p:nvPr>
            <p:ph idx="4294967295" type="body"/>
          </p:nvPr>
        </p:nvSpPr>
        <p:spPr>
          <a:xfrm>
            <a:off x="488475" y="948575"/>
            <a:ext cx="10358400" cy="27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 digitális megőrzés (Digital Preservation) kulcsfontosságú tevékenységei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800100" rtl="0" algn="l">
              <a:spcBef>
                <a:spcPts val="80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Ingest = bejuttatás/bevitel ~ befogadás/átvétel/gyarapítás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8001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Preservation, Administration = megőrzés, adminisztráció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8001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-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Access = hozzáférés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Különféle információs csomagokat ír elő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1257300" rtl="0" algn="l">
              <a:spcBef>
                <a:spcPts val="80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Submission Information Package (</a:t>
            </a:r>
            <a:r>
              <a:rPr b="1" lang="hu-HU" sz="2000">
                <a:latin typeface="Trebuchet MS"/>
                <a:ea typeface="Trebuchet MS"/>
                <a:cs typeface="Trebuchet MS"/>
                <a:sym typeface="Trebuchet MS"/>
              </a:rPr>
              <a:t>SIP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átadás/átvétel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12573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Archival Information Package (</a:t>
            </a:r>
            <a:r>
              <a:rPr b="1" lang="hu-HU" sz="2000">
                <a:latin typeface="Trebuchet MS"/>
                <a:ea typeface="Trebuchet MS"/>
                <a:cs typeface="Trebuchet MS"/>
                <a:sym typeface="Trebuchet MS"/>
              </a:rPr>
              <a:t>AIP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megőrzés, adminisztráció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2100" lvl="0" marL="12573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AutoNum type="arabicPeriod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Dissemination Information Package (</a:t>
            </a:r>
            <a:r>
              <a:rPr b="1" lang="hu-HU" sz="2000">
                <a:latin typeface="Trebuchet MS"/>
                <a:ea typeface="Trebuchet MS"/>
                <a:cs typeface="Trebuchet MS"/>
                <a:sym typeface="Trebuchet MS"/>
              </a:rPr>
              <a:t>DIP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) = szolgáltatás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Előírja azt is, hogy milyen típusú metaadatokat kell az információs csomagoknak tartalmazniuk.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gfd448b9bbe_0_712"/>
          <p:cNvSpPr txBox="1"/>
          <p:nvPr>
            <p:ph idx="4294967295" type="title"/>
          </p:nvPr>
        </p:nvSpPr>
        <p:spPr>
          <a:xfrm>
            <a:off x="488475" y="73475"/>
            <a:ext cx="86655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CSOMAGOK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gfd448b9bbe_0_7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9238" y="4399783"/>
            <a:ext cx="3816875" cy="21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d448b9bbe_0_769"/>
          <p:cNvSpPr txBox="1"/>
          <p:nvPr>
            <p:ph type="title"/>
          </p:nvPr>
        </p:nvSpPr>
        <p:spPr>
          <a:xfrm>
            <a:off x="204900" y="271800"/>
            <a:ext cx="11782200" cy="93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AZ ARCHIVAL INFORMATION PACKAGE (AIP) FELÉPÍTÉSE ÉS METAADATAI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7" name="Google Shape;277;gfd448b9bbe_0_7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325" y="1207500"/>
            <a:ext cx="8946652" cy="5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fd448b9bbe_0_769"/>
          <p:cNvSpPr/>
          <p:nvPr/>
        </p:nvSpPr>
        <p:spPr>
          <a:xfrm>
            <a:off x="3796700" y="1426425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fd448b9bbe_0_769"/>
          <p:cNvSpPr/>
          <p:nvPr/>
        </p:nvSpPr>
        <p:spPr>
          <a:xfrm>
            <a:off x="8223525" y="2965125"/>
            <a:ext cx="969600" cy="80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fd448b9bbe_0_769"/>
          <p:cNvSpPr/>
          <p:nvPr/>
        </p:nvSpPr>
        <p:spPr>
          <a:xfrm>
            <a:off x="3246450" y="3000375"/>
            <a:ext cx="1026000" cy="730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fd448b9bbe_0_769"/>
          <p:cNvSpPr/>
          <p:nvPr/>
        </p:nvSpPr>
        <p:spPr>
          <a:xfrm>
            <a:off x="5225800" y="4453075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fd448b9bbe_0_769"/>
          <p:cNvSpPr/>
          <p:nvPr/>
        </p:nvSpPr>
        <p:spPr>
          <a:xfrm>
            <a:off x="9411450" y="4453075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fd448b9bbe_0_769"/>
          <p:cNvSpPr/>
          <p:nvPr/>
        </p:nvSpPr>
        <p:spPr>
          <a:xfrm>
            <a:off x="6500250" y="5872550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fd448b9bbe_0_769"/>
          <p:cNvSpPr/>
          <p:nvPr/>
        </p:nvSpPr>
        <p:spPr>
          <a:xfrm>
            <a:off x="6961825" y="4453075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fd448b9bbe_0_769"/>
          <p:cNvSpPr/>
          <p:nvPr/>
        </p:nvSpPr>
        <p:spPr>
          <a:xfrm>
            <a:off x="7526238" y="5872550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fd448b9bbe_0_769"/>
          <p:cNvSpPr/>
          <p:nvPr/>
        </p:nvSpPr>
        <p:spPr>
          <a:xfrm>
            <a:off x="8784375" y="5872550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fd448b9bbe_0_769"/>
          <p:cNvSpPr/>
          <p:nvPr/>
        </p:nvSpPr>
        <p:spPr>
          <a:xfrm>
            <a:off x="7659300" y="1426425"/>
            <a:ext cx="1026000" cy="843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fd448b9bbe_0_769"/>
          <p:cNvSpPr/>
          <p:nvPr/>
        </p:nvSpPr>
        <p:spPr>
          <a:xfrm>
            <a:off x="4902550" y="5928800"/>
            <a:ext cx="1026000" cy="801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fd448b9bbe_0_7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fd448b9bbe_0_9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fd448b9bbe_0_9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fd448b9bbe_0_932"/>
          <p:cNvSpPr txBox="1"/>
          <p:nvPr>
            <p:ph idx="4294967295" type="title"/>
          </p:nvPr>
        </p:nvSpPr>
        <p:spPr>
          <a:xfrm>
            <a:off x="352425" y="73475"/>
            <a:ext cx="9698100" cy="8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CSOMAGOK: BAGIT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1" name="Google Shape;301;gfd448b9bbe_0_9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075" y="772850"/>
            <a:ext cx="7867668" cy="60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1002d30ebb1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002d30ebb1_0_251"/>
          <p:cNvSpPr txBox="1"/>
          <p:nvPr>
            <p:ph type="title"/>
          </p:nvPr>
        </p:nvSpPr>
        <p:spPr>
          <a:xfrm>
            <a:off x="564500" y="319925"/>
            <a:ext cx="8784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BAGIT-CSOMAGSZERKEZET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8" name="Google Shape;308;g1002d30ebb1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1002d30ebb1_0_251"/>
          <p:cNvSpPr txBox="1"/>
          <p:nvPr/>
        </p:nvSpPr>
        <p:spPr>
          <a:xfrm>
            <a:off x="1170100" y="1413150"/>
            <a:ext cx="7383600" cy="52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&lt;base directory&gt;/</a:t>
            </a:r>
            <a:endParaRPr b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bagit.txt</a:t>
            </a:r>
            <a:endParaRPr b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manifest-&lt;algorithm&gt;.txt</a:t>
            </a:r>
            <a:endParaRPr b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[additional tag files]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</a:t>
            </a:r>
            <a:r>
              <a:rPr b="1" lang="hu-H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data/</a:t>
            </a:r>
            <a:endParaRPr b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     +-- </a:t>
            </a:r>
            <a:r>
              <a:rPr b="1" lang="hu-HU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[payload files]</a:t>
            </a:r>
            <a:endParaRPr b="1"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+-- [tag directories]/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|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71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1800">
                <a:solidFill>
                  <a:schemeClr val="dk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              +-- [tag files]</a:t>
            </a:r>
            <a:endParaRPr sz="1800">
              <a:solidFill>
                <a:schemeClr val="dk1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002d30ebb1_0_7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CSOMAGOK: </a:t>
            </a: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E-ARK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5" name="Google Shape;315;g1002d30ebb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28175"/>
            <a:ext cx="11887205" cy="317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1002d30ebb1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5044935"/>
            <a:ext cx="2414251" cy="124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VÁZLAT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82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rebuchet MS"/>
              <a:buAutoNum type="arabicPeriod"/>
            </a:pP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efiníció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2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rebuchet MS"/>
              <a:buAutoNum type="arabicPeriod"/>
            </a:pP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Tipológia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2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rebuchet MS"/>
              <a:buAutoNum type="arabicPeriod"/>
            </a:pP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Problémák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2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rebuchet MS"/>
              <a:buAutoNum type="arabicPeriod"/>
            </a:pP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Koncepció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82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Trebuchet MS"/>
              <a:buAutoNum type="arabicPeriod"/>
            </a:pPr>
            <a:r>
              <a:rPr lang="hu-HU" sz="4000">
                <a:latin typeface="Trebuchet MS"/>
                <a:ea typeface="Trebuchet MS"/>
                <a:cs typeface="Trebuchet MS"/>
                <a:sym typeface="Trebuchet MS"/>
              </a:rPr>
              <a:t>Kitekintés</a:t>
            </a:r>
            <a:endParaRPr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0650" y="757725"/>
            <a:ext cx="4351350" cy="43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fd448b9bbe_0_7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fd448b9bbe_0_736"/>
          <p:cNvSpPr txBox="1"/>
          <p:nvPr>
            <p:ph type="title"/>
          </p:nvPr>
        </p:nvSpPr>
        <p:spPr>
          <a:xfrm>
            <a:off x="839825" y="457200"/>
            <a:ext cx="82842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STRUKTURÁLIS METAADATOK (METS)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3" name="Google Shape;323;gfd448b9bbe_0_7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fd448b9bbe_0_7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300" y="1118450"/>
            <a:ext cx="4069089" cy="55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fd448b9bbe_0_736"/>
          <p:cNvSpPr txBox="1"/>
          <p:nvPr/>
        </p:nvSpPr>
        <p:spPr>
          <a:xfrm>
            <a:off x="4583700" y="1482625"/>
            <a:ext cx="4848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A Library of Congress és a Digital Library Federation által felügyelt nyílt szabvány a digitális objektumok leíró, technikai, adminisztrációs és szerkezeti metaadatainak XML formátumban való tárolására.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Nagy előnye, hogy rugalmasan módosítható, bővíthető a legkülönbözőbb gyűjtemények és dokumentumtípusok jellemzőihez, és hogy a szerkezeti metaadatoknál az összetartozó fájlok közötti kapcsolatok, sorrendek és hierarchiák is leírhatók vele.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fd448b9bbe_0_7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3813"/>
            <a:ext cx="12192000" cy="503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fd448b9bbe_0_7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fd448b9bbe_0_754"/>
          <p:cNvSpPr txBox="1"/>
          <p:nvPr>
            <p:ph type="title"/>
          </p:nvPr>
        </p:nvSpPr>
        <p:spPr>
          <a:xfrm>
            <a:off x="564500" y="319925"/>
            <a:ext cx="8784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ADMINISZTRATÍV METAADATOK (PREMIS)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7" name="Google Shape;337;gfd448b9bbe_0_7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fd448b9bbe_0_7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7550" y="12872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fd448b9bbe_0_7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375" y="626163"/>
            <a:ext cx="6005275" cy="42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fd448b9bbe_0_7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725" y="1748775"/>
            <a:ext cx="5159750" cy="20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fd448b9bbe_0_760"/>
          <p:cNvSpPr txBox="1"/>
          <p:nvPr/>
        </p:nvSpPr>
        <p:spPr>
          <a:xfrm>
            <a:off x="477725" y="5231725"/>
            <a:ext cx="8168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Az említett szabványok és ajánlások honosításában és magyarországi bevezetésében a PIM DBK Humáninformatikai Csoportja az OSZK-val együttműködésben, az RDA-munkacsoport keretében közreműködik: https://pim.hu/hu/digitalis-bolcseszeti-kozpont/ajanlasok</a:t>
            </a:r>
            <a:r>
              <a:rPr lang="hu-HU" sz="20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gfd448b9bbe_0_7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1002d30ebb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1002d30ebb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1002d30ebb1_0_0"/>
          <p:cNvSpPr txBox="1"/>
          <p:nvPr/>
        </p:nvSpPr>
        <p:spPr>
          <a:xfrm>
            <a:off x="548700" y="1121125"/>
            <a:ext cx="4960800" cy="55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Előfeldolgozás, “adattriage”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“Törvényszéki” lemezképkészítés (biztonságos bitszintű másolat)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Fájlrendszerelemzés és -jelentés készítése (validáció, hasonlósági jelentés, vírus- és malware-ellenőrzés, duplumszűrés stb.)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Érzékeny adatok kiszűrése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b="1" lang="hu-HU" sz="2000">
                <a:latin typeface="Trebuchet MS"/>
                <a:ea typeface="Trebuchet MS"/>
                <a:cs typeface="Trebuchet MS"/>
                <a:sym typeface="Trebuchet MS"/>
              </a:rPr>
              <a:t>Technikai és egyéb metaadatok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 előállítása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SIP-csomag készítése stb.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4" name="Google Shape;354;g1002d30ebb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700" y="336463"/>
            <a:ext cx="3429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1002d30ebb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5650" y="814970"/>
            <a:ext cx="4603300" cy="41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g1002d30ebb1_0_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002d30ebb1_0_122"/>
          <p:cNvSpPr txBox="1"/>
          <p:nvPr>
            <p:ph type="title"/>
          </p:nvPr>
        </p:nvSpPr>
        <p:spPr>
          <a:xfrm>
            <a:off x="3911850" y="365125"/>
            <a:ext cx="744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OAIS-KOMPATIBILIS REPOZITÓRIUMOK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2" name="Google Shape;362;g1002d30ebb1_0_122"/>
          <p:cNvSpPr txBox="1"/>
          <p:nvPr>
            <p:ph idx="1" type="body"/>
          </p:nvPr>
        </p:nvSpPr>
        <p:spPr>
          <a:xfrm>
            <a:off x="3770825" y="1825625"/>
            <a:ext cx="7037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képes SIP-csomagot fogadni, abból AIP- és DIP-csomagot előállítani.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képes az ezekhez szükséges műveletek elvégzésére, vagy legalább alkalmassá lehessen erre tenni.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Tudja kezelni a METS-et, a PREMIS-t, valamint tetszőleges metaadatsémát, továbbá 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OAI-PMH-kompatibilis legyen</a:t>
            </a: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Legyen API-ja, testreszabható legyen.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Összakapcsolható legyen más rendszerekkel.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60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•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Lehetőleg nyílt forráskódú és ingyenes legyen.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3" name="Google Shape;363;g1002d30ebb1_0_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1002d30ebb1_0_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" y="0"/>
            <a:ext cx="35775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d448b9bbe_0_567"/>
          <p:cNvSpPr txBox="1"/>
          <p:nvPr>
            <p:ph type="title"/>
          </p:nvPr>
        </p:nvSpPr>
        <p:spPr>
          <a:xfrm>
            <a:off x="0" y="0"/>
            <a:ext cx="12550500" cy="107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 PIM BORN DIGITAL WORKFLOW-JA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2500">
                <a:latin typeface="Trebuchet MS"/>
                <a:ea typeface="Trebuchet MS"/>
                <a:cs typeface="Trebuchet MS"/>
                <a:sym typeface="Trebuchet MS"/>
              </a:rPr>
              <a:t>(MOHAY ANIKÓ)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0" name="Google Shape;370;gfd448b9bbe_0_5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50" y="1075800"/>
            <a:ext cx="9178506" cy="57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fd448b9bbe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fd448b9bbe_0_25"/>
          <p:cNvSpPr txBox="1"/>
          <p:nvPr>
            <p:ph type="ctrTitle"/>
          </p:nvPr>
        </p:nvSpPr>
        <p:spPr>
          <a:xfrm>
            <a:off x="875075" y="2851344"/>
            <a:ext cx="5761800" cy="11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KITEKINTÉS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7" name="Google Shape;377;gfd448b9bbe_0_25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378" name="Google Shape;378;gfd448b9bbe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fd448b9bbe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fd448b9bbe_0_3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fd448b9bbe_0_350"/>
          <p:cNvSpPr txBox="1"/>
          <p:nvPr>
            <p:ph type="title"/>
          </p:nvPr>
        </p:nvSpPr>
        <p:spPr>
          <a:xfrm>
            <a:off x="3693925" y="262575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FELDOLGOZÁS ÉS SZOLGÁLTATÁS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gfd448b9bbe_0_350"/>
          <p:cNvSpPr txBox="1"/>
          <p:nvPr>
            <p:ph idx="1" type="body"/>
          </p:nvPr>
        </p:nvSpPr>
        <p:spPr>
          <a:xfrm>
            <a:off x="3488825" y="1938113"/>
            <a:ext cx="7852200" cy="3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7" name="Google Shape;387;gfd448b9bbe_0_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850" y="1690825"/>
            <a:ext cx="3148585" cy="51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gfd448b9bbe_0_3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8425" y="1799239"/>
            <a:ext cx="5295303" cy="288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fd448b9bbe_0_3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8413" y="37203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g10048b7ee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10048b7ee51_0_0"/>
          <p:cNvSpPr txBox="1"/>
          <p:nvPr>
            <p:ph type="title"/>
          </p:nvPr>
        </p:nvSpPr>
        <p:spPr>
          <a:xfrm>
            <a:off x="839825" y="457200"/>
            <a:ext cx="82842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PÉLDA</a:t>
            </a: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: A RUSHDIE-ARCHÍVUM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6" name="Google Shape;396;g10048b7ee5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10048b7ee5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825" y="2192525"/>
            <a:ext cx="4277450" cy="28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10048b7ee5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7275" y="2192526"/>
            <a:ext cx="4762500" cy="285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gfd448b9bb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fd448b9bbe_0_11"/>
          <p:cNvSpPr txBox="1"/>
          <p:nvPr>
            <p:ph type="ctrTitle"/>
          </p:nvPr>
        </p:nvSpPr>
        <p:spPr>
          <a:xfrm>
            <a:off x="875071" y="2235138"/>
            <a:ext cx="5761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1. MI A</a:t>
            </a:r>
            <a:br>
              <a:rPr b="1" lang="hu-HU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BORN DIGITAL?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gfd448b9bbe_0_11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9" name="Google Shape;109;gfd448b9bbe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1002d30ebb1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800" y="198837"/>
            <a:ext cx="8918699" cy="64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002d30ebb1_0_270"/>
          <p:cNvSpPr txBox="1"/>
          <p:nvPr/>
        </p:nvSpPr>
        <p:spPr>
          <a:xfrm>
            <a:off x="270900" y="1785925"/>
            <a:ext cx="29889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DHUPLA</a:t>
            </a: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ARCHI-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TEKTÚRA</a:t>
            </a:r>
            <a:b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 sz="2500">
                <a:latin typeface="Trebuchet MS"/>
                <a:ea typeface="Trebuchet MS"/>
                <a:cs typeface="Trebuchet MS"/>
                <a:sym typeface="Trebuchet MS"/>
              </a:rPr>
              <a:t>(MIHÁLY ESZTER)</a:t>
            </a:r>
            <a:endParaRPr b="1"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5" name="Google Shape;405;g1002d30ebb1_0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1002d30ebb1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g1002d30ebb1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1002d30ebb1_0_239"/>
          <p:cNvSpPr txBox="1"/>
          <p:nvPr>
            <p:ph type="ctrTitle"/>
          </p:nvPr>
        </p:nvSpPr>
        <p:spPr>
          <a:xfrm>
            <a:off x="875075" y="-3"/>
            <a:ext cx="57618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AMIT ELÉRTÜNK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g1002d30ebb1_0_239"/>
          <p:cNvSpPr txBox="1"/>
          <p:nvPr>
            <p:ph idx="1" type="subTitle"/>
          </p:nvPr>
        </p:nvSpPr>
        <p:spPr>
          <a:xfrm>
            <a:off x="875075" y="1852300"/>
            <a:ext cx="6228600" cy="4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Kidolgoztunk egy részletes ajánlást a born digital kezelésére, amely része a dHUpla-rendszertervnek.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Fut a BitCurator a PIM szerverén.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Elkezdődött az adattári e-mail-archiválás (és kezdeményeztük a fotótári elindulását is).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Részt veszünk az OAIS, valamint más szabványok honosításában és bevezetésében (METS, PREMIS).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Részt veszünk nemzetközi szabványok és ajánlások kidolgozásában (MailBag).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Követjük az AI világának fejleményeit, részt veszünk konzorciumi munkálatokban (MI Koalíció).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Beszerzés alatt van egy FRED.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Együttműködünk más intézményekkel.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270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Előadásokat, workshopokat tartottunk a témában (pl. NWS).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8" name="Google Shape;418;g1002d30ebb1_0_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9"/>
          <p:cNvSpPr txBox="1"/>
          <p:nvPr>
            <p:ph type="ctrTitle"/>
          </p:nvPr>
        </p:nvSpPr>
        <p:spPr>
          <a:xfrm>
            <a:off x="875071" y="1122363"/>
            <a:ext cx="576170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KÖSZÖNÖM A FIGYELMET!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9"/>
          <p:cNvSpPr txBox="1"/>
          <p:nvPr>
            <p:ph idx="1" type="subTitle"/>
          </p:nvPr>
        </p:nvSpPr>
        <p:spPr>
          <a:xfrm>
            <a:off x="875071" y="3602038"/>
            <a:ext cx="5761703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Dr. Kalcsó Gyula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u-HU" sz="3000">
                <a:latin typeface="Trebuchet MS"/>
                <a:ea typeface="Trebuchet MS"/>
                <a:cs typeface="Trebuchet MS"/>
                <a:sym typeface="Trebuchet MS"/>
              </a:rPr>
              <a:t>kalcso.gyula@dbk.pim.hu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6" name="Google Shape;42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9"/>
          <p:cNvSpPr txBox="1"/>
          <p:nvPr/>
        </p:nvSpPr>
        <p:spPr>
          <a:xfrm>
            <a:off x="875075" y="453225"/>
            <a:ext cx="611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“Who controls the past controls the future.</a:t>
            </a:r>
            <a:br>
              <a:rPr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controls the present controls the past.”</a:t>
            </a:r>
            <a:br>
              <a:rPr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hu-H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George Orwell, 1984.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431575" y="524400"/>
            <a:ext cx="66336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BORN DIGITAL – AZAZ DIGITÁLISAN SZÜLETETT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Olyan digitális objektum, amelynek nincs analóg előzménye, és nem is készíthető pontos analóg másolat róla (de nem feltétlenül digital exclusive!).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●"/>
            </a:pPr>
            <a:r>
              <a:rPr lang="hu-HU" sz="2000">
                <a:latin typeface="Trebuchet MS"/>
                <a:ea typeface="Trebuchet MS"/>
                <a:cs typeface="Trebuchet MS"/>
                <a:sym typeface="Trebuchet MS"/>
              </a:rPr>
              <a:t>Objektum: lehet egy vagy több fájl és/vagy könyvtár halmaza.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175" y="1501800"/>
            <a:ext cx="2822300" cy="385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fd448b9bbe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5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fd448b9bbe_0_18"/>
          <p:cNvSpPr txBox="1"/>
          <p:nvPr>
            <p:ph type="ctrTitle"/>
          </p:nvPr>
        </p:nvSpPr>
        <p:spPr>
          <a:xfrm>
            <a:off x="875071" y="2235138"/>
            <a:ext cx="57618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MILYEN</a:t>
            </a:r>
            <a:br>
              <a:rPr b="1" lang="hu-HU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hu-HU">
                <a:latin typeface="Trebuchet MS"/>
                <a:ea typeface="Trebuchet MS"/>
                <a:cs typeface="Trebuchet MS"/>
                <a:sym typeface="Trebuchet MS"/>
              </a:rPr>
              <a:t>BORN DIGITAL OBJEKTUMOK VANNAK?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gfd448b9bbe_0_18"/>
          <p:cNvSpPr txBox="1"/>
          <p:nvPr>
            <p:ph idx="1" type="subTitle"/>
          </p:nvPr>
        </p:nvSpPr>
        <p:spPr>
          <a:xfrm>
            <a:off x="875071" y="3602038"/>
            <a:ext cx="5761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25" name="Google Shape;125;gfd448b9bbe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fd367d81de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1975"/>
            <a:ext cx="12192000" cy="69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fd367d81de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SZÁMÍTÓGÉPES KORSZAK ELŐTTI ÉS UTÁNI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2" name="Google Shape;132;gfd367d81de_0_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Moldován István (OSZK)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Könyv, Könyvtár, Könyvtáros 2018/10: </a:t>
            </a:r>
            <a:r>
              <a:rPr lang="hu-HU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http://ki2.oszk.hu/3k/2018/12/a-digitalisan-szuletett-tartalmak-megorzese1/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Elsősorban a számítógépes korszak előtt is létező dokumentumtípusoknak megfelelő digitális tartalmak (e-könyvek, e-folyóiratok, egyéb e-kiadványok) kezeléséről szól (az OSZK ebben ért el eredményeket).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2007-től: OSZK Digitális könyvtár e-könyvek kötelespéldányainak fogadására (</a:t>
            </a:r>
            <a:r>
              <a:rPr lang="hu-HU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http://oszkdk.oszk.hu/</a:t>
            </a: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•"/>
            </a:pPr>
            <a:r>
              <a:rPr lang="hu-HU">
                <a:latin typeface="Trebuchet MS"/>
                <a:ea typeface="Trebuchet MS"/>
                <a:cs typeface="Trebuchet MS"/>
                <a:sym typeface="Trebuchet MS"/>
              </a:rPr>
              <a:t>L. még: MEK, EPA, DKA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gfd367d81de_0_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fd448b9bbe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fd448b9bbe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fd448b9bbe_0_46"/>
          <p:cNvSpPr txBox="1"/>
          <p:nvPr>
            <p:ph type="title"/>
          </p:nvPr>
        </p:nvSpPr>
        <p:spPr>
          <a:xfrm>
            <a:off x="3654950" y="215300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BORN DIGITAL OBJEKTUMOK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gfd448b9bbe_0_46"/>
          <p:cNvSpPr txBox="1"/>
          <p:nvPr>
            <p:ph idx="1" type="body"/>
          </p:nvPr>
        </p:nvSpPr>
        <p:spPr>
          <a:xfrm>
            <a:off x="3654950" y="1672850"/>
            <a:ext cx="7686000" cy="3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A </a:t>
            </a:r>
            <a:r>
              <a:rPr b="1" lang="hu-HU" sz="2800">
                <a:latin typeface="Trebuchet MS"/>
                <a:ea typeface="Trebuchet MS"/>
                <a:cs typeface="Trebuchet MS"/>
                <a:sym typeface="Trebuchet MS"/>
              </a:rPr>
              <a:t>digitális objektumok (!)</a:t>
            </a:r>
            <a:r>
              <a:rPr lang="hu-HU" sz="2800">
                <a:latin typeface="Trebuchet MS"/>
                <a:ea typeface="Trebuchet MS"/>
                <a:cs typeface="Trebuchet MS"/>
                <a:sym typeface="Trebuchet MS"/>
              </a:rPr>
              <a:t> lehetnek szövegek, álló- és mozgóképek, hanganyagok, adatbázisok, adathalmazok, 3D objektumok és a felsoroltak konténerei. (Bánki–Kómár: Fehér könyv 1.0, 123.)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" name="Google Shape;142;gfd448b9bbe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950" y="4010125"/>
            <a:ext cx="4882076" cy="28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fd448b9bbe_0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fd448b9bbe_0_3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5199" y="5710712"/>
            <a:ext cx="288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fd448b9bbe_0_3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500" y="1690812"/>
            <a:ext cx="3688724" cy="47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fd448b9bbe_0_364"/>
          <p:cNvSpPr txBox="1"/>
          <p:nvPr>
            <p:ph idx="4294967295" type="body"/>
          </p:nvPr>
        </p:nvSpPr>
        <p:spPr>
          <a:xfrm>
            <a:off x="3758025" y="1595925"/>
            <a:ext cx="7229700" cy="3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Digitális fotók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Digitális dokumentumok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“Learatott” webes tartalom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Digitális “kéziratok”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Elektronikus “rekordok” (beleérti az e-mailt vagy a prezentációkat is)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Statikus adathalmazok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Dinamikus adathalmazok (beleérti a közösségi médiát és a CAD-ot is)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Digitális műalkotások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Trebuchet MS"/>
              <a:buChar char="•"/>
            </a:pPr>
            <a:r>
              <a:rPr lang="hu-HU" sz="2400">
                <a:latin typeface="Trebuchet MS"/>
                <a:ea typeface="Trebuchet MS"/>
                <a:cs typeface="Trebuchet MS"/>
                <a:sym typeface="Trebuchet MS"/>
              </a:rPr>
              <a:t>Digitális médiatartalmak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gfd448b9bbe_0_3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5925" y="5463525"/>
            <a:ext cx="2405391" cy="10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fd448b9bbe_0_364"/>
          <p:cNvSpPr txBox="1"/>
          <p:nvPr>
            <p:ph idx="4294967295" type="title"/>
          </p:nvPr>
        </p:nvSpPr>
        <p:spPr>
          <a:xfrm>
            <a:off x="3654950" y="215300"/>
            <a:ext cx="8293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b="1" lang="hu-HU" sz="4000">
                <a:latin typeface="Trebuchet MS"/>
                <a:ea typeface="Trebuchet MS"/>
                <a:cs typeface="Trebuchet MS"/>
                <a:sym typeface="Trebuchet MS"/>
              </a:rPr>
              <a:t>BORN DIGITAL OBJEKTUMOK</a:t>
            </a:r>
            <a:endParaRPr b="1" sz="4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2020-12-07T11:19:41Z</dcterms:created>
  <dc:creator>Gábor Bogdándy</dc:creator>
</cp:coreProperties>
</file>