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92" r:id="rId4"/>
    <p:sldId id="282" r:id="rId5"/>
    <p:sldId id="284" r:id="rId6"/>
    <p:sldId id="285" r:id="rId7"/>
    <p:sldId id="283" r:id="rId8"/>
    <p:sldId id="290" r:id="rId9"/>
    <p:sldId id="288" r:id="rId10"/>
    <p:sldId id="286" r:id="rId11"/>
    <p:sldId id="266" r:id="rId12"/>
    <p:sldId id="265" r:id="rId13"/>
    <p:sldId id="268" r:id="rId14"/>
    <p:sldId id="269" r:id="rId15"/>
    <p:sldId id="270" r:id="rId16"/>
    <p:sldId id="277" r:id="rId17"/>
    <p:sldId id="267" r:id="rId18"/>
    <p:sldId id="291" r:id="rId19"/>
    <p:sldId id="289" r:id="rId20"/>
  </p:sldIdLst>
  <p:sldSz cx="9144000" cy="6858000" type="screen4x3"/>
  <p:notesSz cx="6858000" cy="9144000"/>
  <p:custDataLst>
    <p:tags r:id="rId22"/>
  </p:custDataLst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5050"/>
    <a:srgbClr val="FF3300"/>
    <a:srgbClr val="FF0066"/>
    <a:srgbClr val="00CC00"/>
    <a:srgbClr val="D60093"/>
    <a:srgbClr val="66FF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711" autoAdjust="0"/>
  </p:normalViewPr>
  <p:slideViewPr>
    <p:cSldViewPr>
      <p:cViewPr varScale="1">
        <p:scale>
          <a:sx n="109" d="100"/>
          <a:sy n="109" d="100"/>
        </p:scale>
        <p:origin x="166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C07CC-2B4B-44F4-B1B3-B3587A060606}" type="datetimeFigureOut">
              <a:rPr lang="hu-HU" smtClean="0"/>
              <a:pPr/>
              <a:t>2021. 04. 29.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EE7B2-7B97-46AC-BED2-9F00C228182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93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7635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2576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19650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2563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2527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57496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72785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4836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65534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3071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605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7759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0239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4704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2730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8397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EE7B2-7B97-46AC-BED2-9F00C2281827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13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FAD1B-D40B-4332-ACED-F8EDBDF6BE5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D7933-F904-4125-B16C-34E1F39CDAA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6F624-EB2B-4476-9DBB-1CE2A9BC447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2818A1-6492-47B2-920E-98E21FE7477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66EFE-0E80-4AA7-8AFE-658BAF68DEC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DF87C-BF64-479B-8997-031661466EB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B4140-A7B2-4BEA-A06E-23EB1415540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A2A4-DCD0-4A20-9394-E673F0BCF31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D2663-3AEA-4802-8E19-661D159AC3F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23B69-CFA0-4754-965B-F5825C2591D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88A71-9120-4C8B-9D20-4891A5D7B14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178AB-CA5D-48F7-A737-24F71C9EB1F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EADE4B-A3B1-487F-8626-ACC74E2DF7E0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440" y="260560"/>
            <a:ext cx="8229600" cy="1143000"/>
          </a:xfrm>
        </p:spPr>
        <p:txBody>
          <a:bodyPr/>
          <a:lstStyle/>
          <a:p>
            <a:pPr algn="l"/>
            <a:r>
              <a:rPr lang="hu-HU" sz="4000" dirty="0">
                <a:solidFill>
                  <a:srgbClr val="0000FF"/>
                </a:solidFill>
              </a:rPr>
              <a:t/>
            </a:r>
            <a:br>
              <a:rPr lang="hu-HU" sz="4000" dirty="0">
                <a:solidFill>
                  <a:srgbClr val="0000FF"/>
                </a:solidFill>
              </a:rPr>
            </a:br>
            <a:r>
              <a:rPr lang="hu-HU" sz="4000" dirty="0">
                <a:solidFill>
                  <a:srgbClr val="0000FF"/>
                </a:solidFill>
              </a:rPr>
              <a:t/>
            </a:r>
            <a:br>
              <a:rPr lang="hu-HU" sz="4000" dirty="0">
                <a:solidFill>
                  <a:srgbClr val="0000FF"/>
                </a:solidFill>
              </a:rPr>
            </a:br>
            <a:r>
              <a:rPr lang="hu-HU" sz="4000" dirty="0" smtClean="0">
                <a:solidFill>
                  <a:srgbClr val="FF0000"/>
                </a:solidFill>
              </a:rPr>
              <a:t>Ungváry Rudolf</a:t>
            </a:r>
            <a:r>
              <a:rPr lang="hu-HU" sz="4000" dirty="0" smtClean="0">
                <a:solidFill>
                  <a:srgbClr val="0000FF"/>
                </a:solidFill>
              </a:rPr>
              <a:t/>
            </a:r>
            <a:br>
              <a:rPr lang="hu-HU" sz="4000" dirty="0" smtClean="0">
                <a:solidFill>
                  <a:srgbClr val="0000FF"/>
                </a:solidFill>
              </a:rPr>
            </a:br>
            <a:r>
              <a:rPr lang="hu-HU" sz="4000" dirty="0" smtClean="0">
                <a:solidFill>
                  <a:srgbClr val="0000FF"/>
                </a:solidFill>
              </a:rPr>
              <a:t/>
            </a:r>
            <a:br>
              <a:rPr lang="hu-HU" sz="4000" dirty="0" smtClean="0">
                <a:solidFill>
                  <a:srgbClr val="0000FF"/>
                </a:solidFill>
              </a:rPr>
            </a:br>
            <a:r>
              <a:rPr lang="hu-HU" sz="4800" b="1" dirty="0" smtClean="0">
                <a:solidFill>
                  <a:srgbClr val="0000FF"/>
                </a:solidFill>
              </a:rPr>
              <a:t>A névterek értelme.</a:t>
            </a:r>
            <a:br>
              <a:rPr lang="hu-HU" sz="4800" b="1" dirty="0" smtClean="0">
                <a:solidFill>
                  <a:srgbClr val="0000FF"/>
                </a:solidFill>
              </a:rPr>
            </a:br>
            <a:r>
              <a:rPr lang="hu-HU" sz="4000" dirty="0" smtClean="0">
                <a:solidFill>
                  <a:srgbClr val="0000FF"/>
                </a:solidFill>
              </a:rPr>
              <a:t>Filozófiai-szerkezeti jellemzők</a:t>
            </a:r>
            <a:endParaRPr lang="hu-HU" sz="4000" dirty="0">
              <a:solidFill>
                <a:srgbClr val="0000FF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680" y="2636890"/>
            <a:ext cx="4483861" cy="4221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6444260" y="6453420"/>
            <a:ext cx="2520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Országos Széchényi Könyvtár</a:t>
            </a:r>
            <a:endParaRPr lang="hu-H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80" y="0"/>
            <a:ext cx="9144000" cy="7190570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hu-HU" b="1" dirty="0" smtClean="0">
                <a:solidFill>
                  <a:srgbClr val="0000FF"/>
                </a:solidFill>
                <a:latin typeface="+mj-lt"/>
                <a:ea typeface="Times New Roman"/>
              </a:rPr>
              <a:t>A filozófia értelmezés</a:t>
            </a:r>
            <a:endParaRPr lang="hu-HU" b="1" dirty="0" smtClean="0">
              <a:solidFill>
                <a:srgbClr val="0000FF"/>
              </a:solidFill>
              <a:latin typeface="+mj-lt"/>
            </a:endParaRPr>
          </a:p>
          <a:p>
            <a:pPr marL="457200" indent="-457200">
              <a:buNone/>
            </a:pPr>
            <a:r>
              <a:rPr lang="hu-HU" sz="2000" b="1" dirty="0" smtClean="0">
                <a:solidFill>
                  <a:srgbClr val="0000FF"/>
                </a:solidFill>
              </a:rPr>
              <a:t>Két idézet és összegzés</a:t>
            </a:r>
          </a:p>
          <a:p>
            <a:pPr marL="457200" indent="-457200">
              <a:buNone/>
            </a:pPr>
            <a:r>
              <a:rPr lang="hu-HU" sz="2000" dirty="0" smtClean="0"/>
              <a:t>– </a:t>
            </a:r>
            <a:r>
              <a:rPr lang="hu-HU" sz="2000" i="1" dirty="0" smtClean="0"/>
              <a:t>Vajon meg fogjuk-e valaha érteni az atomo</a:t>
            </a:r>
            <a:r>
              <a:rPr lang="hu-HU" sz="2000" dirty="0" smtClean="0"/>
              <a:t>t? – kérdezte Heisenberg.</a:t>
            </a:r>
          </a:p>
          <a:p>
            <a:pPr marL="180975" indent="-180975">
              <a:buNone/>
            </a:pPr>
            <a:r>
              <a:rPr lang="hu-HU" sz="2000" dirty="0" smtClean="0"/>
              <a:t>– </a:t>
            </a:r>
            <a:r>
              <a:rPr lang="hu-HU" sz="2000" i="1" dirty="0" smtClean="0"/>
              <a:t>Azt hiszem, igen. De előbb meg kell tanulnunk, mit jelent az, hogy „megérteni”? </a:t>
            </a:r>
            <a:r>
              <a:rPr lang="hu-HU" sz="2000" dirty="0" smtClean="0"/>
              <a:t>– válaszolta Bohr (1917, Koppenhága)</a:t>
            </a:r>
          </a:p>
          <a:p>
            <a:pPr marL="180975" indent="-180975">
              <a:buNone/>
            </a:pPr>
            <a:endParaRPr lang="hu-HU" sz="2000" dirty="0" smtClean="0"/>
          </a:p>
          <a:p>
            <a:pPr marL="180975" indent="-180975">
              <a:buNone/>
            </a:pPr>
            <a:r>
              <a:rPr lang="hu-HU" sz="2000" dirty="0" smtClean="0">
                <a:solidFill>
                  <a:srgbClr val="FF3300"/>
                </a:solidFill>
              </a:rPr>
              <a:t>A megértés</a:t>
            </a:r>
            <a:r>
              <a:rPr lang="hu-HU" sz="2000" dirty="0" smtClean="0"/>
              <a:t>: látszólag nyelvi kérdés, valójában azonban fogalmi.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hu-HU" sz="2000" dirty="0" smtClean="0"/>
              <a:t>Az a fogalmi világ, melynek rendkívül leegyszerűsített – normatív – rendszerét ma a névterek képviselik, egyben nagyon </a:t>
            </a:r>
            <a:r>
              <a:rPr lang="hu-HU" sz="2000" i="1" dirty="0" smtClean="0"/>
              <a:t>szerén</a:t>
            </a:r>
            <a:r>
              <a:rPr lang="hu-HU" sz="2000" dirty="0" smtClean="0"/>
              <a:t>y hozzájárulás a megértés megértéséhez.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Innen nézve: a névtér a megértés elemi egységei közötti felhalmozódott összefüggések szerkezete,  melyekre támaszkodva a gondolatokat létrehozzuk.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2000" dirty="0" smtClean="0"/>
              <a:t>Mintegy </a:t>
            </a:r>
            <a:r>
              <a:rPr lang="hu-HU" sz="2000" dirty="0" smtClean="0">
                <a:solidFill>
                  <a:srgbClr val="FF3300"/>
                </a:solidFill>
              </a:rPr>
              <a:t>kényszerítő erővel határozzák meg a gondolhatóság határait</a:t>
            </a:r>
            <a:r>
              <a:rPr lang="hu-HU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Azon belül azonban minden rendelkezésre áll, hogy az új tapasztalatokra vonatkozó felismerése megfogalmazhatók legyenek.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2000" dirty="0" smtClean="0"/>
              <a:t>A fogalmi rendszer afféle </a:t>
            </a:r>
            <a:r>
              <a:rPr lang="hu-HU" sz="2000" dirty="0" smtClean="0">
                <a:solidFill>
                  <a:srgbClr val="FF3300"/>
                </a:solidFill>
              </a:rPr>
              <a:t>sikeres szellemi genetikus kód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Talán ilyesmi sejlik föl Gauss gondolatában: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u-HU" sz="2000" dirty="0" smtClean="0"/>
              <a:t>„</a:t>
            </a:r>
            <a:r>
              <a:rPr lang="hu-HU" sz="2000" i="1" dirty="0" smtClean="0"/>
              <a:t>Minden készen van, csak meg kell fogalmazni.</a:t>
            </a:r>
            <a:r>
              <a:rPr lang="hu-HU" sz="2000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hu-HU" sz="2400"/>
              <a:t>					  valami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					élő anyag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					   állat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  növényevő			 ragadozó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kecske	marha	    macska		kutya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						puli		agár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hegyi kecske	     </a:t>
            </a:r>
            <a:r>
              <a:rPr lang="hu-HU" sz="2400" b="1" u="sng">
                <a:solidFill>
                  <a:srgbClr val="FF3300"/>
                </a:solidFill>
                <a:latin typeface="Monotype Corsiva" pitchFamily="66" charset="0"/>
              </a:rPr>
              <a:t>HIERARCHIKUS (ONTOLÓGIAI) STRUKTÚRA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356100" y="333375"/>
            <a:ext cx="0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4356100" y="1700213"/>
            <a:ext cx="0" cy="6492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V="1">
            <a:off x="684213" y="2492375"/>
            <a:ext cx="3240087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4356100" y="2565400"/>
            <a:ext cx="0" cy="5762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V="1">
            <a:off x="684213" y="3429000"/>
            <a:ext cx="0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 flipV="1">
            <a:off x="827088" y="3429000"/>
            <a:ext cx="1512887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V="1">
            <a:off x="3492500" y="3500438"/>
            <a:ext cx="792163" cy="10080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H="1" flipV="1">
            <a:off x="4572000" y="3429000"/>
            <a:ext cx="1152525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V="1">
            <a:off x="4787900" y="4724400"/>
            <a:ext cx="1008063" cy="649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flipH="1" flipV="1">
            <a:off x="5940425" y="4724400"/>
            <a:ext cx="863600" cy="649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V="1">
            <a:off x="684213" y="4724400"/>
            <a:ext cx="0" cy="15128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73" grpId="0" animBg="1"/>
      <p:bldP spid="23574" grpId="0" animBg="1"/>
      <p:bldP spid="23575" grpId="0" animBg="1"/>
      <p:bldP spid="23576" grpId="0" animBg="1"/>
      <p:bldP spid="23577" grpId="0" animBg="1"/>
      <p:bldP spid="23578" grpId="0" animBg="1"/>
      <p:bldP spid="23581" grpId="0" animBg="1"/>
      <p:bldP spid="23582" grpId="0" animBg="1"/>
      <p:bldP spid="235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hu-HU" sz="2400"/>
              <a:t>					 valami</a:t>
            </a:r>
          </a:p>
          <a:p>
            <a:pPr>
              <a:buFontTx/>
              <a:buNone/>
            </a:pPr>
            <a:r>
              <a:rPr lang="hu-HU" sz="2400"/>
              <a:t>									tulajdonság</a:t>
            </a:r>
          </a:p>
          <a:p>
            <a:pPr>
              <a:buFontTx/>
              <a:buNone/>
            </a:pPr>
            <a:r>
              <a:rPr lang="hu-HU" sz="2400"/>
              <a:t>mozgás</a:t>
            </a:r>
          </a:p>
          <a:p>
            <a:pPr>
              <a:buFontTx/>
              <a:buNone/>
            </a:pPr>
            <a:r>
              <a:rPr lang="hu-HU" sz="2400"/>
              <a:t>					élő anyag</a:t>
            </a:r>
          </a:p>
          <a:p>
            <a:pPr>
              <a:buFontTx/>
              <a:buNone/>
            </a:pPr>
            <a:r>
              <a:rPr lang="hu-HU" sz="2400"/>
              <a:t>			     </a:t>
            </a:r>
            <a:r>
              <a:rPr lang="hu-HU" sz="2000">
                <a:solidFill>
                  <a:srgbClr val="00CC00"/>
                </a:solidFill>
              </a:rPr>
              <a:t>táplálkozás</a:t>
            </a:r>
            <a:r>
              <a:rPr lang="hu-HU" sz="2400"/>
              <a:t>			</a:t>
            </a:r>
            <a:r>
              <a:rPr lang="hu-HU" sz="2000">
                <a:solidFill>
                  <a:srgbClr val="00CC00"/>
                </a:solidFill>
              </a:rPr>
              <a:t>állattársulás</a:t>
            </a:r>
            <a:r>
              <a:rPr lang="hu-HU" sz="2400"/>
              <a:t>	</a:t>
            </a:r>
            <a:endParaRPr lang="hu-HU" sz="200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/>
              <a:t>növény			   állat</a:t>
            </a:r>
          </a:p>
          <a:p>
            <a:pPr>
              <a:buFontTx/>
              <a:buNone/>
            </a:pPr>
            <a:r>
              <a:rPr lang="hu-HU" sz="2400"/>
              <a:t>							</a:t>
            </a:r>
            <a:r>
              <a:rPr lang="hu-HU" sz="2000">
                <a:solidFill>
                  <a:srgbClr val="00CC00"/>
                </a:solidFill>
              </a:rPr>
              <a:t>falka</a:t>
            </a:r>
            <a:r>
              <a:rPr lang="hu-HU" sz="2400"/>
              <a:t>	</a:t>
            </a:r>
            <a:endParaRPr lang="hu-HU" sz="2000"/>
          </a:p>
          <a:p>
            <a:pPr>
              <a:buFontTx/>
              <a:buNone/>
            </a:pPr>
            <a:r>
              <a:rPr lang="hu-HU" sz="2400"/>
              <a:t>növényevő			ragadozó</a:t>
            </a:r>
          </a:p>
          <a:p>
            <a:pPr>
              <a:buFontTx/>
              <a:buNone/>
            </a:pPr>
            <a:r>
              <a:rPr lang="hu-HU" sz="2400"/>
              <a:t>			   </a:t>
            </a:r>
            <a:r>
              <a:rPr lang="hu-HU" sz="2000">
                <a:solidFill>
                  <a:srgbClr val="00CC00"/>
                </a:solidFill>
              </a:rPr>
              <a:t>kérődzés</a:t>
            </a:r>
          </a:p>
          <a:p>
            <a:pPr>
              <a:buFontTx/>
              <a:buNone/>
            </a:pPr>
            <a:r>
              <a:rPr lang="hu-HU" sz="2400"/>
              <a:t>								</a:t>
            </a:r>
            <a:r>
              <a:rPr lang="hu-HU" sz="2000">
                <a:solidFill>
                  <a:srgbClr val="00CC00"/>
                </a:solidFill>
              </a:rPr>
              <a:t>ugatás</a:t>
            </a:r>
          </a:p>
          <a:p>
            <a:pPr>
              <a:buFontTx/>
              <a:buNone/>
            </a:pPr>
            <a:r>
              <a:rPr lang="hu-HU" sz="2400"/>
              <a:t>kecske	marha     macska	  kutya	</a:t>
            </a:r>
            <a:endParaRPr lang="hu-HU" sz="200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/>
              <a:t>			</a:t>
            </a:r>
            <a:endParaRPr lang="hu-HU" sz="2000"/>
          </a:p>
          <a:p>
            <a:pPr>
              <a:buFontTx/>
              <a:buNone/>
            </a:pPr>
            <a:r>
              <a:rPr lang="hu-HU" sz="2400"/>
              <a:t>					puli		agár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hegyi kecske	     </a:t>
            </a:r>
            <a:r>
              <a:rPr lang="hu-HU" sz="2400" b="1" u="sng">
                <a:solidFill>
                  <a:srgbClr val="00CC00"/>
                </a:solidFill>
                <a:latin typeface="Monotype Corsiva" pitchFamily="66" charset="0"/>
              </a:rPr>
              <a:t>KAPCSOLÓDÁSOK MÁS RELÁCIÓKBAN (TEZ.)</a:t>
            </a:r>
          </a:p>
          <a:p>
            <a:pPr>
              <a:buFontTx/>
              <a:buNone/>
            </a:pPr>
            <a:endParaRPr lang="hu-HU" sz="2000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flipV="1">
            <a:off x="755650" y="260350"/>
            <a:ext cx="3024188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 flipV="1">
            <a:off x="4284663" y="333375"/>
            <a:ext cx="0" cy="11509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 flipV="1">
            <a:off x="4284663" y="1628775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V="1">
            <a:off x="1331913" y="2492375"/>
            <a:ext cx="2663825" cy="7191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 flipV="1">
            <a:off x="4284663" y="2565400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611188" y="3429000"/>
            <a:ext cx="0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3492500" y="3429000"/>
            <a:ext cx="503238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 flipV="1">
            <a:off x="1403350" y="3429000"/>
            <a:ext cx="936625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 flipV="1">
            <a:off x="4787900" y="188913"/>
            <a:ext cx="295275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3995738" y="4724400"/>
            <a:ext cx="936625" cy="649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 flipV="1">
            <a:off x="5148263" y="4724400"/>
            <a:ext cx="719137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539750" y="1557338"/>
            <a:ext cx="3095625" cy="79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 flipV="1">
            <a:off x="4500563" y="3429000"/>
            <a:ext cx="719137" cy="1152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843213" y="2133600"/>
            <a:ext cx="1152525" cy="287338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V="1">
            <a:off x="4572000" y="20605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4643438" y="29241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V="1">
            <a:off x="611188" y="3789363"/>
            <a:ext cx="1584325" cy="7191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H="1" flipV="1">
            <a:off x="2339975" y="3860800"/>
            <a:ext cx="71438" cy="6477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V="1">
            <a:off x="611188" y="4724400"/>
            <a:ext cx="0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V="1">
            <a:off x="5292725" y="4221163"/>
            <a:ext cx="1150938" cy="2873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V="1">
            <a:off x="611188" y="2565400"/>
            <a:ext cx="0" cy="647700"/>
          </a:xfrm>
          <a:prstGeom prst="line">
            <a:avLst/>
          </a:prstGeom>
          <a:noFill/>
          <a:ln w="28575">
            <a:solidFill>
              <a:srgbClr val="00CC00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4" grpId="0" animBg="1"/>
      <p:bldP spid="22545" grpId="0" animBg="1"/>
      <p:bldP spid="22546" grpId="0" animBg="1"/>
      <p:bldP spid="22548" grpId="0" animBg="1"/>
      <p:bldP spid="22549" grpId="0" animBg="1"/>
      <p:bldP spid="22552" grpId="0" animBg="1"/>
      <p:bldP spid="225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hu-HU" sz="2400"/>
              <a:t>					 valami</a:t>
            </a:r>
          </a:p>
          <a:p>
            <a:pPr>
              <a:buFontTx/>
              <a:buNone/>
            </a:pPr>
            <a:r>
              <a:rPr lang="hu-HU" sz="2400"/>
              <a:t>									tulajdonság</a:t>
            </a:r>
          </a:p>
          <a:p>
            <a:pPr>
              <a:buFontTx/>
              <a:buNone/>
            </a:pPr>
            <a:r>
              <a:rPr lang="hu-HU" sz="2400"/>
              <a:t>mozgás</a:t>
            </a:r>
          </a:p>
          <a:p>
            <a:pPr>
              <a:buFontTx/>
              <a:buNone/>
            </a:pPr>
            <a:r>
              <a:rPr lang="hu-HU" sz="2400"/>
              <a:t>					élő anyag</a:t>
            </a:r>
          </a:p>
          <a:p>
            <a:pPr>
              <a:buFontTx/>
              <a:buNone/>
            </a:pPr>
            <a:r>
              <a:rPr lang="hu-HU" sz="2400"/>
              <a:t>			   </a:t>
            </a:r>
            <a:r>
              <a:rPr lang="hu-HU" sz="2000">
                <a:solidFill>
                  <a:srgbClr val="00CC00"/>
                </a:solidFill>
              </a:rPr>
              <a:t>táplálkozás</a:t>
            </a:r>
            <a:r>
              <a:rPr lang="hu-HU" sz="2400"/>
              <a:t>			</a:t>
            </a:r>
            <a:r>
              <a:rPr lang="hu-HU" sz="2000">
                <a:solidFill>
                  <a:srgbClr val="00CC00"/>
                </a:solidFill>
              </a:rPr>
              <a:t>állattársulás</a:t>
            </a:r>
            <a:r>
              <a:rPr lang="hu-HU" sz="2400"/>
              <a:t>	</a:t>
            </a:r>
            <a:endParaRPr lang="hu-HU" sz="200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/>
              <a:t>növény			   állat</a:t>
            </a:r>
          </a:p>
          <a:p>
            <a:pPr>
              <a:buFontTx/>
              <a:buNone/>
            </a:pPr>
            <a:r>
              <a:rPr lang="hu-HU" sz="2400"/>
              <a:t>							</a:t>
            </a:r>
            <a:r>
              <a:rPr lang="hu-HU" sz="2000">
                <a:solidFill>
                  <a:srgbClr val="00CC00"/>
                </a:solidFill>
              </a:rPr>
              <a:t>falka</a:t>
            </a:r>
            <a:r>
              <a:rPr lang="hu-HU" sz="2400"/>
              <a:t>	</a:t>
            </a:r>
            <a:endParaRPr lang="hu-HU" sz="2000"/>
          </a:p>
          <a:p>
            <a:pPr>
              <a:buFontTx/>
              <a:buNone/>
            </a:pPr>
            <a:r>
              <a:rPr lang="hu-HU" sz="2400"/>
              <a:t>növényevő			ragadozó</a:t>
            </a:r>
          </a:p>
          <a:p>
            <a:pPr>
              <a:buFontTx/>
              <a:buNone/>
            </a:pPr>
            <a:r>
              <a:rPr lang="hu-HU" sz="2400"/>
              <a:t>			   </a:t>
            </a:r>
            <a:r>
              <a:rPr lang="hu-HU" sz="2000">
                <a:solidFill>
                  <a:srgbClr val="00CC00"/>
                </a:solidFill>
              </a:rPr>
              <a:t>kérődzés</a:t>
            </a:r>
          </a:p>
          <a:p>
            <a:pPr>
              <a:buFontTx/>
              <a:buNone/>
            </a:pPr>
            <a:r>
              <a:rPr lang="hu-HU" sz="2400"/>
              <a:t>								</a:t>
            </a:r>
            <a:r>
              <a:rPr lang="hu-HU" sz="2000">
                <a:solidFill>
                  <a:srgbClr val="00CC00"/>
                </a:solidFill>
              </a:rPr>
              <a:t>ugatás</a:t>
            </a:r>
          </a:p>
          <a:p>
            <a:pPr>
              <a:buFontTx/>
              <a:buNone/>
            </a:pPr>
            <a:r>
              <a:rPr lang="hu-HU" sz="2400"/>
              <a:t>kecske	marha     macska	  kutya	</a:t>
            </a:r>
            <a:endParaRPr lang="hu-HU" sz="200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/>
              <a:t>			</a:t>
            </a:r>
            <a:endParaRPr lang="hu-HU" sz="2000"/>
          </a:p>
          <a:p>
            <a:pPr>
              <a:buFontTx/>
              <a:buNone/>
            </a:pPr>
            <a:r>
              <a:rPr lang="hu-HU" sz="2400"/>
              <a:t>					puli		agár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hegyi kecske		       </a:t>
            </a:r>
            <a:r>
              <a:rPr lang="hu-HU" sz="2400" b="1" u="sng">
                <a:solidFill>
                  <a:srgbClr val="00CC00"/>
                </a:solidFill>
                <a:latin typeface="Monotype Corsiva" pitchFamily="66" charset="0"/>
              </a:rPr>
              <a:t>AZ ÖRÖKLŐDÉS</a:t>
            </a:r>
          </a:p>
          <a:p>
            <a:pPr>
              <a:buFontTx/>
              <a:buNone/>
            </a:pPr>
            <a:endParaRPr lang="hu-HU" sz="2000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V="1">
            <a:off x="755650" y="260350"/>
            <a:ext cx="3024188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 flipV="1">
            <a:off x="4284663" y="333375"/>
            <a:ext cx="0" cy="11509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 flipV="1">
            <a:off x="4284663" y="1628775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1331913" y="2492375"/>
            <a:ext cx="2663825" cy="7191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 flipV="1">
            <a:off x="4284663" y="2565400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611188" y="3429000"/>
            <a:ext cx="0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3492500" y="3429000"/>
            <a:ext cx="503238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 flipV="1">
            <a:off x="1403350" y="3429000"/>
            <a:ext cx="936625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 flipV="1">
            <a:off x="4787900" y="188913"/>
            <a:ext cx="295275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3995738" y="4724400"/>
            <a:ext cx="936625" cy="649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 flipV="1">
            <a:off x="5148263" y="4724400"/>
            <a:ext cx="719137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539750" y="1557338"/>
            <a:ext cx="3095625" cy="79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 flipV="1">
            <a:off x="4500563" y="3429000"/>
            <a:ext cx="719137" cy="1152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2843213" y="2133600"/>
            <a:ext cx="1152525" cy="287338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V="1">
            <a:off x="4572000" y="20605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4643438" y="29241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V="1">
            <a:off x="611188" y="3789363"/>
            <a:ext cx="1584325" cy="7191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 flipV="1">
            <a:off x="2339975" y="3860800"/>
            <a:ext cx="71438" cy="6477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611188" y="4724400"/>
            <a:ext cx="0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5292725" y="4221163"/>
            <a:ext cx="1150938" cy="2873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V="1">
            <a:off x="611188" y="2492375"/>
            <a:ext cx="0" cy="720725"/>
          </a:xfrm>
          <a:prstGeom prst="line">
            <a:avLst/>
          </a:prstGeom>
          <a:noFill/>
          <a:ln w="28575">
            <a:solidFill>
              <a:srgbClr val="00CC00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771775" y="2133600"/>
            <a:ext cx="1223963" cy="10795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 flipH="1">
            <a:off x="971550" y="2133600"/>
            <a:ext cx="1728788" cy="10795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2700338" y="2133600"/>
            <a:ext cx="719137" cy="2303463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2771775" y="2133600"/>
            <a:ext cx="2232025" cy="23749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2771775" y="2133600"/>
            <a:ext cx="1152525" cy="3240088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2771775" y="2133600"/>
            <a:ext cx="2736850" cy="3311525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H="1">
            <a:off x="684213" y="3860800"/>
            <a:ext cx="1511300" cy="2376488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V="1">
            <a:off x="5219700" y="2997200"/>
            <a:ext cx="504825" cy="1511300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 flipV="1">
            <a:off x="3924300" y="2997200"/>
            <a:ext cx="1727200" cy="23764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 flipH="1" flipV="1">
            <a:off x="5795963" y="2997200"/>
            <a:ext cx="144462" cy="23764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H="1">
            <a:off x="4067175" y="4221163"/>
            <a:ext cx="2376488" cy="1152525"/>
          </a:xfrm>
          <a:prstGeom prst="line">
            <a:avLst/>
          </a:prstGeom>
          <a:noFill/>
          <a:ln w="28575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 flipH="1">
            <a:off x="6011863" y="4221163"/>
            <a:ext cx="431800" cy="1152525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V="1">
            <a:off x="1619250" y="2133600"/>
            <a:ext cx="4321175" cy="115093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 flipV="1">
            <a:off x="395288" y="2565400"/>
            <a:ext cx="144462" cy="1871663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 flipH="1" flipV="1">
            <a:off x="684213" y="2636838"/>
            <a:ext cx="1584325" cy="1871662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 flipV="1">
            <a:off x="179388" y="2565400"/>
            <a:ext cx="288925" cy="36718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8" grpId="0" animBg="1"/>
      <p:bldP spid="26649" grpId="0" animBg="1"/>
      <p:bldP spid="26650" grpId="0" animBg="1"/>
      <p:bldP spid="26651" grpId="0" animBg="1"/>
      <p:bldP spid="26652" grpId="0" animBg="1"/>
      <p:bldP spid="26653" grpId="0" animBg="1"/>
      <p:bldP spid="26654" grpId="0" animBg="1"/>
      <p:bldP spid="26655" grpId="0" animBg="1"/>
      <p:bldP spid="26656" grpId="0" animBg="1"/>
      <p:bldP spid="26657" grpId="0" animBg="1"/>
      <p:bldP spid="26659" grpId="0" animBg="1"/>
      <p:bldP spid="26660" grpId="0" animBg="1"/>
      <p:bldP spid="26661" grpId="0" animBg="1"/>
      <p:bldP spid="26662" grpId="0" animBg="1"/>
      <p:bldP spid="266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hu-HU" sz="2400"/>
              <a:t>					 valami</a:t>
            </a:r>
          </a:p>
          <a:p>
            <a:pPr>
              <a:buFontTx/>
              <a:buNone/>
            </a:pPr>
            <a:r>
              <a:rPr lang="hu-HU" sz="2400"/>
              <a:t>									tulajdonság</a:t>
            </a:r>
          </a:p>
          <a:p>
            <a:pPr>
              <a:buFontTx/>
              <a:buNone/>
            </a:pPr>
            <a:r>
              <a:rPr lang="hu-HU" sz="2400"/>
              <a:t>mozgás</a:t>
            </a:r>
          </a:p>
          <a:p>
            <a:pPr>
              <a:buFontTx/>
              <a:buNone/>
            </a:pPr>
            <a:r>
              <a:rPr lang="hu-HU" sz="2400"/>
              <a:t>					élő anyag</a:t>
            </a:r>
          </a:p>
          <a:p>
            <a:pPr>
              <a:buFontTx/>
              <a:buNone/>
            </a:pPr>
            <a:r>
              <a:rPr lang="hu-HU" sz="2400"/>
              <a:t>			   </a:t>
            </a:r>
            <a:r>
              <a:rPr lang="hu-HU" sz="2000">
                <a:solidFill>
                  <a:srgbClr val="00CC00"/>
                </a:solidFill>
              </a:rPr>
              <a:t>táplálkozás</a:t>
            </a:r>
            <a:r>
              <a:rPr lang="hu-HU" sz="2400"/>
              <a:t>			</a:t>
            </a:r>
            <a:r>
              <a:rPr lang="hu-HU" sz="2000">
                <a:solidFill>
                  <a:srgbClr val="00CC00"/>
                </a:solidFill>
              </a:rPr>
              <a:t>állattársulás</a:t>
            </a:r>
            <a:r>
              <a:rPr lang="hu-HU" sz="2400"/>
              <a:t>	</a:t>
            </a:r>
            <a:endParaRPr lang="hu-HU" sz="200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/>
              <a:t>növény			   állat</a:t>
            </a:r>
          </a:p>
          <a:p>
            <a:pPr>
              <a:buFontTx/>
              <a:buNone/>
            </a:pPr>
            <a:r>
              <a:rPr lang="hu-HU" sz="2400"/>
              <a:t>							</a:t>
            </a:r>
            <a:r>
              <a:rPr lang="hu-HU" sz="2000">
                <a:solidFill>
                  <a:srgbClr val="00CC00"/>
                </a:solidFill>
              </a:rPr>
              <a:t>falka</a:t>
            </a:r>
            <a:r>
              <a:rPr lang="hu-HU" sz="2400"/>
              <a:t>	</a:t>
            </a:r>
            <a:endParaRPr lang="hu-HU" sz="2000"/>
          </a:p>
          <a:p>
            <a:pPr>
              <a:buFontTx/>
              <a:buNone/>
            </a:pPr>
            <a:r>
              <a:rPr lang="hu-HU" sz="2400"/>
              <a:t>növényevő			ragadozó</a:t>
            </a:r>
          </a:p>
          <a:p>
            <a:pPr>
              <a:buFontTx/>
              <a:buNone/>
            </a:pPr>
            <a:r>
              <a:rPr lang="hu-HU" sz="2400"/>
              <a:t>			   </a:t>
            </a:r>
            <a:r>
              <a:rPr lang="hu-HU" sz="2000">
                <a:solidFill>
                  <a:srgbClr val="00CC00"/>
                </a:solidFill>
              </a:rPr>
              <a:t>kérődzés</a:t>
            </a:r>
          </a:p>
          <a:p>
            <a:pPr>
              <a:buFontTx/>
              <a:buNone/>
            </a:pPr>
            <a:r>
              <a:rPr lang="hu-HU" sz="2400"/>
              <a:t>								</a:t>
            </a:r>
            <a:r>
              <a:rPr lang="hu-HU" sz="2000">
                <a:solidFill>
                  <a:srgbClr val="00CC00"/>
                </a:solidFill>
              </a:rPr>
              <a:t>ugatás</a:t>
            </a:r>
          </a:p>
          <a:p>
            <a:pPr>
              <a:buFontTx/>
              <a:buNone/>
            </a:pPr>
            <a:r>
              <a:rPr lang="hu-HU" sz="2400"/>
              <a:t>kecske	marha     macska	  kutya	</a:t>
            </a:r>
            <a:endParaRPr lang="hu-HU" sz="200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/>
              <a:t>			</a:t>
            </a:r>
            <a:endParaRPr lang="hu-HU" sz="2000"/>
          </a:p>
          <a:p>
            <a:pPr>
              <a:buFontTx/>
              <a:buNone/>
            </a:pPr>
            <a:r>
              <a:rPr lang="hu-HU" sz="2400"/>
              <a:t>					puli		agár</a:t>
            </a:r>
          </a:p>
          <a:p>
            <a:pPr>
              <a:buFontTx/>
              <a:buNone/>
            </a:pPr>
            <a:endParaRPr lang="hu-HU" sz="2400"/>
          </a:p>
          <a:p>
            <a:pPr>
              <a:buFontTx/>
              <a:buNone/>
            </a:pPr>
            <a:r>
              <a:rPr lang="hu-HU" sz="2400"/>
              <a:t>hegyi kecske		</a:t>
            </a:r>
            <a:r>
              <a:rPr lang="hu-HU" sz="2400" b="1" u="sng">
                <a:solidFill>
                  <a:srgbClr val="FF3300"/>
                </a:solidFill>
                <a:latin typeface="Monotype Corsiva" pitchFamily="66" charset="0"/>
              </a:rPr>
              <a:t>TOVÁBBI HIERARCHIKUS KAPCSOLATOK</a:t>
            </a:r>
          </a:p>
          <a:p>
            <a:pPr>
              <a:buFontTx/>
              <a:buNone/>
            </a:pPr>
            <a:endParaRPr lang="hu-HU" sz="2000"/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 flipV="1">
            <a:off x="755650" y="260350"/>
            <a:ext cx="3024188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 flipV="1">
            <a:off x="4284663" y="333375"/>
            <a:ext cx="0" cy="11509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 flipV="1">
            <a:off x="4284663" y="1628775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1331913" y="2492375"/>
            <a:ext cx="2663825" cy="7191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 flipV="1">
            <a:off x="4284663" y="2565400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611188" y="3429000"/>
            <a:ext cx="0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3492500" y="3429000"/>
            <a:ext cx="503238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 flipV="1">
            <a:off x="1403350" y="3429000"/>
            <a:ext cx="936625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 flipV="1">
            <a:off x="4787900" y="188913"/>
            <a:ext cx="295275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V="1">
            <a:off x="3995738" y="4724400"/>
            <a:ext cx="936625" cy="649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 flipV="1">
            <a:off x="5148263" y="4724400"/>
            <a:ext cx="719137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V="1">
            <a:off x="539750" y="1557338"/>
            <a:ext cx="3095625" cy="79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 flipV="1">
            <a:off x="4500563" y="3429000"/>
            <a:ext cx="719137" cy="1152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843213" y="2133600"/>
            <a:ext cx="1152525" cy="287338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V="1">
            <a:off x="4572000" y="20605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V="1">
            <a:off x="4643438" y="29241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V="1">
            <a:off x="611188" y="3789363"/>
            <a:ext cx="1584325" cy="7191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 flipV="1">
            <a:off x="2339975" y="3860800"/>
            <a:ext cx="71438" cy="6477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V="1">
            <a:off x="611188" y="4724400"/>
            <a:ext cx="0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5292725" y="4221163"/>
            <a:ext cx="1150938" cy="2873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 flipV="1">
            <a:off x="2555875" y="2133600"/>
            <a:ext cx="0" cy="15113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 flipV="1">
            <a:off x="5867400" y="2060575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 flipH="1" flipV="1">
            <a:off x="900113" y="1268413"/>
            <a:ext cx="1655762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 flipH="1" flipV="1">
            <a:off x="755650" y="1268413"/>
            <a:ext cx="5688013" cy="28082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 flipH="1" flipV="1">
            <a:off x="4643438" y="404813"/>
            <a:ext cx="1223962" cy="14398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 flipV="1">
            <a:off x="611188" y="2565400"/>
            <a:ext cx="0" cy="647700"/>
          </a:xfrm>
          <a:prstGeom prst="line">
            <a:avLst/>
          </a:prstGeom>
          <a:noFill/>
          <a:ln w="28575">
            <a:solidFill>
              <a:srgbClr val="00CC00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1" grpId="0" animBg="1"/>
      <p:bldP spid="27672" grpId="0" animBg="1"/>
      <p:bldP spid="27673" grpId="0" animBg="1"/>
      <p:bldP spid="27674" grpId="0" animBg="1"/>
      <p:bldP spid="276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		 valami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					tulajdonság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mozgás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		élő anyag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   </a:t>
            </a:r>
            <a:r>
              <a:rPr lang="hu-HU" sz="2400">
                <a:solidFill>
                  <a:srgbClr val="00CC00"/>
                </a:solidFill>
              </a:rPr>
              <a:t>táplálkozás</a:t>
            </a:r>
            <a:r>
              <a:rPr lang="hu-HU" sz="2800"/>
              <a:t>			</a:t>
            </a:r>
            <a:r>
              <a:rPr lang="hu-HU" sz="2400">
                <a:solidFill>
                  <a:srgbClr val="00CC00"/>
                </a:solidFill>
              </a:rPr>
              <a:t>állattársulás</a:t>
            </a:r>
            <a:r>
              <a:rPr lang="hu-HU" sz="2800"/>
              <a:t>	</a:t>
            </a:r>
            <a:endParaRPr lang="hu-HU" sz="2400">
              <a:solidFill>
                <a:srgbClr val="00CC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növény			   állat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				</a:t>
            </a:r>
            <a:r>
              <a:rPr lang="hu-HU" sz="2400">
                <a:solidFill>
                  <a:srgbClr val="00CC00"/>
                </a:solidFill>
              </a:rPr>
              <a:t>falka</a:t>
            </a:r>
            <a:r>
              <a:rPr lang="hu-HU" sz="2800"/>
              <a:t>	</a:t>
            </a:r>
            <a:endParaRPr lang="hu-HU" sz="2400"/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növényevő			ragadozó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   </a:t>
            </a:r>
            <a:r>
              <a:rPr lang="hu-HU" sz="2400">
                <a:solidFill>
                  <a:srgbClr val="00CC00"/>
                </a:solidFill>
              </a:rPr>
              <a:t>kérődzés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					</a:t>
            </a:r>
            <a:r>
              <a:rPr lang="hu-HU" sz="2400">
                <a:solidFill>
                  <a:srgbClr val="00CC00"/>
                </a:solidFill>
              </a:rPr>
              <a:t>ugatás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kecske	marha     macska	  kutya	</a:t>
            </a:r>
            <a:endParaRPr lang="hu-HU" sz="2400">
              <a:solidFill>
                <a:srgbClr val="00CC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</a:t>
            </a:r>
            <a:endParaRPr lang="hu-HU" sz="2400"/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					puli		agár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sz="2800"/>
          </a:p>
          <a:p>
            <a:pPr>
              <a:lnSpc>
                <a:spcPct val="80000"/>
              </a:lnSpc>
              <a:buFontTx/>
              <a:buNone/>
            </a:pPr>
            <a:r>
              <a:rPr lang="hu-HU" sz="2800"/>
              <a:t>hegyi kecske  		</a:t>
            </a:r>
            <a:r>
              <a:rPr lang="hu-HU" sz="2800" b="1" u="sng">
                <a:solidFill>
                  <a:srgbClr val="00CC00"/>
                </a:solidFill>
                <a:latin typeface="Monotype Corsiva" pitchFamily="66" charset="0"/>
              </a:rPr>
              <a:t>Egyesített gráf</a:t>
            </a:r>
            <a:r>
              <a:rPr lang="hu-HU" sz="2800"/>
              <a:t>	</a:t>
            </a:r>
            <a:endParaRPr lang="hu-HU" sz="2800" b="1" u="sng">
              <a:solidFill>
                <a:srgbClr val="00CC00"/>
              </a:solidFill>
              <a:latin typeface="Monotype Corsiva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u-HU" sz="2400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 flipV="1">
            <a:off x="755650" y="260350"/>
            <a:ext cx="3024188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 flipV="1">
            <a:off x="4284663" y="333375"/>
            <a:ext cx="0" cy="11509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H="1" flipV="1">
            <a:off x="4284663" y="1628775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1331913" y="2492375"/>
            <a:ext cx="2663825" cy="7191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 flipV="1">
            <a:off x="4284663" y="2565400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611188" y="3429000"/>
            <a:ext cx="0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3492500" y="3429000"/>
            <a:ext cx="503238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 flipV="1">
            <a:off x="1403350" y="3429000"/>
            <a:ext cx="936625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 flipV="1">
            <a:off x="4787900" y="188913"/>
            <a:ext cx="295275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3995738" y="4724400"/>
            <a:ext cx="936625" cy="649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 flipV="1">
            <a:off x="5148263" y="4724400"/>
            <a:ext cx="719137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V="1">
            <a:off x="539750" y="1557338"/>
            <a:ext cx="3095625" cy="79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 flipV="1">
            <a:off x="4500563" y="3429000"/>
            <a:ext cx="719137" cy="1152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843213" y="2133600"/>
            <a:ext cx="1152525" cy="287338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V="1">
            <a:off x="4572000" y="20605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4643438" y="29241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V="1">
            <a:off x="611188" y="3789363"/>
            <a:ext cx="1584325" cy="7191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 flipV="1">
            <a:off x="2339975" y="3860800"/>
            <a:ext cx="71438" cy="6477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V="1">
            <a:off x="611188" y="4724400"/>
            <a:ext cx="0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5292725" y="4221163"/>
            <a:ext cx="1150938" cy="2873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611188" y="2492375"/>
            <a:ext cx="0" cy="720725"/>
          </a:xfrm>
          <a:prstGeom prst="line">
            <a:avLst/>
          </a:prstGeom>
          <a:noFill/>
          <a:ln w="28575">
            <a:solidFill>
              <a:srgbClr val="00CC00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771775" y="2133600"/>
            <a:ext cx="1223963" cy="10795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971550" y="2133600"/>
            <a:ext cx="1728788" cy="10795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700338" y="2133600"/>
            <a:ext cx="719137" cy="2303463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2771775" y="2133600"/>
            <a:ext cx="2232025" cy="23749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2771775" y="2133600"/>
            <a:ext cx="1152525" cy="3240088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771775" y="2133600"/>
            <a:ext cx="2736850" cy="3311525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H="1">
            <a:off x="684213" y="3860800"/>
            <a:ext cx="1511300" cy="2376488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V="1">
            <a:off x="5219700" y="2997200"/>
            <a:ext cx="504825" cy="1511300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3924300" y="2997200"/>
            <a:ext cx="1727200" cy="23764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 flipH="1" flipV="1">
            <a:off x="5795963" y="2997200"/>
            <a:ext cx="144462" cy="23764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 flipH="1">
            <a:off x="4067175" y="4221163"/>
            <a:ext cx="2376488" cy="1152525"/>
          </a:xfrm>
          <a:prstGeom prst="line">
            <a:avLst/>
          </a:prstGeom>
          <a:noFill/>
          <a:ln w="28575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H="1">
            <a:off x="6011863" y="4221163"/>
            <a:ext cx="431800" cy="1152525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V="1">
            <a:off x="1619250" y="2133600"/>
            <a:ext cx="4321175" cy="115093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 flipV="1">
            <a:off x="395288" y="2565400"/>
            <a:ext cx="144462" cy="1871663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H="1" flipV="1">
            <a:off x="684213" y="2636838"/>
            <a:ext cx="1584325" cy="1871662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 flipV="1">
            <a:off x="179388" y="2565400"/>
            <a:ext cx="288925" cy="36718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 flipH="1" flipV="1">
            <a:off x="755650" y="1268413"/>
            <a:ext cx="2016125" cy="5762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 flipH="1" flipV="1">
            <a:off x="4500563" y="333375"/>
            <a:ext cx="1366837" cy="15827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 flipV="1">
            <a:off x="2627313" y="2205038"/>
            <a:ext cx="0" cy="14398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 flipV="1">
            <a:off x="5795963" y="2133600"/>
            <a:ext cx="0" cy="5746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 flipH="1" flipV="1">
            <a:off x="684213" y="1268413"/>
            <a:ext cx="5832475" cy="28813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hu-HU" sz="2400" dirty="0"/>
              <a:t>					 valami</a:t>
            </a:r>
          </a:p>
          <a:p>
            <a:pPr>
              <a:buFontTx/>
              <a:buNone/>
            </a:pPr>
            <a:r>
              <a:rPr lang="hu-HU" sz="2400" dirty="0"/>
              <a:t>									tulajdonság</a:t>
            </a:r>
          </a:p>
          <a:p>
            <a:pPr>
              <a:buFontTx/>
              <a:buNone/>
            </a:pPr>
            <a:r>
              <a:rPr lang="hu-HU" sz="2400" dirty="0"/>
              <a:t>mozgás</a:t>
            </a:r>
          </a:p>
          <a:p>
            <a:pPr>
              <a:buFontTx/>
              <a:buNone/>
            </a:pPr>
            <a:r>
              <a:rPr lang="hu-HU" sz="2400" dirty="0"/>
              <a:t>					élő anyag</a:t>
            </a:r>
          </a:p>
          <a:p>
            <a:pPr>
              <a:buFontTx/>
              <a:buNone/>
            </a:pPr>
            <a:r>
              <a:rPr lang="hu-HU" sz="2400" dirty="0"/>
              <a:t>			   </a:t>
            </a:r>
            <a:r>
              <a:rPr lang="hu-HU" sz="2000" dirty="0">
                <a:solidFill>
                  <a:srgbClr val="00CC00"/>
                </a:solidFill>
              </a:rPr>
              <a:t>táplálkozás</a:t>
            </a:r>
            <a:r>
              <a:rPr lang="hu-HU" sz="2400" dirty="0"/>
              <a:t>			</a:t>
            </a:r>
            <a:r>
              <a:rPr lang="hu-HU" sz="2000" dirty="0">
                <a:solidFill>
                  <a:srgbClr val="00CC00"/>
                </a:solidFill>
              </a:rPr>
              <a:t>állattársulás</a:t>
            </a:r>
            <a:r>
              <a:rPr lang="hu-HU" sz="2400" dirty="0"/>
              <a:t>	</a:t>
            </a:r>
            <a:endParaRPr lang="hu-HU" sz="2000" dirty="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 dirty="0"/>
              <a:t>növény			   állat</a:t>
            </a:r>
          </a:p>
          <a:p>
            <a:pPr>
              <a:buFontTx/>
              <a:buNone/>
            </a:pPr>
            <a:r>
              <a:rPr lang="hu-HU" sz="2400" dirty="0"/>
              <a:t>							</a:t>
            </a:r>
            <a:r>
              <a:rPr lang="hu-HU" sz="2000" dirty="0">
                <a:solidFill>
                  <a:srgbClr val="00CC00"/>
                </a:solidFill>
              </a:rPr>
              <a:t>falka</a:t>
            </a:r>
            <a:r>
              <a:rPr lang="hu-HU" sz="2400" dirty="0"/>
              <a:t>	</a:t>
            </a:r>
            <a:endParaRPr lang="hu-HU" sz="2000" dirty="0"/>
          </a:p>
          <a:p>
            <a:pPr>
              <a:buFontTx/>
              <a:buNone/>
            </a:pPr>
            <a:r>
              <a:rPr lang="hu-HU" sz="2400" dirty="0"/>
              <a:t>növényevő			ragadozó</a:t>
            </a:r>
          </a:p>
          <a:p>
            <a:pPr>
              <a:buFontTx/>
              <a:buNone/>
            </a:pPr>
            <a:r>
              <a:rPr lang="hu-HU" sz="2400" dirty="0"/>
              <a:t>			   </a:t>
            </a:r>
            <a:r>
              <a:rPr lang="hu-HU" sz="2000" dirty="0">
                <a:solidFill>
                  <a:srgbClr val="00CC00"/>
                </a:solidFill>
              </a:rPr>
              <a:t>kérődzés</a:t>
            </a:r>
          </a:p>
          <a:p>
            <a:pPr>
              <a:buFontTx/>
              <a:buNone/>
            </a:pPr>
            <a:r>
              <a:rPr lang="hu-HU" sz="2400" dirty="0"/>
              <a:t>								</a:t>
            </a:r>
            <a:r>
              <a:rPr lang="hu-HU" sz="2000" dirty="0">
                <a:solidFill>
                  <a:srgbClr val="00CC00"/>
                </a:solidFill>
              </a:rPr>
              <a:t>ugatás</a:t>
            </a:r>
          </a:p>
          <a:p>
            <a:pPr>
              <a:buFontTx/>
              <a:buNone/>
            </a:pPr>
            <a:r>
              <a:rPr lang="hu-HU" sz="2400" dirty="0"/>
              <a:t>kecske	marha     macska	  kutya	</a:t>
            </a:r>
            <a:endParaRPr lang="hu-HU" sz="2000" dirty="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hu-HU" sz="2400" dirty="0"/>
              <a:t>			</a:t>
            </a:r>
            <a:endParaRPr lang="hu-HU" sz="2000" dirty="0"/>
          </a:p>
          <a:p>
            <a:pPr>
              <a:buFontTx/>
              <a:buNone/>
            </a:pPr>
            <a:r>
              <a:rPr lang="hu-HU" sz="2400" dirty="0"/>
              <a:t>					puli		agár</a:t>
            </a:r>
          </a:p>
          <a:p>
            <a:pPr>
              <a:buFontTx/>
              <a:buNone/>
            </a:pPr>
            <a:endParaRPr lang="hu-HU" sz="2400" dirty="0"/>
          </a:p>
          <a:p>
            <a:pPr>
              <a:buFontTx/>
              <a:buNone/>
            </a:pPr>
            <a:r>
              <a:rPr lang="hu-HU" sz="2400" dirty="0"/>
              <a:t>hegyi kecske		       </a:t>
            </a:r>
            <a:r>
              <a:rPr lang="hu-HU" sz="2400" b="1" u="sng" dirty="0">
                <a:solidFill>
                  <a:srgbClr val="00CC00"/>
                </a:solidFill>
                <a:latin typeface="Monotype Corsiva" pitchFamily="66" charset="0"/>
              </a:rPr>
              <a:t>TELJES GRÁF</a:t>
            </a:r>
          </a:p>
          <a:p>
            <a:pPr>
              <a:buFontTx/>
              <a:buNone/>
            </a:pPr>
            <a:endParaRPr lang="hu-HU" sz="2400" b="1" u="sng" dirty="0">
              <a:solidFill>
                <a:srgbClr val="00CC00"/>
              </a:solidFill>
              <a:latin typeface="Monotype Corsiva" pitchFamily="66" charset="0"/>
            </a:endParaRPr>
          </a:p>
          <a:p>
            <a:pPr>
              <a:buFontTx/>
              <a:buNone/>
            </a:pPr>
            <a:endParaRPr lang="hu-HU" sz="2000" dirty="0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flipV="1">
            <a:off x="755650" y="260350"/>
            <a:ext cx="3024188" cy="720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4284663" y="333375"/>
            <a:ext cx="0" cy="11509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 flipV="1">
            <a:off x="4284663" y="1628775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V="1">
            <a:off x="1331913" y="2492375"/>
            <a:ext cx="2663825" cy="7191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H="1" flipV="1">
            <a:off x="4284663" y="2565400"/>
            <a:ext cx="0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V="1">
            <a:off x="611188" y="3429000"/>
            <a:ext cx="0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V="1">
            <a:off x="3492500" y="3429000"/>
            <a:ext cx="503238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 flipV="1">
            <a:off x="1403350" y="3429000"/>
            <a:ext cx="936625" cy="10795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 flipV="1">
            <a:off x="4787900" y="188913"/>
            <a:ext cx="295275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V="1">
            <a:off x="3995738" y="4724400"/>
            <a:ext cx="936625" cy="6492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 flipV="1">
            <a:off x="5148263" y="4724400"/>
            <a:ext cx="719137" cy="647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V="1">
            <a:off x="539750" y="1557338"/>
            <a:ext cx="3095625" cy="79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 flipV="1">
            <a:off x="4500563" y="3429000"/>
            <a:ext cx="719137" cy="1152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2843213" y="2133600"/>
            <a:ext cx="1152525" cy="287338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V="1">
            <a:off x="4572000" y="20605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V="1">
            <a:off x="4643438" y="2924175"/>
            <a:ext cx="936625" cy="288925"/>
          </a:xfrm>
          <a:prstGeom prst="line">
            <a:avLst/>
          </a:prstGeom>
          <a:noFill/>
          <a:ln w="9525">
            <a:solidFill>
              <a:srgbClr val="00CC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flipV="1">
            <a:off x="611188" y="3789363"/>
            <a:ext cx="1584325" cy="7191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H="1" flipV="1">
            <a:off x="2339975" y="3860800"/>
            <a:ext cx="71438" cy="6477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V="1">
            <a:off x="611188" y="4724400"/>
            <a:ext cx="0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flipV="1">
            <a:off x="5292725" y="4221163"/>
            <a:ext cx="1150938" cy="287337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611188" y="2492375"/>
            <a:ext cx="0" cy="720725"/>
          </a:xfrm>
          <a:prstGeom prst="line">
            <a:avLst/>
          </a:prstGeom>
          <a:noFill/>
          <a:ln w="28575">
            <a:solidFill>
              <a:srgbClr val="00CC00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2771775" y="2133600"/>
            <a:ext cx="1223963" cy="10795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 flipH="1">
            <a:off x="971550" y="2133600"/>
            <a:ext cx="1728788" cy="10795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2700338" y="2133600"/>
            <a:ext cx="719137" cy="2303463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2771775" y="2133600"/>
            <a:ext cx="2232025" cy="2374900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>
            <a:off x="2771775" y="2133600"/>
            <a:ext cx="1152525" cy="3240088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>
            <a:off x="2771775" y="2133600"/>
            <a:ext cx="2736850" cy="3311525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H="1">
            <a:off x="684213" y="3860800"/>
            <a:ext cx="1511300" cy="2376488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5219700" y="2997200"/>
            <a:ext cx="504825" cy="1511300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3924300" y="2997200"/>
            <a:ext cx="1727200" cy="23764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H="1" flipV="1">
            <a:off x="5795963" y="2997200"/>
            <a:ext cx="144462" cy="23764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 flipH="1">
            <a:off x="4067175" y="4221163"/>
            <a:ext cx="2376488" cy="1152525"/>
          </a:xfrm>
          <a:prstGeom prst="line">
            <a:avLst/>
          </a:prstGeom>
          <a:noFill/>
          <a:ln w="28575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H="1">
            <a:off x="6011863" y="4221163"/>
            <a:ext cx="431800" cy="1152525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 flipV="1">
            <a:off x="1619250" y="2133600"/>
            <a:ext cx="4321175" cy="115093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 flipV="1">
            <a:off x="395288" y="2565400"/>
            <a:ext cx="144462" cy="1871663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2" name="Line 38"/>
          <p:cNvSpPr>
            <a:spLocks noChangeShapeType="1"/>
          </p:cNvSpPr>
          <p:nvPr/>
        </p:nvSpPr>
        <p:spPr bwMode="auto">
          <a:xfrm flipH="1" flipV="1">
            <a:off x="684213" y="2636838"/>
            <a:ext cx="1584325" cy="1871662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3" name="Line 39"/>
          <p:cNvSpPr>
            <a:spLocks noChangeShapeType="1"/>
          </p:cNvSpPr>
          <p:nvPr/>
        </p:nvSpPr>
        <p:spPr bwMode="auto">
          <a:xfrm flipV="1">
            <a:off x="179388" y="2565400"/>
            <a:ext cx="288925" cy="3671888"/>
          </a:xfrm>
          <a:prstGeom prst="line">
            <a:avLst/>
          </a:prstGeom>
          <a:noFill/>
          <a:ln w="38100">
            <a:solidFill>
              <a:srgbClr val="66FF99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 flipH="1" flipV="1">
            <a:off x="755650" y="1268413"/>
            <a:ext cx="2016125" cy="5762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 flipH="1" flipV="1">
            <a:off x="4500563" y="333375"/>
            <a:ext cx="1366837" cy="15827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flipV="1">
            <a:off x="2627313" y="2205038"/>
            <a:ext cx="0" cy="14398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7" name="Line 43"/>
          <p:cNvSpPr>
            <a:spLocks noChangeShapeType="1"/>
          </p:cNvSpPr>
          <p:nvPr/>
        </p:nvSpPr>
        <p:spPr bwMode="auto">
          <a:xfrm flipV="1">
            <a:off x="5795963" y="2133600"/>
            <a:ext cx="0" cy="5746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8" name="Line 44"/>
          <p:cNvSpPr>
            <a:spLocks noChangeShapeType="1"/>
          </p:cNvSpPr>
          <p:nvPr/>
        </p:nvSpPr>
        <p:spPr bwMode="auto">
          <a:xfrm flipH="1" flipV="1">
            <a:off x="684213" y="1268413"/>
            <a:ext cx="5832475" cy="28813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29" name="Line 45"/>
          <p:cNvSpPr>
            <a:spLocks noChangeShapeType="1"/>
          </p:cNvSpPr>
          <p:nvPr/>
        </p:nvSpPr>
        <p:spPr bwMode="auto">
          <a:xfrm flipV="1">
            <a:off x="539750" y="333375"/>
            <a:ext cx="3455988" cy="19431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0" name="Line 46"/>
          <p:cNvSpPr>
            <a:spLocks noChangeShapeType="1"/>
          </p:cNvSpPr>
          <p:nvPr/>
        </p:nvSpPr>
        <p:spPr bwMode="auto">
          <a:xfrm flipV="1">
            <a:off x="755650" y="1700213"/>
            <a:ext cx="3311525" cy="14414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1" name="Line 47"/>
          <p:cNvSpPr>
            <a:spLocks noChangeShapeType="1"/>
          </p:cNvSpPr>
          <p:nvPr/>
        </p:nvSpPr>
        <p:spPr bwMode="auto">
          <a:xfrm flipV="1">
            <a:off x="755650" y="333375"/>
            <a:ext cx="3455988" cy="28082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2" name="Line 48"/>
          <p:cNvSpPr>
            <a:spLocks noChangeShapeType="1"/>
          </p:cNvSpPr>
          <p:nvPr/>
        </p:nvSpPr>
        <p:spPr bwMode="auto">
          <a:xfrm flipV="1">
            <a:off x="611188" y="2565400"/>
            <a:ext cx="3529012" cy="18716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3" name="Line 49"/>
          <p:cNvSpPr>
            <a:spLocks noChangeShapeType="1"/>
          </p:cNvSpPr>
          <p:nvPr/>
        </p:nvSpPr>
        <p:spPr bwMode="auto">
          <a:xfrm flipV="1">
            <a:off x="684213" y="1700213"/>
            <a:ext cx="3455987" cy="2736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4" name="Line 50"/>
          <p:cNvSpPr>
            <a:spLocks noChangeShapeType="1"/>
          </p:cNvSpPr>
          <p:nvPr/>
        </p:nvSpPr>
        <p:spPr bwMode="auto">
          <a:xfrm flipV="1">
            <a:off x="755650" y="404813"/>
            <a:ext cx="3455988" cy="40322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5" name="Line 51"/>
          <p:cNvSpPr>
            <a:spLocks noChangeShapeType="1"/>
          </p:cNvSpPr>
          <p:nvPr/>
        </p:nvSpPr>
        <p:spPr bwMode="auto">
          <a:xfrm flipV="1">
            <a:off x="684213" y="3500438"/>
            <a:ext cx="215900" cy="2736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6" name="Line 52"/>
          <p:cNvSpPr>
            <a:spLocks noChangeShapeType="1"/>
          </p:cNvSpPr>
          <p:nvPr/>
        </p:nvSpPr>
        <p:spPr bwMode="auto">
          <a:xfrm flipV="1">
            <a:off x="755650" y="2565400"/>
            <a:ext cx="3384550" cy="36718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7" name="Line 53"/>
          <p:cNvSpPr>
            <a:spLocks noChangeShapeType="1"/>
          </p:cNvSpPr>
          <p:nvPr/>
        </p:nvSpPr>
        <p:spPr bwMode="auto">
          <a:xfrm flipV="1">
            <a:off x="755650" y="1700213"/>
            <a:ext cx="3455988" cy="45370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8" name="Line 54"/>
          <p:cNvSpPr>
            <a:spLocks noChangeShapeType="1"/>
          </p:cNvSpPr>
          <p:nvPr/>
        </p:nvSpPr>
        <p:spPr bwMode="auto">
          <a:xfrm flipV="1">
            <a:off x="755650" y="404813"/>
            <a:ext cx="3455988" cy="57610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39" name="Line 55"/>
          <p:cNvSpPr>
            <a:spLocks noChangeShapeType="1"/>
          </p:cNvSpPr>
          <p:nvPr/>
        </p:nvSpPr>
        <p:spPr bwMode="auto">
          <a:xfrm flipV="1">
            <a:off x="2411413" y="2565400"/>
            <a:ext cx="1800225" cy="19431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0" name="Line 56"/>
          <p:cNvSpPr>
            <a:spLocks noChangeShapeType="1"/>
          </p:cNvSpPr>
          <p:nvPr/>
        </p:nvSpPr>
        <p:spPr bwMode="auto">
          <a:xfrm flipV="1">
            <a:off x="2484438" y="1700213"/>
            <a:ext cx="1727200" cy="28082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1" name="Line 57"/>
          <p:cNvSpPr>
            <a:spLocks noChangeShapeType="1"/>
          </p:cNvSpPr>
          <p:nvPr/>
        </p:nvSpPr>
        <p:spPr bwMode="auto">
          <a:xfrm flipV="1">
            <a:off x="2484438" y="476250"/>
            <a:ext cx="1727200" cy="39608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2" name="Line 58"/>
          <p:cNvSpPr>
            <a:spLocks noChangeShapeType="1"/>
          </p:cNvSpPr>
          <p:nvPr/>
        </p:nvSpPr>
        <p:spPr bwMode="auto">
          <a:xfrm flipV="1">
            <a:off x="3492500" y="2636838"/>
            <a:ext cx="647700" cy="18716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3" name="Line 59"/>
          <p:cNvSpPr>
            <a:spLocks noChangeShapeType="1"/>
          </p:cNvSpPr>
          <p:nvPr/>
        </p:nvSpPr>
        <p:spPr bwMode="auto">
          <a:xfrm flipV="1">
            <a:off x="3492500" y="1628775"/>
            <a:ext cx="719138" cy="28797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4" name="Line 60"/>
          <p:cNvSpPr>
            <a:spLocks noChangeShapeType="1"/>
          </p:cNvSpPr>
          <p:nvPr/>
        </p:nvSpPr>
        <p:spPr bwMode="auto">
          <a:xfrm flipV="1">
            <a:off x="3419475" y="404813"/>
            <a:ext cx="792163" cy="41036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5" name="Line 61"/>
          <p:cNvSpPr>
            <a:spLocks noChangeShapeType="1"/>
          </p:cNvSpPr>
          <p:nvPr/>
        </p:nvSpPr>
        <p:spPr bwMode="auto">
          <a:xfrm flipH="1" flipV="1">
            <a:off x="4356100" y="2565400"/>
            <a:ext cx="647700" cy="19431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6" name="Line 62"/>
          <p:cNvSpPr>
            <a:spLocks noChangeShapeType="1"/>
          </p:cNvSpPr>
          <p:nvPr/>
        </p:nvSpPr>
        <p:spPr bwMode="auto">
          <a:xfrm flipH="1" flipV="1">
            <a:off x="4356100" y="1628775"/>
            <a:ext cx="720725" cy="28797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7" name="Line 63"/>
          <p:cNvSpPr>
            <a:spLocks noChangeShapeType="1"/>
          </p:cNvSpPr>
          <p:nvPr/>
        </p:nvSpPr>
        <p:spPr bwMode="auto">
          <a:xfrm flipH="1" flipV="1">
            <a:off x="4356100" y="333375"/>
            <a:ext cx="720725" cy="41751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8" name="Line 64"/>
          <p:cNvSpPr>
            <a:spLocks noChangeShapeType="1"/>
          </p:cNvSpPr>
          <p:nvPr/>
        </p:nvSpPr>
        <p:spPr bwMode="auto">
          <a:xfrm flipV="1">
            <a:off x="3995738" y="2565400"/>
            <a:ext cx="215900" cy="27352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49" name="Line 65"/>
          <p:cNvSpPr>
            <a:spLocks noChangeShapeType="1"/>
          </p:cNvSpPr>
          <p:nvPr/>
        </p:nvSpPr>
        <p:spPr bwMode="auto">
          <a:xfrm flipV="1">
            <a:off x="3924300" y="1700213"/>
            <a:ext cx="215900" cy="352901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0" name="Line 66"/>
          <p:cNvSpPr>
            <a:spLocks noChangeShapeType="1"/>
          </p:cNvSpPr>
          <p:nvPr/>
        </p:nvSpPr>
        <p:spPr bwMode="auto">
          <a:xfrm flipV="1">
            <a:off x="3924300" y="404813"/>
            <a:ext cx="287338" cy="4895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1" name="Line 67"/>
          <p:cNvSpPr>
            <a:spLocks noChangeShapeType="1"/>
          </p:cNvSpPr>
          <p:nvPr/>
        </p:nvSpPr>
        <p:spPr bwMode="auto">
          <a:xfrm flipH="1" flipV="1">
            <a:off x="4643438" y="3429000"/>
            <a:ext cx="1223962" cy="18716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2" name="Line 68"/>
          <p:cNvSpPr>
            <a:spLocks noChangeShapeType="1"/>
          </p:cNvSpPr>
          <p:nvPr/>
        </p:nvSpPr>
        <p:spPr bwMode="auto">
          <a:xfrm flipH="1" flipV="1">
            <a:off x="4500563" y="2565400"/>
            <a:ext cx="1366837" cy="27352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3" name="Line 69"/>
          <p:cNvSpPr>
            <a:spLocks noChangeShapeType="1"/>
          </p:cNvSpPr>
          <p:nvPr/>
        </p:nvSpPr>
        <p:spPr bwMode="auto">
          <a:xfrm flipH="1" flipV="1">
            <a:off x="4716463" y="1700213"/>
            <a:ext cx="1150937" cy="36004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4" name="Line 70"/>
          <p:cNvSpPr>
            <a:spLocks noChangeShapeType="1"/>
          </p:cNvSpPr>
          <p:nvPr/>
        </p:nvSpPr>
        <p:spPr bwMode="auto">
          <a:xfrm flipH="1" flipV="1">
            <a:off x="4427538" y="404813"/>
            <a:ext cx="1512887" cy="4895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5" name="Line 71"/>
          <p:cNvSpPr>
            <a:spLocks noChangeShapeType="1"/>
          </p:cNvSpPr>
          <p:nvPr/>
        </p:nvSpPr>
        <p:spPr bwMode="auto">
          <a:xfrm flipH="1" flipV="1">
            <a:off x="755650" y="1412875"/>
            <a:ext cx="1800225" cy="22320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6" name="Line 72"/>
          <p:cNvSpPr>
            <a:spLocks noChangeShapeType="1"/>
          </p:cNvSpPr>
          <p:nvPr/>
        </p:nvSpPr>
        <p:spPr bwMode="auto">
          <a:xfrm flipV="1">
            <a:off x="2627313" y="404813"/>
            <a:ext cx="1368425" cy="32400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7" name="Line 73"/>
          <p:cNvSpPr>
            <a:spLocks noChangeShapeType="1"/>
          </p:cNvSpPr>
          <p:nvPr/>
        </p:nvSpPr>
        <p:spPr bwMode="auto">
          <a:xfrm flipV="1">
            <a:off x="2843213" y="404813"/>
            <a:ext cx="1152525" cy="14398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8" name="Line 74"/>
          <p:cNvSpPr>
            <a:spLocks noChangeShapeType="1"/>
          </p:cNvSpPr>
          <p:nvPr/>
        </p:nvSpPr>
        <p:spPr bwMode="auto">
          <a:xfrm flipH="1" flipV="1">
            <a:off x="4427538" y="404813"/>
            <a:ext cx="1368425" cy="230346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059" name="Line 75"/>
          <p:cNvSpPr>
            <a:spLocks noChangeShapeType="1"/>
          </p:cNvSpPr>
          <p:nvPr/>
        </p:nvSpPr>
        <p:spPr bwMode="auto">
          <a:xfrm flipH="1" flipV="1">
            <a:off x="4500563" y="404813"/>
            <a:ext cx="2232025" cy="36718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60" y="4434436"/>
            <a:ext cx="1929534" cy="19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7" name="Vágott nyíl jobbra 76"/>
          <p:cNvSpPr/>
          <p:nvPr/>
        </p:nvSpPr>
        <p:spPr>
          <a:xfrm>
            <a:off x="6588280" y="5445280"/>
            <a:ext cx="504070" cy="288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9" name="Egyenes összekötő 78"/>
          <p:cNvCxnSpPr/>
          <p:nvPr/>
        </p:nvCxnSpPr>
        <p:spPr>
          <a:xfrm>
            <a:off x="7164360" y="5157240"/>
            <a:ext cx="1440200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2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2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9" grpId="0" animBg="1"/>
      <p:bldP spid="42030" grpId="0" animBg="1"/>
      <p:bldP spid="42031" grpId="0" animBg="1"/>
      <p:bldP spid="42032" grpId="0" animBg="1"/>
      <p:bldP spid="42033" grpId="0" animBg="1"/>
      <p:bldP spid="42034" grpId="0" animBg="1"/>
      <p:bldP spid="42035" grpId="0" animBg="1"/>
      <p:bldP spid="42036" grpId="0" animBg="1"/>
      <p:bldP spid="42037" grpId="0" animBg="1"/>
      <p:bldP spid="42038" grpId="0" animBg="1"/>
      <p:bldP spid="42039" grpId="0" animBg="1"/>
      <p:bldP spid="42040" grpId="0" animBg="1"/>
      <p:bldP spid="42041" grpId="0" animBg="1"/>
      <p:bldP spid="42042" grpId="0" animBg="1"/>
      <p:bldP spid="42043" grpId="0" animBg="1"/>
      <p:bldP spid="42044" grpId="0" animBg="1"/>
      <p:bldP spid="42045" grpId="0" animBg="1"/>
      <p:bldP spid="42046" grpId="0" animBg="1"/>
      <p:bldP spid="42047" grpId="0" animBg="1"/>
      <p:bldP spid="42048" grpId="0" animBg="1"/>
      <p:bldP spid="42049" grpId="0" animBg="1"/>
      <p:bldP spid="42050" grpId="0" animBg="1"/>
      <p:bldP spid="42051" grpId="0" animBg="1"/>
      <p:bldP spid="42052" grpId="0" animBg="1"/>
      <p:bldP spid="42053" grpId="0" animBg="1"/>
      <p:bldP spid="42054" grpId="0" animBg="1"/>
      <p:bldP spid="42055" grpId="0" animBg="1"/>
      <p:bldP spid="42056" grpId="0" animBg="1"/>
      <p:bldP spid="42057" grpId="0" animBg="1"/>
      <p:bldP spid="42058" grpId="0" animBg="1"/>
      <p:bldP spid="420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Rectangle 10"/>
          <p:cNvSpPr>
            <a:spLocks noGrp="1" noChangeArrowheads="1"/>
          </p:cNvSpPr>
          <p:nvPr>
            <p:ph type="title"/>
          </p:nvPr>
        </p:nvSpPr>
        <p:spPr>
          <a:xfrm>
            <a:off x="107380" y="0"/>
            <a:ext cx="9036620" cy="692150"/>
          </a:xfrm>
        </p:spPr>
        <p:txBody>
          <a:bodyPr/>
          <a:lstStyle/>
          <a:p>
            <a:r>
              <a:rPr lang="hu-HU" sz="2800" b="1" dirty="0" smtClean="0">
                <a:solidFill>
                  <a:srgbClr val="0000FF"/>
                </a:solidFill>
              </a:rPr>
              <a:t>Kipillantás</a:t>
            </a:r>
            <a:r>
              <a:rPr lang="hu-HU" sz="2800" dirty="0" smtClean="0"/>
              <a:t>: internetstruktúra </a:t>
            </a:r>
            <a:r>
              <a:rPr lang="hu-HU" sz="2800" dirty="0" err="1"/>
              <a:t>hostok</a:t>
            </a:r>
            <a:r>
              <a:rPr lang="hu-HU" sz="2800" dirty="0"/>
              <a:t> szerint (USA</a:t>
            </a:r>
            <a:r>
              <a:rPr lang="hu-HU" sz="2800" dirty="0" smtClean="0"/>
              <a:t>).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400" dirty="0"/>
              <a:t>A sűrűsödések a </a:t>
            </a:r>
            <a:r>
              <a:rPr lang="hu-HU" sz="2400" dirty="0" smtClean="0"/>
              <a:t>legáltalánosabb fogalmaknak </a:t>
            </a:r>
            <a:r>
              <a:rPr lang="hu-HU" sz="2400" dirty="0"/>
              <a:t>felelnek meg</a:t>
            </a:r>
          </a:p>
        </p:txBody>
      </p:sp>
      <p:pic>
        <p:nvPicPr>
          <p:cNvPr id="25609" name="Picture 9" descr="Internet részlet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908050"/>
            <a:ext cx="9144000" cy="5949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388" y="116540"/>
            <a:ext cx="8964612" cy="6552910"/>
          </a:xfrm>
          <a:prstGeom prst="rect">
            <a:avLst/>
          </a:prstGeo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4000" b="1" dirty="0" smtClean="0">
                <a:latin typeface="+mn-lt"/>
                <a:cs typeface="+mn-cs"/>
              </a:rPr>
              <a:t>…itt tart a társadalom.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1600" dirty="0" smtClean="0">
                <a:latin typeface="+mn-lt"/>
              </a:rPr>
              <a:t>avagy érzik-e a „huzatot” a két előbbi ábra között?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hu-HU" sz="2800" dirty="0" smtClean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000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…és itt tartunk mi:</a:t>
            </a:r>
            <a:endParaRPr lang="hu-HU" sz="2000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Lefelé nyíl 5"/>
          <p:cNvSpPr/>
          <p:nvPr/>
        </p:nvSpPr>
        <p:spPr>
          <a:xfrm>
            <a:off x="4283960" y="5589300"/>
            <a:ext cx="484632" cy="978408"/>
          </a:xfrm>
          <a:prstGeom prst="downArrow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388" y="254000"/>
            <a:ext cx="8964612" cy="6146800"/>
          </a:xfrm>
          <a:prstGeom prst="rect">
            <a:avLst/>
          </a:prstGeo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4000" b="1" dirty="0">
                <a:latin typeface="+mn-lt"/>
                <a:cs typeface="+mn-cs"/>
              </a:rPr>
              <a:t>vége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</a:t>
            </a:r>
            <a:r>
              <a:rPr lang="hu-HU" sz="2800" i="1" dirty="0">
                <a:solidFill>
                  <a:srgbClr val="FF0000"/>
                </a:solidFill>
                <a:latin typeface="+mn-lt"/>
                <a:cs typeface="+mn-cs"/>
              </a:rPr>
              <a:t>helyettesíti</a:t>
            </a:r>
            <a:r>
              <a:rPr lang="hu-HU" sz="2800" dirty="0">
                <a:latin typeface="+mn-lt"/>
                <a:cs typeface="+mn-cs"/>
              </a:rPr>
              <a:t>			befejezés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				</a:t>
            </a:r>
            <a:r>
              <a:rPr lang="hu-HU" sz="2800" dirty="0" err="1">
                <a:latin typeface="+mn-lt"/>
                <a:cs typeface="+mn-cs"/>
              </a:rPr>
              <a:t>the</a:t>
            </a:r>
            <a:r>
              <a:rPr lang="hu-HU" sz="2800" dirty="0">
                <a:latin typeface="+mn-lt"/>
                <a:cs typeface="+mn-cs"/>
              </a:rPr>
              <a:t> end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				</a:t>
            </a:r>
            <a:r>
              <a:rPr lang="hu-HU" sz="2800" dirty="0" err="1">
                <a:latin typeface="+mn-lt"/>
                <a:cs typeface="+mn-cs"/>
              </a:rPr>
              <a:t>Ende</a:t>
            </a:r>
            <a:endParaRPr lang="hu-HU" sz="28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				kampec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				</a:t>
            </a:r>
            <a:r>
              <a:rPr lang="hu-HU" sz="2800" dirty="0" err="1">
                <a:latin typeface="+mn-lt"/>
                <a:cs typeface="+mn-cs"/>
              </a:rPr>
              <a:t>konyec</a:t>
            </a:r>
            <a:endParaRPr lang="hu-HU" sz="28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</a:t>
            </a:r>
            <a:r>
              <a:rPr lang="hu-HU" sz="2800" i="1" dirty="0">
                <a:solidFill>
                  <a:srgbClr val="FF0000"/>
                </a:solidFill>
                <a:latin typeface="+mn-lt"/>
                <a:cs typeface="+mn-cs"/>
              </a:rPr>
              <a:t>generikus fölérendeltje</a:t>
            </a:r>
            <a:r>
              <a:rPr lang="hu-HU" sz="2800" dirty="0">
                <a:latin typeface="+mn-lt"/>
                <a:cs typeface="+mn-cs"/>
              </a:rPr>
              <a:t>	időpont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</a:t>
            </a:r>
            <a:r>
              <a:rPr lang="hu-HU" sz="2800" i="1" dirty="0">
                <a:solidFill>
                  <a:srgbClr val="FF0000"/>
                </a:solidFill>
                <a:latin typeface="+mn-lt"/>
                <a:cs typeface="+mn-cs"/>
              </a:rPr>
              <a:t>egésze	</a:t>
            </a:r>
            <a:r>
              <a:rPr lang="hu-HU" sz="2800" dirty="0">
                <a:latin typeface="+mn-lt"/>
                <a:cs typeface="+mn-cs"/>
              </a:rPr>
              <a:t>		lét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</a:t>
            </a:r>
            <a:r>
              <a:rPr lang="hu-HU" sz="2800" i="1" dirty="0">
                <a:solidFill>
                  <a:srgbClr val="FF0000"/>
                </a:solidFill>
                <a:latin typeface="+mn-lt"/>
                <a:cs typeface="+mn-cs"/>
              </a:rPr>
              <a:t>előzménye</a:t>
            </a:r>
            <a:r>
              <a:rPr lang="hu-HU" sz="2800" dirty="0">
                <a:latin typeface="+mn-lt"/>
                <a:cs typeface="+mn-cs"/>
              </a:rPr>
              <a:t>			kezdet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</a:t>
            </a:r>
            <a:r>
              <a:rPr lang="hu-HU" sz="2800" i="1" dirty="0">
                <a:solidFill>
                  <a:srgbClr val="FF0000"/>
                </a:solidFill>
                <a:latin typeface="+mn-lt"/>
                <a:cs typeface="+mn-cs"/>
              </a:rPr>
              <a:t>folytatása</a:t>
            </a:r>
            <a:r>
              <a:rPr lang="hu-HU" sz="2800" dirty="0">
                <a:latin typeface="+mn-lt"/>
                <a:cs typeface="+mn-cs"/>
              </a:rPr>
              <a:t>			semmi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</a:t>
            </a:r>
            <a:r>
              <a:rPr lang="hu-HU" sz="2800" i="1" dirty="0">
                <a:solidFill>
                  <a:srgbClr val="FF0000"/>
                </a:solidFill>
                <a:latin typeface="+mn-lt"/>
                <a:cs typeface="+mn-cs"/>
              </a:rPr>
              <a:t>lásd még	</a:t>
            </a:r>
            <a:r>
              <a:rPr lang="hu-HU" sz="2800" dirty="0">
                <a:latin typeface="+mn-lt"/>
                <a:cs typeface="+mn-cs"/>
              </a:rPr>
              <a:t>		előadás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hu-HU" sz="2800" dirty="0">
                <a:latin typeface="+mn-lt"/>
                <a:cs typeface="+mn-cs"/>
              </a:rPr>
              <a:t>	</a:t>
            </a:r>
            <a:r>
              <a:rPr lang="hu-HU" sz="2800" b="1" dirty="0">
                <a:solidFill>
                  <a:srgbClr val="FF3300"/>
                </a:solidFill>
                <a:latin typeface="+mn-lt"/>
                <a:cs typeface="+mn-cs"/>
              </a:rPr>
              <a:t>típusa	</a:t>
            </a:r>
            <a:r>
              <a:rPr lang="hu-HU" sz="2800" dirty="0">
                <a:latin typeface="+mn-lt"/>
                <a:cs typeface="+mn-cs"/>
              </a:rPr>
              <a:t>		</a:t>
            </a:r>
            <a:r>
              <a:rPr lang="hu-HU" sz="2800" b="1" dirty="0">
                <a:solidFill>
                  <a:srgbClr val="000099"/>
                </a:solidFill>
                <a:latin typeface="+mn-lt"/>
                <a:cs typeface="+mn-cs"/>
              </a:rPr>
              <a:t>megkönnyebbülés</a:t>
            </a:r>
          </a:p>
          <a:p>
            <a:pPr eaLnBrk="0" hangingPunct="0">
              <a:lnSpc>
                <a:spcPct val="75000"/>
              </a:lnSpc>
              <a:spcBef>
                <a:spcPct val="40000"/>
              </a:spcBef>
              <a:defRPr/>
            </a:pPr>
            <a:endParaRPr lang="hu-HU" sz="1600" dirty="0">
              <a:latin typeface="+mn-lt"/>
              <a:cs typeface="+mn-cs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963612" y="5554663"/>
            <a:ext cx="7280897" cy="554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hu-HU" b="1" dirty="0" smtClean="0">
                <a:solidFill>
                  <a:srgbClr val="0000FF"/>
                </a:solidFill>
                <a:latin typeface="+mj-lt"/>
                <a:ea typeface="Times New Roman"/>
              </a:rPr>
              <a:t>Mi a viszonya a névtereknek a filozófiához?</a:t>
            </a:r>
            <a:endParaRPr lang="hu-HU" b="1" dirty="0" smtClean="0">
              <a:solidFill>
                <a:srgbClr val="0000FF"/>
              </a:solidFill>
              <a:latin typeface="+mj-lt"/>
            </a:endParaRPr>
          </a:p>
          <a:p>
            <a:pPr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Valójában az a kérdés, hogy egyáltalán mi a névterek értelme? Többről van szó, mint puszta alkalmazásról.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Előbb azonban nézzük meg magát a filozófiát.</a:t>
            </a:r>
          </a:p>
          <a:p>
            <a:pPr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Egy derűlátó:</a:t>
            </a:r>
          </a:p>
          <a:p>
            <a:r>
              <a:rPr lang="hu-HU" sz="2000" dirty="0" smtClean="0"/>
              <a:t>„</a:t>
            </a:r>
            <a:r>
              <a:rPr lang="hu-HU" sz="2000" i="1" dirty="0" smtClean="0"/>
              <a:t>A filozófia célja vagy feladata az, hogy javunkra használhatjuk fel a korábban megismert hatásokat.</a:t>
            </a:r>
            <a:r>
              <a:rPr lang="hu-HU" sz="2000" dirty="0" smtClean="0"/>
              <a:t>” Thomas Hobbes (1588–1679)</a:t>
            </a:r>
          </a:p>
          <a:p>
            <a:pPr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Egy kiábrándító:</a:t>
            </a:r>
          </a:p>
          <a:p>
            <a:r>
              <a:rPr lang="hu-HU" sz="2000" dirty="0" smtClean="0"/>
              <a:t>“</a:t>
            </a:r>
            <a:r>
              <a:rPr lang="hu-HU" sz="2000" i="1" dirty="0" smtClean="0"/>
              <a:t>…a filozófia célja, hogy megmutassa a légynek a csapdából kivezető utat.</a:t>
            </a:r>
            <a:r>
              <a:rPr lang="hu-HU" sz="2000" dirty="0" smtClean="0"/>
              <a:t>” Wittgenstein. Ludwig Wittgenstein (1889–1951)</a:t>
            </a:r>
          </a:p>
          <a:p>
            <a:pPr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Egy semleges:</a:t>
            </a:r>
          </a:p>
          <a:p>
            <a:r>
              <a:rPr lang="hu-HU" sz="2000" dirty="0" smtClean="0"/>
              <a:t>„</a:t>
            </a:r>
            <a:r>
              <a:rPr lang="hu-HU" sz="2000" i="1" dirty="0" smtClean="0"/>
              <a:t>A filozófia a megismerés módszereinek, elveinek és érvényességének a kutatása.</a:t>
            </a:r>
            <a:r>
              <a:rPr lang="hu-HU" sz="2000" dirty="0" smtClean="0"/>
              <a:t>” </a:t>
            </a:r>
            <a:r>
              <a:rPr lang="hu-HU" sz="2000" dirty="0" err="1" smtClean="0"/>
              <a:t>Wikipédia</a:t>
            </a:r>
            <a:r>
              <a:rPr lang="hu-HU" sz="2000" dirty="0" smtClean="0"/>
              <a:t>, német (2017)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hu-HU" sz="2000" dirty="0" smtClean="0"/>
              <a:t>Az összes meghatározásban közös:</a:t>
            </a:r>
            <a:r>
              <a:rPr lang="hu-HU" sz="2400" dirty="0" smtClean="0"/>
              <a:t> </a:t>
            </a:r>
            <a:endParaRPr lang="hu-HU" sz="24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hu-HU" sz="2000" dirty="0" smtClean="0"/>
              <a:t>mintha </a:t>
            </a:r>
            <a:r>
              <a:rPr lang="hu-HU" sz="2000" dirty="0" smtClean="0">
                <a:solidFill>
                  <a:srgbClr val="FF0000"/>
                </a:solidFill>
              </a:rPr>
              <a:t>a megértés, a gondolkodás </a:t>
            </a:r>
            <a:r>
              <a:rPr lang="hu-HU" sz="2000" b="1" dirty="0" smtClean="0">
                <a:solidFill>
                  <a:srgbClr val="FF0000"/>
                </a:solidFill>
              </a:rPr>
              <a:t>alapvető</a:t>
            </a:r>
            <a:r>
              <a:rPr lang="hu-HU" sz="2000" dirty="0" smtClean="0">
                <a:solidFill>
                  <a:srgbClr val="FF0000"/>
                </a:solidFill>
              </a:rPr>
              <a:t> természetéről </a:t>
            </a:r>
            <a:r>
              <a:rPr lang="hu-HU" sz="2000" dirty="0" smtClean="0"/>
              <a:t>lenne szó.</a:t>
            </a:r>
            <a:endParaRPr lang="hu-HU" sz="2000" i="1" dirty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u-HU" sz="16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hu-HU" sz="1600" dirty="0" smtClean="0"/>
              <a:t>			</a:t>
            </a:r>
            <a:r>
              <a:rPr lang="hu-HU" sz="1600" dirty="0" smtClean="0">
                <a:solidFill>
                  <a:schemeClr val="bg1">
                    <a:lumMod val="50000"/>
                  </a:schemeClr>
                </a:solidFill>
              </a:rPr>
              <a:t>A megértés, gondolkodás több szaktudomány tárgya is (kognitív tudományok).</a:t>
            </a:r>
            <a:endParaRPr lang="hu-HU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hu-HU" b="1" dirty="0" smtClean="0">
                <a:solidFill>
                  <a:srgbClr val="0000FF"/>
                </a:solidFill>
                <a:latin typeface="+mj-lt"/>
                <a:ea typeface="Times New Roman"/>
              </a:rPr>
              <a:t>A névterek legfontosabb jellemzői</a:t>
            </a:r>
            <a:endParaRPr lang="hu-HU" b="1" dirty="0" smtClean="0">
              <a:solidFill>
                <a:srgbClr val="0000FF"/>
              </a:solidFill>
              <a:latin typeface="+mj-lt"/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hu-HU" sz="2000" dirty="0" smtClean="0">
                <a:solidFill>
                  <a:srgbClr val="0000FF"/>
                </a:solidFill>
              </a:rPr>
              <a:t>A névterek elődei: </a:t>
            </a:r>
            <a:r>
              <a:rPr lang="hu-HU" sz="2000" dirty="0" smtClean="0">
                <a:solidFill>
                  <a:srgbClr val="FF0000"/>
                </a:solidFill>
              </a:rPr>
              <a:t>az értelmező szótárak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Normatív – közmegegyezést tükröző – nyelvi rendszerek.</a:t>
            </a:r>
          </a:p>
          <a:p>
            <a:pPr>
              <a:buNone/>
            </a:pPr>
            <a:r>
              <a:rPr lang="hu-HU" sz="2000" dirty="0" smtClean="0"/>
              <a:t>A számítástechnikai eszközök alkalmazása, a webes megjelenítés következtében</a:t>
            </a:r>
          </a:p>
          <a:p>
            <a:pPr>
              <a:buNone/>
            </a:pPr>
            <a:r>
              <a:rPr lang="hu-HU" sz="2000" dirty="0" smtClean="0"/>
              <a:t>– sokkal több a szó (lexikai egység), mint a hagyományos értelmező szótárakban;</a:t>
            </a:r>
          </a:p>
          <a:p>
            <a:pPr>
              <a:buNone/>
            </a:pPr>
            <a:r>
              <a:rPr lang="hu-HU" sz="2000" dirty="0" smtClean="0"/>
              <a:t>– sokkal több, a szavakra vonatkozó </a:t>
            </a:r>
            <a:r>
              <a:rPr lang="hu-HU" sz="2000" dirty="0" err="1" smtClean="0"/>
              <a:t>metaadat</a:t>
            </a:r>
            <a:r>
              <a:rPr lang="hu-HU" sz="2000" dirty="0" smtClean="0"/>
              <a:t>;</a:t>
            </a:r>
          </a:p>
          <a:p>
            <a:pPr>
              <a:buNone/>
            </a:pPr>
            <a:r>
              <a:rPr lang="hu-HU" sz="2000" dirty="0" smtClean="0"/>
              <a:t>– „térbeli” (egy időben azonos változatok) és időben rétegezett;</a:t>
            </a:r>
          </a:p>
          <a:p>
            <a:pPr>
              <a:buNone/>
            </a:pPr>
            <a:r>
              <a:rPr lang="hu-HU" sz="2000" dirty="0" smtClean="0"/>
              <a:t>– </a:t>
            </a:r>
            <a:r>
              <a:rPr lang="hu-HU" sz="2000" b="1" dirty="0" smtClean="0"/>
              <a:t>főleg:</a:t>
            </a:r>
            <a:r>
              <a:rPr lang="hu-HU" sz="2000" dirty="0" smtClean="0"/>
              <a:t> </a:t>
            </a:r>
            <a:r>
              <a:rPr lang="hu-HU" sz="2000" dirty="0" smtClean="0">
                <a:solidFill>
                  <a:srgbClr val="0000FF"/>
                </a:solidFill>
              </a:rPr>
              <a:t>morfológiai és szemantikai relációk megjelenítése.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Az eredmény:</a:t>
            </a:r>
          </a:p>
          <a:p>
            <a:pPr>
              <a:buNone/>
            </a:pPr>
            <a:r>
              <a:rPr lang="hu-HU" sz="2000" dirty="0" smtClean="0"/>
              <a:t>– nagyságrendekkel gazdagabb a jelentéskifejező képesség;</a:t>
            </a:r>
          </a:p>
          <a:p>
            <a:pPr>
              <a:buNone/>
            </a:pPr>
            <a:r>
              <a:rPr lang="hu-HU" sz="2000" dirty="0" smtClean="0"/>
              <a:t>– jobban reprezentálják a megértés nyelvi és </a:t>
            </a:r>
            <a:r>
              <a:rPr lang="hu-HU" sz="2000" dirty="0" smtClean="0">
                <a:latin typeface="Old English Text MT" pitchFamily="66" charset="0"/>
              </a:rPr>
              <a:t>fogalmi</a:t>
            </a:r>
            <a:r>
              <a:rPr lang="hu-HU" sz="2000" dirty="0" smtClean="0"/>
              <a:t> közegét.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b="1" dirty="0" smtClean="0">
                <a:solidFill>
                  <a:srgbClr val="0000FF"/>
                </a:solidFill>
              </a:rPr>
              <a:t>Nagyobb a szemantikai erő	</a:t>
            </a:r>
          </a:p>
        </p:txBody>
      </p:sp>
      <p:sp>
        <p:nvSpPr>
          <p:cNvPr id="3" name="Vágott nyíl jobbra 2"/>
          <p:cNvSpPr/>
          <p:nvPr/>
        </p:nvSpPr>
        <p:spPr>
          <a:xfrm>
            <a:off x="899490" y="6165380"/>
            <a:ext cx="648090" cy="288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50" y="476590"/>
            <a:ext cx="1656230" cy="109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330" y="476590"/>
            <a:ext cx="864120" cy="108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80" y="3645030"/>
            <a:ext cx="1691600" cy="115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églalap 7"/>
          <p:cNvSpPr/>
          <p:nvPr/>
        </p:nvSpPr>
        <p:spPr>
          <a:xfrm>
            <a:off x="7236370" y="3645030"/>
            <a:ext cx="1728240" cy="11521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7190570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hu-HU" b="1" dirty="0" smtClean="0">
                <a:solidFill>
                  <a:srgbClr val="0000FF"/>
                </a:solidFill>
                <a:latin typeface="+mj-lt"/>
                <a:ea typeface="Times New Roman"/>
              </a:rPr>
              <a:t>A (meg)értés közege, „világa” 1.</a:t>
            </a:r>
            <a:endParaRPr lang="hu-HU" b="1" dirty="0" smtClean="0">
              <a:solidFill>
                <a:srgbClr val="0000FF"/>
              </a:solidFill>
              <a:latin typeface="+mj-lt"/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algn="ctr">
              <a:buNone/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Nem a fizikai eszközről van szó, mint az agy, 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→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az elme, hanem a tudatról.</a:t>
            </a:r>
          </a:p>
          <a:p>
            <a:pPr>
              <a:buNone/>
            </a:pPr>
            <a:endParaRPr lang="hu-HU" sz="20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rgbClr val="0000FF"/>
                </a:solidFill>
              </a:rPr>
              <a:t>A konkrét közeg</a:t>
            </a:r>
          </a:p>
          <a:p>
            <a:pPr>
              <a:buNone/>
            </a:pPr>
            <a:r>
              <a:rPr lang="hu-HU" sz="2000" dirty="0" smtClean="0"/>
              <a:t>a nyelv (a közlés eszköze). Ezáltal keletkezik a jelentés.</a:t>
            </a:r>
          </a:p>
          <a:p>
            <a:pPr>
              <a:buNone/>
            </a:pPr>
            <a:r>
              <a:rPr lang="hu-HU" sz="2000" dirty="0" smtClean="0"/>
              <a:t>			A nyelv jól </a:t>
            </a:r>
            <a:r>
              <a:rPr lang="hu-HU" sz="2000" i="1" u="sng" dirty="0" smtClean="0"/>
              <a:t>formált</a:t>
            </a:r>
            <a:r>
              <a:rPr lang="hu-HU" sz="2000" dirty="0" smtClean="0"/>
              <a:t> használata az érthetőség feltétele.</a:t>
            </a:r>
          </a:p>
          <a:p>
            <a:pPr>
              <a:buNone/>
            </a:pPr>
            <a:r>
              <a:rPr lang="hu-HU" sz="2000" dirty="0" smtClean="0"/>
              <a:t>			„</a:t>
            </a:r>
            <a:r>
              <a:rPr lang="hu-HU" sz="2000" i="1" dirty="0" smtClean="0"/>
              <a:t>Szóból ért az ember!</a:t>
            </a:r>
            <a:r>
              <a:rPr lang="hu-HU" sz="2000" dirty="0" smtClean="0"/>
              <a:t>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hu-HU" sz="2000" dirty="0" smtClean="0"/>
              <a:t>A </a:t>
            </a:r>
            <a:r>
              <a:rPr lang="hu-HU" sz="2000" b="1" dirty="0" smtClean="0"/>
              <a:t>szó</a:t>
            </a:r>
            <a:r>
              <a:rPr lang="hu-HU" sz="2000" dirty="0" smtClean="0"/>
              <a:t> = a hangalak és íráskép szempontjából megfogalmazott nyelvi egység.</a:t>
            </a:r>
          </a:p>
          <a:p>
            <a:pPr marL="0" indent="0">
              <a:buNone/>
            </a:pPr>
            <a:r>
              <a:rPr lang="hu-HU" sz="2000" dirty="0" smtClean="0"/>
              <a:t>		Az ember a szavak </a:t>
            </a:r>
            <a:r>
              <a:rPr lang="hu-HU" sz="2000" dirty="0" smtClean="0">
                <a:solidFill>
                  <a:srgbClr val="FF0066"/>
                </a:solidFill>
              </a:rPr>
              <a:t>jelentéséből</a:t>
            </a:r>
            <a:r>
              <a:rPr lang="hu-HU" sz="2000" dirty="0" smtClean="0"/>
              <a:t> ért.	 </a:t>
            </a:r>
            <a:r>
              <a:rPr lang="hu-HU" sz="1200" dirty="0" smtClean="0"/>
              <a:t>De akkor miért „névtér”?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hu-HU" sz="2000" dirty="0" smtClean="0"/>
              <a:t>A </a:t>
            </a:r>
            <a:r>
              <a:rPr lang="hu-HU" sz="2000" b="1" dirty="0" smtClean="0"/>
              <a:t>né</a:t>
            </a:r>
            <a:r>
              <a:rPr lang="hu-HU" sz="2000" dirty="0" smtClean="0"/>
              <a:t>v = az azonosítás szempontjából megfogalmazott nyelvi egység.</a:t>
            </a:r>
          </a:p>
          <a:p>
            <a:pPr marL="1879600" indent="0">
              <a:spcBef>
                <a:spcPts val="0"/>
              </a:spcBef>
              <a:buNone/>
            </a:pPr>
            <a:r>
              <a:rPr lang="hu-HU" sz="2000" dirty="0" smtClean="0"/>
              <a:t>Hogy egy szó jelentését értsük, tudnunk kell, mit azonosít.</a:t>
            </a:r>
          </a:p>
          <a:p>
            <a:pPr marL="1879600" indent="0">
              <a:spcBef>
                <a:spcPts val="0"/>
              </a:spcBef>
              <a:buNone/>
            </a:pPr>
            <a:r>
              <a:rPr lang="hu-HU" sz="2000" dirty="0" smtClean="0"/>
              <a:t>A névvel végzett azonosítás azonban </a:t>
            </a:r>
            <a:r>
              <a:rPr lang="hu-HU" sz="2000" dirty="0" smtClean="0">
                <a:solidFill>
                  <a:srgbClr val="FF0066"/>
                </a:solidFill>
              </a:rPr>
              <a:t>egyáltalán nem pontos</a:t>
            </a:r>
            <a:r>
              <a:rPr lang="hu-HU" sz="2000" dirty="0" smtClean="0"/>
              <a:t>.</a:t>
            </a:r>
          </a:p>
          <a:p>
            <a:pPr marL="361950" indent="0">
              <a:spcBef>
                <a:spcPts val="1800"/>
              </a:spcBef>
              <a:buNone/>
            </a:pPr>
            <a:r>
              <a:rPr lang="hu-HU" sz="2000" dirty="0" err="1" smtClean="0"/>
              <a:t>Szinonímák</a:t>
            </a:r>
            <a:r>
              <a:rPr lang="hu-HU" sz="2000" dirty="0" smtClean="0"/>
              <a:t> (különböző alakú, azonos jelentésű szavak/nevek) és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hu-HU" sz="2000" dirty="0" err="1" smtClean="0"/>
              <a:t>Homonímák</a:t>
            </a:r>
            <a:r>
              <a:rPr lang="hu-HU" sz="2000" dirty="0" smtClean="0"/>
              <a:t> (azonos alakú, különböző jelentésű szavak/nevek).</a:t>
            </a:r>
          </a:p>
          <a:p>
            <a:pPr marL="712788" indent="0">
              <a:spcBef>
                <a:spcPts val="1800"/>
              </a:spcBef>
              <a:buNone/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1. Nem az a természetes, ha értjük, hanem az, ha nem értjük egymást!</a:t>
            </a:r>
          </a:p>
          <a:p>
            <a:pPr marL="0" indent="0">
              <a:spcBef>
                <a:spcPts val="1800"/>
              </a:spcBef>
              <a:buNone/>
            </a:pPr>
            <a:endParaRPr lang="hu-HU" sz="20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Vágott nyíl jobbra 2"/>
          <p:cNvSpPr/>
          <p:nvPr/>
        </p:nvSpPr>
        <p:spPr>
          <a:xfrm>
            <a:off x="107380" y="6093370"/>
            <a:ext cx="648090" cy="288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80" y="0"/>
            <a:ext cx="9144000" cy="7190570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hu-HU" b="1" dirty="0" smtClean="0">
                <a:solidFill>
                  <a:srgbClr val="0000FF"/>
                </a:solidFill>
                <a:latin typeface="+mj-lt"/>
                <a:ea typeface="Times New Roman"/>
              </a:rPr>
              <a:t>A (meg)értés közege, „világa” 1. (folyt.)</a:t>
            </a:r>
            <a:endParaRPr lang="hu-HU" b="1" dirty="0" smtClean="0">
              <a:solidFill>
                <a:srgbClr val="0000FF"/>
              </a:solidFill>
              <a:latin typeface="+mj-lt"/>
            </a:endParaRPr>
          </a:p>
          <a:p>
            <a:pPr>
              <a:buNone/>
            </a:pPr>
            <a:endParaRPr lang="hu-HU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rgbClr val="0000FF"/>
                </a:solidFill>
              </a:rPr>
              <a:t>A nevek két fajtája:</a:t>
            </a:r>
          </a:p>
          <a:p>
            <a:pPr marL="0" indent="0">
              <a:buNone/>
            </a:pPr>
            <a:r>
              <a:rPr lang="hu-HU" sz="2000" dirty="0" smtClean="0"/>
              <a:t>– </a:t>
            </a:r>
            <a:r>
              <a:rPr lang="hu-HU" sz="2000" b="1" dirty="0" smtClean="0"/>
              <a:t>tulajdonév</a:t>
            </a:r>
            <a:r>
              <a:rPr lang="hu-HU" sz="2000" dirty="0" smtClean="0"/>
              <a:t> (a konkrét individuum, előfordulás, a </a:t>
            </a:r>
            <a:r>
              <a:rPr lang="hu-HU" sz="2000" dirty="0" err="1" smtClean="0"/>
              <a:t>partikulárék</a:t>
            </a:r>
            <a:r>
              <a:rPr lang="hu-HU" sz="2000" dirty="0" smtClean="0"/>
              <a:t> azonosítása).</a:t>
            </a:r>
          </a:p>
          <a:p>
            <a:pPr marL="0" indent="0">
              <a:buNone/>
            </a:pPr>
            <a:r>
              <a:rPr lang="hu-HU" sz="2000" dirty="0" smtClean="0"/>
              <a:t>	(„Hobbes”, „</a:t>
            </a:r>
            <a:r>
              <a:rPr lang="hu-HU" sz="2000" dirty="0" err="1" smtClean="0"/>
              <a:t>Rin</a:t>
            </a:r>
            <a:r>
              <a:rPr lang="hu-HU" sz="2000" dirty="0" smtClean="0"/>
              <a:t> </a:t>
            </a:r>
            <a:r>
              <a:rPr lang="hu-HU" sz="2000" dirty="0" err="1" smtClean="0"/>
              <a:t>Tin</a:t>
            </a:r>
            <a:r>
              <a:rPr lang="hu-HU" sz="2000" dirty="0" smtClean="0"/>
              <a:t> </a:t>
            </a:r>
            <a:r>
              <a:rPr lang="hu-HU" sz="2000" dirty="0" err="1" smtClean="0"/>
              <a:t>Tin</a:t>
            </a:r>
            <a:r>
              <a:rPr lang="hu-HU" sz="2000" dirty="0" smtClean="0"/>
              <a:t>”, „</a:t>
            </a:r>
            <a:r>
              <a:rPr lang="hu-HU" sz="2000" dirty="0" err="1" smtClean="0"/>
              <a:t>Wikipédia</a:t>
            </a:r>
            <a:r>
              <a:rPr lang="hu-HU" sz="2000" dirty="0" smtClean="0"/>
              <a:t>”, „</a:t>
            </a:r>
            <a:r>
              <a:rPr lang="hu-HU" sz="2000" dirty="0" err="1" smtClean="0"/>
              <a:t>Networkshop</a:t>
            </a:r>
            <a:r>
              <a:rPr lang="hu-HU" sz="2000" dirty="0" smtClean="0"/>
              <a:t>”, „</a:t>
            </a:r>
            <a:r>
              <a:rPr lang="hu-HU" sz="2000" dirty="0" err="1" smtClean="0"/>
              <a:t>Csöbörcsök</a:t>
            </a:r>
            <a:r>
              <a:rPr lang="hu-HU" sz="2000" dirty="0" smtClean="0"/>
              <a:t>”);</a:t>
            </a:r>
          </a:p>
          <a:p>
            <a:pPr marL="0" indent="0">
              <a:buNone/>
            </a:pPr>
            <a:r>
              <a:rPr lang="hu-HU" sz="2000" dirty="0" smtClean="0"/>
              <a:t>	</a:t>
            </a:r>
            <a:r>
              <a:rPr lang="hu-HU" sz="2000" dirty="0" smtClean="0">
                <a:solidFill>
                  <a:srgbClr val="FF0066"/>
                </a:solidFill>
              </a:rPr>
              <a:t>Határozott</a:t>
            </a:r>
            <a:r>
              <a:rPr lang="hu-HU" sz="1200" dirty="0" smtClean="0"/>
              <a:t> </a:t>
            </a:r>
            <a:r>
              <a:rPr lang="hu-HU" sz="1200" dirty="0" err="1" smtClean="0"/>
              <a:t>kardinalitás</a:t>
            </a:r>
            <a:r>
              <a:rPr lang="hu-HU" sz="2000" dirty="0" smtClean="0"/>
              <a:t>: </a:t>
            </a:r>
            <a:r>
              <a:rPr lang="hu-HU" sz="2000" b="1" dirty="0" smtClean="0">
                <a:solidFill>
                  <a:srgbClr val="FF0066"/>
                </a:solidFill>
              </a:rPr>
              <a:t>1</a:t>
            </a:r>
            <a:r>
              <a:rPr lang="hu-HU" sz="2000" dirty="0" smtClean="0"/>
              <a:t> név : </a:t>
            </a:r>
            <a:r>
              <a:rPr lang="hu-HU" sz="2000" b="1" dirty="0" smtClean="0">
                <a:solidFill>
                  <a:srgbClr val="FF0066"/>
                </a:solidFill>
              </a:rPr>
              <a:t>1</a:t>
            </a:r>
            <a:r>
              <a:rPr lang="hu-HU" sz="2000" dirty="0" smtClean="0"/>
              <a:t> egyed</a:t>
            </a:r>
          </a:p>
          <a:p>
            <a:pPr marL="0" indent="0">
              <a:buNone/>
            </a:pPr>
            <a:r>
              <a:rPr lang="hu-HU" sz="2000" dirty="0" smtClean="0"/>
              <a:t>	</a:t>
            </a:r>
            <a:r>
              <a:rPr lang="hu-HU" sz="2000" dirty="0" smtClean="0">
                <a:solidFill>
                  <a:srgbClr val="FF0066"/>
                </a:solidFill>
              </a:rPr>
              <a:t>Határozatlan</a:t>
            </a:r>
            <a:r>
              <a:rPr lang="hu-HU" sz="2000" dirty="0" smtClean="0"/>
              <a:t> </a:t>
            </a:r>
            <a:r>
              <a:rPr lang="hu-HU" sz="1000" dirty="0" err="1" smtClean="0"/>
              <a:t>kardinalitás</a:t>
            </a:r>
            <a:r>
              <a:rPr lang="hu-HU" sz="1000" dirty="0" smtClean="0"/>
              <a:t> a </a:t>
            </a:r>
            <a:r>
              <a:rPr lang="hu-HU" sz="2000" dirty="0" smtClean="0"/>
              <a:t>kiegészítő elemek nélkül: </a:t>
            </a:r>
            <a:r>
              <a:rPr lang="hu-HU" sz="2000" b="1" dirty="0" smtClean="0">
                <a:solidFill>
                  <a:srgbClr val="FF0066"/>
                </a:solidFill>
              </a:rPr>
              <a:t>m</a:t>
            </a:r>
            <a:r>
              <a:rPr lang="hu-HU" sz="2000" dirty="0" smtClean="0"/>
              <a:t> név : </a:t>
            </a:r>
            <a:r>
              <a:rPr lang="hu-HU" sz="2000" b="1" dirty="0" smtClean="0">
                <a:solidFill>
                  <a:srgbClr val="FF0066"/>
                </a:solidFill>
              </a:rPr>
              <a:t>n</a:t>
            </a:r>
            <a:r>
              <a:rPr lang="hu-HU" sz="2000" dirty="0" smtClean="0"/>
              <a:t> egyed.</a:t>
            </a:r>
          </a:p>
          <a:p>
            <a:pPr marL="893763" indent="-893763">
              <a:buNone/>
            </a:pPr>
            <a:r>
              <a:rPr lang="hu-HU" sz="2000" dirty="0" smtClean="0"/>
              <a:t>	Reich Jenő (1905–1943), P. Howard, Gibson </a:t>
            </a:r>
            <a:r>
              <a:rPr lang="hu-HU" sz="2000" dirty="0" err="1" smtClean="0"/>
              <a:t>Lavery</a:t>
            </a:r>
            <a:r>
              <a:rPr lang="hu-HU" sz="2000" dirty="0" smtClean="0"/>
              <a:t>.</a:t>
            </a:r>
          </a:p>
          <a:p>
            <a:pPr marL="893763" indent="-893763">
              <a:buNone/>
            </a:pPr>
            <a:r>
              <a:rPr lang="hu-HU" sz="2000" dirty="0" smtClean="0"/>
              <a:t>	Reich Jenő (politológus).</a:t>
            </a:r>
          </a:p>
          <a:p>
            <a:pPr marL="0" indent="0">
              <a:buNone/>
            </a:pPr>
            <a:endParaRPr lang="hu-HU" sz="2000" dirty="0" smtClean="0"/>
          </a:p>
          <a:p>
            <a:pPr marL="180975" indent="-180975">
              <a:buNone/>
            </a:pPr>
            <a:r>
              <a:rPr lang="hu-HU" sz="2000" dirty="0" smtClean="0"/>
              <a:t>– </a:t>
            </a:r>
            <a:r>
              <a:rPr lang="hu-HU" sz="2000" b="1" dirty="0" smtClean="0"/>
              <a:t>általános név </a:t>
            </a:r>
            <a:r>
              <a:rPr lang="hu-HU" sz="2000" dirty="0" smtClean="0"/>
              <a:t>(</a:t>
            </a:r>
            <a:r>
              <a:rPr lang="hu-HU" sz="1000" dirty="0" smtClean="0"/>
              <a:t>az egyedivel szemben  </a:t>
            </a:r>
            <a:r>
              <a:rPr lang="hu-HU" sz="2000" dirty="0" smtClean="0"/>
              <a:t>az elvont gondolati forma, a fogalom, az </a:t>
            </a:r>
            <a:r>
              <a:rPr lang="hu-HU" sz="2000" dirty="0" err="1" smtClean="0"/>
              <a:t>univerzálék</a:t>
            </a:r>
            <a:r>
              <a:rPr lang="hu-HU" sz="2000" dirty="0" smtClean="0"/>
              <a:t> azonosítása).</a:t>
            </a:r>
          </a:p>
          <a:p>
            <a:pPr marL="0" indent="0">
              <a:buNone/>
            </a:pPr>
            <a:r>
              <a:rPr lang="hu-HU" sz="2000" dirty="0" smtClean="0"/>
              <a:t>	(„ember”, „gondolkodás”, „tiszteletre méltó”, „genetikus kód”)</a:t>
            </a:r>
          </a:p>
          <a:p>
            <a:pPr marL="0" indent="0">
              <a:buNone/>
            </a:pPr>
            <a:r>
              <a:rPr lang="hu-HU" sz="2000" dirty="0" smtClean="0"/>
              <a:t>	</a:t>
            </a:r>
            <a:r>
              <a:rPr lang="hu-HU" sz="2000" dirty="0" smtClean="0">
                <a:solidFill>
                  <a:srgbClr val="FF0066"/>
                </a:solidFill>
              </a:rPr>
              <a:t>Határozott</a:t>
            </a:r>
            <a:r>
              <a:rPr lang="hu-HU" sz="2000" dirty="0" smtClean="0"/>
              <a:t> </a:t>
            </a:r>
            <a:r>
              <a:rPr lang="hu-HU" sz="1200" dirty="0" err="1" smtClean="0"/>
              <a:t>kardinalitás</a:t>
            </a:r>
            <a:r>
              <a:rPr lang="hu-HU" sz="2000" dirty="0" smtClean="0"/>
              <a:t>: </a:t>
            </a:r>
            <a:r>
              <a:rPr lang="hu-HU" sz="2000" b="1" dirty="0" smtClean="0">
                <a:solidFill>
                  <a:srgbClr val="FF0066"/>
                </a:solidFill>
              </a:rPr>
              <a:t>1</a:t>
            </a:r>
            <a:r>
              <a:rPr lang="hu-HU" sz="2000" dirty="0" smtClean="0"/>
              <a:t> név : </a:t>
            </a:r>
            <a:r>
              <a:rPr lang="hu-HU" sz="2000" b="1" dirty="0" smtClean="0">
                <a:solidFill>
                  <a:srgbClr val="FF0066"/>
                </a:solidFill>
              </a:rPr>
              <a:t>n</a:t>
            </a:r>
            <a:r>
              <a:rPr lang="hu-HU" sz="2000" dirty="0" smtClean="0"/>
              <a:t> egyed	 </a:t>
            </a:r>
          </a:p>
          <a:p>
            <a:pPr marL="0" indent="0">
              <a:buNone/>
            </a:pPr>
            <a:r>
              <a:rPr lang="hu-HU" sz="2000" dirty="0" smtClean="0"/>
              <a:t>	</a:t>
            </a:r>
            <a:r>
              <a:rPr lang="hu-HU" sz="2000" dirty="0" smtClean="0">
                <a:solidFill>
                  <a:srgbClr val="FF0066"/>
                </a:solidFill>
              </a:rPr>
              <a:t>Határozatlan</a:t>
            </a:r>
            <a:r>
              <a:rPr lang="hu-HU" sz="2000" dirty="0" smtClean="0"/>
              <a:t> </a:t>
            </a:r>
            <a:r>
              <a:rPr lang="hu-HU" sz="1000" dirty="0" smtClean="0"/>
              <a:t>a </a:t>
            </a:r>
            <a:r>
              <a:rPr lang="hu-HU" sz="1000" dirty="0" err="1" smtClean="0"/>
              <a:t>kardinalitás</a:t>
            </a:r>
            <a:r>
              <a:rPr lang="hu-HU" sz="1000" dirty="0" smtClean="0"/>
              <a:t> </a:t>
            </a:r>
            <a:r>
              <a:rPr lang="hu-HU" sz="1000" dirty="0" err="1" smtClean="0"/>
              <a:t>a</a:t>
            </a:r>
            <a:r>
              <a:rPr lang="hu-HU" sz="1000" dirty="0" smtClean="0"/>
              <a:t> </a:t>
            </a:r>
            <a:r>
              <a:rPr lang="hu-HU" sz="2000" dirty="0" smtClean="0"/>
              <a:t>kiegészítő elemek nélkül: </a:t>
            </a:r>
            <a:r>
              <a:rPr lang="hu-HU" sz="2000" b="1" dirty="0" smtClean="0">
                <a:solidFill>
                  <a:srgbClr val="FF0066"/>
                </a:solidFill>
              </a:rPr>
              <a:t>m</a:t>
            </a:r>
            <a:r>
              <a:rPr lang="hu-HU" sz="2000" dirty="0" smtClean="0"/>
              <a:t> név : </a:t>
            </a:r>
            <a:r>
              <a:rPr lang="hu-HU" sz="2000" b="1" dirty="0" smtClean="0">
                <a:solidFill>
                  <a:srgbClr val="FF0066"/>
                </a:solidFill>
              </a:rPr>
              <a:t>n</a:t>
            </a:r>
            <a:r>
              <a:rPr lang="hu-HU" sz="2000" dirty="0" smtClean="0"/>
              <a:t> egyed.</a:t>
            </a:r>
          </a:p>
          <a:p>
            <a:pPr marL="893763" indent="-893763">
              <a:buNone/>
            </a:pPr>
            <a:r>
              <a:rPr lang="hu-HU" sz="2000" dirty="0" smtClean="0"/>
              <a:t>	„nyelv (szerv)”, „</a:t>
            </a:r>
            <a:r>
              <a:rPr lang="hu-HU" sz="2000" dirty="0" err="1" smtClean="0"/>
              <a:t>lingua</a:t>
            </a:r>
            <a:r>
              <a:rPr lang="hu-HU" sz="2000" dirty="0" smtClean="0"/>
              <a:t> (</a:t>
            </a:r>
            <a:r>
              <a:rPr lang="hu-HU" sz="2000" dirty="0" err="1" smtClean="0"/>
              <a:t>szerv</a:t>
            </a:r>
            <a:r>
              <a:rPr lang="hu-HU" sz="2000" dirty="0" smtClean="0"/>
              <a:t>)”, „</a:t>
            </a:r>
            <a:r>
              <a:rPr lang="hu-HU" sz="2000" dirty="0" err="1" smtClean="0"/>
              <a:t>Zunge</a:t>
            </a:r>
            <a:r>
              <a:rPr lang="hu-HU" sz="2000" dirty="0" smtClean="0"/>
              <a:t> (</a:t>
            </a:r>
            <a:r>
              <a:rPr lang="hu-HU" sz="2000" dirty="0" err="1" smtClean="0"/>
              <a:t>Organ</a:t>
            </a:r>
            <a:r>
              <a:rPr lang="hu-HU" sz="2000" dirty="0" smtClean="0"/>
              <a:t>)”, „</a:t>
            </a:r>
            <a:r>
              <a:rPr lang="hu-HU" sz="2000" dirty="0" err="1" smtClean="0"/>
              <a:t>Zunge</a:t>
            </a:r>
            <a:r>
              <a:rPr lang="hu-HU" sz="2000" dirty="0" smtClean="0"/>
              <a:t> (</a:t>
            </a:r>
            <a:r>
              <a:rPr lang="hu-HU" sz="2000" dirty="0" err="1" smtClean="0"/>
              <a:t>Bestandteil</a:t>
            </a:r>
            <a:r>
              <a:rPr lang="hu-HU" sz="2000" dirty="0" smtClean="0"/>
              <a:t>)”, „</a:t>
            </a:r>
            <a:r>
              <a:rPr lang="hu-HU" sz="2000" dirty="0" err="1" smtClean="0"/>
              <a:t>tongue</a:t>
            </a:r>
            <a:r>
              <a:rPr lang="hu-HU" sz="2000" dirty="0" smtClean="0"/>
              <a:t> (</a:t>
            </a:r>
            <a:r>
              <a:rPr lang="hu-HU" sz="2000" dirty="0" err="1" smtClean="0"/>
              <a:t>organ</a:t>
            </a:r>
            <a:r>
              <a:rPr lang="hu-HU" sz="2000" dirty="0" smtClean="0"/>
              <a:t>)”, „</a:t>
            </a:r>
            <a:r>
              <a:rPr lang="hu-HU" sz="2000" dirty="0" err="1" smtClean="0"/>
              <a:t>tongue</a:t>
            </a:r>
            <a:r>
              <a:rPr lang="hu-HU" sz="2000" dirty="0" smtClean="0"/>
              <a:t> (</a:t>
            </a:r>
            <a:r>
              <a:rPr lang="hu-HU" sz="2000" dirty="0" err="1" smtClean="0"/>
              <a:t>slide</a:t>
            </a:r>
            <a:r>
              <a:rPr lang="hu-HU" sz="2000" dirty="0" smtClean="0"/>
              <a:t>)”.</a:t>
            </a:r>
          </a:p>
          <a:p>
            <a:pPr marL="893763" indent="-893763">
              <a:buNone/>
            </a:pPr>
            <a:r>
              <a:rPr lang="hu-HU" sz="2000" dirty="0" smtClean="0"/>
              <a:t>	„nyelv (jelrendszer)”, „nyelv (alkatrész)”; 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„Nyelv (település)”.</a:t>
            </a:r>
          </a:p>
          <a:p>
            <a:pPr marL="0" indent="0">
              <a:buNone/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80" y="0"/>
            <a:ext cx="9144000" cy="7190570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hu-HU" sz="2800" b="1" dirty="0" smtClean="0">
                <a:solidFill>
                  <a:srgbClr val="0000FF"/>
                </a:solidFill>
                <a:latin typeface="+mj-lt"/>
              </a:rPr>
              <a:t>A határozatlan nyelvi szerkezet határozottá tétele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u-HU" sz="2400" b="1" dirty="0" smtClean="0">
                <a:solidFill>
                  <a:srgbClr val="0000FF"/>
                </a:solidFill>
                <a:latin typeface="+mj-lt"/>
              </a:rPr>
              <a:t>m:n normalizálatlan (határozatlan)</a:t>
            </a:r>
          </a:p>
          <a:p>
            <a:pPr>
              <a:buNone/>
              <a:tabLst>
                <a:tab pos="3859213" algn="l"/>
              </a:tabLst>
            </a:pPr>
            <a:r>
              <a:rPr lang="hu-HU" sz="2000" i="1" dirty="0" smtClean="0"/>
              <a:t>fogalmi szint	nyelvi szint</a:t>
            </a:r>
          </a:p>
          <a:p>
            <a:pPr marL="0" indent="0">
              <a:buNone/>
              <a:tabLst>
                <a:tab pos="3406775" algn="l"/>
                <a:tab pos="5737225" algn="l"/>
              </a:tabLst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2000" dirty="0" smtClean="0"/>
              <a:t>nyelv (n=7)</a:t>
            </a:r>
          </a:p>
          <a:p>
            <a:pPr>
              <a:buNone/>
              <a:tabLst>
                <a:tab pos="5737225" algn="l"/>
              </a:tabLst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ALKATRÉSZ (m=3)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2000" dirty="0" err="1" smtClean="0"/>
              <a:t>Zunge</a:t>
            </a:r>
            <a:r>
              <a:rPr lang="hu-HU" sz="2000" dirty="0" smtClean="0"/>
              <a:t> (m=3)</a:t>
            </a:r>
          </a:p>
          <a:p>
            <a:pPr>
              <a:buNone/>
              <a:tabLst>
                <a:tab pos="3406775" algn="l"/>
                <a:tab pos="5737225" algn="l"/>
              </a:tabLst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JELRENDSZER (m=1)		</a:t>
            </a:r>
            <a:r>
              <a:rPr lang="hu-HU" sz="2000" dirty="0" err="1" smtClean="0"/>
              <a:t>Sprache</a:t>
            </a:r>
            <a:r>
              <a:rPr lang="hu-HU" sz="2000" dirty="0" smtClean="0"/>
              <a:t> (m=1)</a:t>
            </a:r>
          </a:p>
          <a:p>
            <a:pPr>
              <a:buNone/>
              <a:tabLst>
                <a:tab pos="5737225" algn="l"/>
              </a:tabLst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hely NORVÉGIA(m=1)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2000" dirty="0" err="1" smtClean="0"/>
              <a:t>tongue</a:t>
            </a:r>
            <a:r>
              <a:rPr lang="hu-HU" sz="2000" dirty="0" smtClean="0"/>
              <a:t> (m=3</a:t>
            </a:r>
          </a:p>
          <a:p>
            <a:pPr>
              <a:buNone/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SZERV (m=1)</a:t>
            </a:r>
          </a:p>
          <a:p>
            <a:pPr>
              <a:buNone/>
            </a:pPr>
            <a:endParaRPr lang="hu-HU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buNone/>
            </a:pPr>
            <a:r>
              <a:rPr lang="hu-HU" sz="2400" b="1" dirty="0" smtClean="0">
                <a:solidFill>
                  <a:srgbClr val="0000FF"/>
                </a:solidFill>
              </a:rPr>
              <a:t>1:n normalizált</a:t>
            </a:r>
            <a:endParaRPr lang="hu-HU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hu-HU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tabLst>
                <a:tab pos="2692400" algn="l"/>
                <a:tab pos="5737225" algn="l"/>
              </a:tabLst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2000" dirty="0" smtClean="0"/>
              <a:t>nyelv (jelrendszer) (n=2)	</a:t>
            </a:r>
          </a:p>
          <a:p>
            <a:pPr>
              <a:buNone/>
              <a:tabLst>
                <a:tab pos="2873375" algn="l"/>
                <a:tab pos="5737225" algn="l"/>
              </a:tabLst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ALKATRÉSZ (m=1)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2000" dirty="0" smtClean="0"/>
              <a:t>nyelv (alkatrész)(n=3)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2000" dirty="0" err="1" smtClean="0"/>
              <a:t>Zunge</a:t>
            </a:r>
            <a:r>
              <a:rPr lang="hu-HU" sz="2000" dirty="0" smtClean="0"/>
              <a:t> (</a:t>
            </a:r>
            <a:r>
              <a:rPr lang="hu-HU" sz="2000" dirty="0" err="1" smtClean="0"/>
              <a:t>Organ</a:t>
            </a:r>
            <a:r>
              <a:rPr lang="hu-HU" sz="2000" dirty="0" smtClean="0"/>
              <a:t>) (m=1)</a:t>
            </a:r>
          </a:p>
          <a:p>
            <a:pPr>
              <a:buNone/>
              <a:tabLst>
                <a:tab pos="3406775" algn="l"/>
                <a:tab pos="5737225" algn="l"/>
              </a:tabLst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JELRENDSZER (m=1)		</a:t>
            </a:r>
            <a:r>
              <a:rPr lang="hu-HU" sz="2000" dirty="0" err="1" smtClean="0"/>
              <a:t>Sprache</a:t>
            </a:r>
            <a:r>
              <a:rPr lang="hu-HU" sz="2000" dirty="0" smtClean="0"/>
              <a:t> (m=1)</a:t>
            </a:r>
          </a:p>
          <a:p>
            <a:pPr>
              <a:buNone/>
              <a:tabLst>
                <a:tab pos="2873375" algn="l"/>
                <a:tab pos="5737225" algn="l"/>
              </a:tabLst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hely NORVÉGIA(m=1)	</a:t>
            </a:r>
            <a:r>
              <a:rPr lang="hu-HU" sz="2000" dirty="0" smtClean="0"/>
              <a:t>Nyelv (település) (n=1)	</a:t>
            </a:r>
            <a:r>
              <a:rPr lang="hu-HU" sz="2000" dirty="0" err="1" smtClean="0"/>
              <a:t>Zunge</a:t>
            </a:r>
            <a:r>
              <a:rPr lang="hu-HU" sz="2000" dirty="0" smtClean="0"/>
              <a:t> (</a:t>
            </a:r>
            <a:r>
              <a:rPr lang="hu-HU" sz="2000" dirty="0" err="1" smtClean="0"/>
              <a:t>Bestandteil</a:t>
            </a:r>
            <a:r>
              <a:rPr lang="hu-HU" sz="2000" dirty="0" smtClean="0"/>
              <a:t>) (m=1)</a:t>
            </a:r>
          </a:p>
          <a:p>
            <a:pPr>
              <a:buNone/>
              <a:tabLst>
                <a:tab pos="2873375" algn="l"/>
                <a:tab pos="5737225" algn="l"/>
              </a:tabLst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mint SZERV (m=1)	</a:t>
            </a:r>
            <a:r>
              <a:rPr lang="hu-HU" sz="2000" dirty="0" smtClean="0"/>
              <a:t>nyelv (szerv) (n=2)	</a:t>
            </a:r>
            <a:r>
              <a:rPr lang="hu-HU" sz="2000" dirty="0" err="1" smtClean="0"/>
              <a:t>tongue</a:t>
            </a:r>
            <a:r>
              <a:rPr lang="hu-HU" sz="2000" dirty="0" smtClean="0"/>
              <a:t> (</a:t>
            </a:r>
            <a:r>
              <a:rPr lang="hu-HU" sz="2000" dirty="0" err="1" smtClean="0"/>
              <a:t>organ</a:t>
            </a:r>
            <a:r>
              <a:rPr lang="hu-HU" sz="2000" dirty="0" smtClean="0"/>
              <a:t>) (m=1)</a:t>
            </a:r>
          </a:p>
          <a:p>
            <a:pPr>
              <a:buNone/>
              <a:tabLst>
                <a:tab pos="2873375" algn="l"/>
                <a:tab pos="5737225" algn="l"/>
              </a:tabLst>
            </a:pPr>
            <a:r>
              <a:rPr lang="hu-HU" sz="2000" dirty="0" smtClean="0"/>
              <a:t>			</a:t>
            </a:r>
            <a:r>
              <a:rPr lang="hu-HU" sz="2000" dirty="0" err="1" smtClean="0"/>
              <a:t>tongue</a:t>
            </a:r>
            <a:r>
              <a:rPr lang="hu-HU" sz="2000" dirty="0" smtClean="0"/>
              <a:t> (</a:t>
            </a:r>
            <a:r>
              <a:rPr lang="hu-HU" sz="2000" dirty="0" err="1" smtClean="0"/>
              <a:t>slip</a:t>
            </a:r>
            <a:r>
              <a:rPr lang="hu-HU" sz="2000" dirty="0" smtClean="0"/>
              <a:t>) (m=1)</a:t>
            </a:r>
          </a:p>
          <a:p>
            <a:pPr>
              <a:buNone/>
            </a:pPr>
            <a:endParaRPr lang="hu-HU" sz="1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9" name="Egyenes összekötő 28"/>
          <p:cNvCxnSpPr/>
          <p:nvPr/>
        </p:nvCxnSpPr>
        <p:spPr>
          <a:xfrm>
            <a:off x="2411700" y="2132820"/>
            <a:ext cx="3456480" cy="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1763610" y="1772770"/>
            <a:ext cx="4176580" cy="93613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2195670" y="1844780"/>
            <a:ext cx="3600500" cy="576080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H="1">
            <a:off x="2195670" y="1484730"/>
            <a:ext cx="1368190" cy="21603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flipH="1">
            <a:off x="2411700" y="1484730"/>
            <a:ext cx="1368190" cy="50407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flipH="1">
            <a:off x="2411700" y="1484730"/>
            <a:ext cx="1584220" cy="93613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flipH="1">
            <a:off x="1763610" y="1484730"/>
            <a:ext cx="2160300" cy="115216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flipV="1">
            <a:off x="1763610" y="2492870"/>
            <a:ext cx="4176580" cy="288040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/>
          <p:cNvCxnSpPr/>
          <p:nvPr/>
        </p:nvCxnSpPr>
        <p:spPr>
          <a:xfrm flipH="1" flipV="1">
            <a:off x="4355970" y="1484730"/>
            <a:ext cx="1584220" cy="21603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/>
          <p:nvPr/>
        </p:nvCxnSpPr>
        <p:spPr>
          <a:xfrm flipH="1" flipV="1">
            <a:off x="4067930" y="1556740"/>
            <a:ext cx="1800250" cy="86412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nyíllal 68"/>
          <p:cNvCxnSpPr/>
          <p:nvPr/>
        </p:nvCxnSpPr>
        <p:spPr>
          <a:xfrm flipV="1">
            <a:off x="2339690" y="4149100"/>
            <a:ext cx="648090" cy="86412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 flipH="1" flipV="1">
            <a:off x="4211950" y="1484730"/>
            <a:ext cx="1656230" cy="57608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gyenes összekötő nyíllal 76"/>
          <p:cNvCxnSpPr/>
          <p:nvPr/>
        </p:nvCxnSpPr>
        <p:spPr>
          <a:xfrm flipH="1" flipV="1">
            <a:off x="5436120" y="4509150"/>
            <a:ext cx="504070" cy="57608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gyenes összekötő nyíllal 79"/>
          <p:cNvCxnSpPr/>
          <p:nvPr/>
        </p:nvCxnSpPr>
        <p:spPr>
          <a:xfrm flipH="1" flipV="1">
            <a:off x="5580140" y="4149100"/>
            <a:ext cx="360050" cy="504070"/>
          </a:xfrm>
          <a:prstGeom prst="straightConnector1">
            <a:avLst/>
          </a:prstGeom>
          <a:ln w="190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gyenes összekötő nyíllal 84"/>
          <p:cNvCxnSpPr/>
          <p:nvPr/>
        </p:nvCxnSpPr>
        <p:spPr>
          <a:xfrm flipH="1">
            <a:off x="5220090" y="4437140"/>
            <a:ext cx="720100" cy="936130"/>
          </a:xfrm>
          <a:prstGeom prst="straightConnector1">
            <a:avLst/>
          </a:prstGeom>
          <a:ln w="1905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gyenes összekötő nyíllal 87"/>
          <p:cNvCxnSpPr/>
          <p:nvPr/>
        </p:nvCxnSpPr>
        <p:spPr>
          <a:xfrm flipH="1" flipV="1">
            <a:off x="5364110" y="4581160"/>
            <a:ext cx="576080" cy="11521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gyenes összekötő nyíllal 89"/>
          <p:cNvCxnSpPr/>
          <p:nvPr/>
        </p:nvCxnSpPr>
        <p:spPr>
          <a:xfrm>
            <a:off x="1691600" y="5517290"/>
            <a:ext cx="1368190" cy="0"/>
          </a:xfrm>
          <a:prstGeom prst="straightConnector1">
            <a:avLst/>
          </a:prstGeom>
          <a:ln w="1905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nyíllal 91"/>
          <p:cNvCxnSpPr/>
          <p:nvPr/>
        </p:nvCxnSpPr>
        <p:spPr>
          <a:xfrm>
            <a:off x="2411700" y="5157240"/>
            <a:ext cx="64809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nyíllal 95"/>
          <p:cNvCxnSpPr/>
          <p:nvPr/>
        </p:nvCxnSpPr>
        <p:spPr>
          <a:xfrm>
            <a:off x="2195670" y="4437140"/>
            <a:ext cx="864120" cy="0"/>
          </a:xfrm>
          <a:prstGeom prst="straightConnector1">
            <a:avLst/>
          </a:prstGeom>
          <a:ln w="190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251380" cy="7190570"/>
          </a:xfrm>
          <a:ln>
            <a:solidFill>
              <a:srgbClr val="0000FF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hu-HU" b="1" dirty="0" smtClean="0">
                <a:solidFill>
                  <a:srgbClr val="0000FF"/>
                </a:solidFill>
                <a:latin typeface="+mj-lt"/>
                <a:ea typeface="Times New Roman"/>
              </a:rPr>
              <a:t>A (meg)értés közege, „világa” 2.</a:t>
            </a:r>
            <a:endParaRPr lang="hu-HU" b="1" dirty="0" smtClean="0">
              <a:solidFill>
                <a:srgbClr val="0000FF"/>
              </a:solidFill>
              <a:latin typeface="+mj-lt"/>
            </a:endParaRPr>
          </a:p>
          <a:p>
            <a:pPr>
              <a:buNone/>
            </a:pPr>
            <a:r>
              <a:rPr lang="hu-HU" sz="20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hu-HU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rgbClr val="0000FF"/>
                </a:solidFill>
              </a:rPr>
              <a:t>Az elvont közeg</a:t>
            </a:r>
          </a:p>
          <a:p>
            <a:pPr marL="0" indent="0">
              <a:buNone/>
            </a:pPr>
            <a:r>
              <a:rPr lang="hu-HU" sz="2000" dirty="0" smtClean="0"/>
              <a:t>a gondolkodás, melynek „eszköze” a fogalom. Ez biztosítja, hogy a szavaknak/mondatoknak ne csak jelentése, hanem értelme is legyen.</a:t>
            </a:r>
          </a:p>
          <a:p>
            <a:pPr>
              <a:buNone/>
            </a:pPr>
            <a:r>
              <a:rPr lang="hu-HU" sz="2000" dirty="0" smtClean="0"/>
              <a:t>			A fogalom jól </a:t>
            </a:r>
            <a:r>
              <a:rPr lang="hu-HU" sz="2000" i="1" u="sng" dirty="0" smtClean="0"/>
              <a:t>gondol</a:t>
            </a:r>
            <a:r>
              <a:rPr lang="hu-HU" sz="2000" i="1" dirty="0" smtClean="0"/>
              <a:t>t</a:t>
            </a:r>
            <a:r>
              <a:rPr lang="hu-HU" sz="2000" dirty="0" smtClean="0"/>
              <a:t> használata az érthetőség feltétele.</a:t>
            </a:r>
          </a:p>
          <a:p>
            <a:pPr marL="1798638" indent="-1798638">
              <a:buNone/>
            </a:pPr>
            <a:r>
              <a:rPr lang="hu-HU" sz="2000" dirty="0" smtClean="0"/>
              <a:t>		„</a:t>
            </a:r>
            <a:r>
              <a:rPr lang="hu-HU" sz="2000" i="1" dirty="0" smtClean="0"/>
              <a:t>Meggondolt gondolat!</a:t>
            </a:r>
            <a:r>
              <a:rPr lang="hu-HU" sz="2000" dirty="0" smtClean="0"/>
              <a:t>” </a:t>
            </a:r>
            <a:r>
              <a:rPr lang="hu-HU" sz="1200" dirty="0" smtClean="0"/>
              <a:t>(„Ős patkány terjeszt kórt miköztünk, a meg nem gondolt gondolat,…” József Attila)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hu-HU" sz="1600" dirty="0" smtClean="0">
                <a:solidFill>
                  <a:schemeClr val="bg1">
                    <a:lumMod val="65000"/>
                  </a:schemeClr>
                </a:solidFill>
              </a:rPr>
              <a:t>(Valójában még az olyan szavaknak is van jelentése, tehát foghatók fel általános nevekként, azaz azonosítanak fogalmakat, mint az „itt”, „volt”, „hahaha”, „</a:t>
            </a:r>
            <a:r>
              <a:rPr lang="hu-HU" sz="1600" dirty="0" err="1" smtClean="0">
                <a:solidFill>
                  <a:schemeClr val="bg1">
                    <a:lumMod val="65000"/>
                  </a:schemeClr>
                </a:solidFill>
              </a:rPr>
              <a:t>-ból</a:t>
            </a:r>
            <a:r>
              <a:rPr lang="hu-HU" sz="1600" dirty="0" smtClean="0">
                <a:solidFill>
                  <a:schemeClr val="bg1">
                    <a:lumMod val="65000"/>
                  </a:schemeClr>
                </a:solidFill>
              </a:rPr>
              <a:t>”, „meg-”) Különben nem értenénk őket…)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Egy fogalom tartalma a név/szó jelentése.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A fogalomtartalommal azonban nem egyetlen konkrét dolgot ragadunk meg, hanem azonos tulajdonságú dolgok összességét, osztályát.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hu-HU" sz="1600" dirty="0" smtClean="0">
                <a:solidFill>
                  <a:schemeClr val="bg1">
                    <a:lumMod val="65000"/>
                  </a:schemeClr>
                </a:solidFill>
              </a:rPr>
              <a:t>A fogalom tudati képződmény, nem pontosan körülhatárolt valami.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Ez nem meríti ki a konkrét dolog összes tulajdonságát. Az ui. kimeríthetetlen.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A fogalmak annak a kevés </a:t>
            </a:r>
            <a:r>
              <a:rPr lang="hu-HU" sz="2000" dirty="0" smtClean="0">
                <a:solidFill>
                  <a:srgbClr val="FF0066"/>
                </a:solidFill>
              </a:rPr>
              <a:t>megértésnek</a:t>
            </a:r>
            <a:r>
              <a:rPr lang="hu-HU" sz="2000" dirty="0" smtClean="0"/>
              <a:t> a formái, amely lehetséges. 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251380" cy="7190570"/>
          </a:xfrm>
          <a:ln>
            <a:solidFill>
              <a:srgbClr val="0000FF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4843463" algn="l"/>
              </a:tabLst>
            </a:pPr>
            <a:r>
              <a:rPr lang="hu-HU" sz="1000" dirty="0" smtClean="0"/>
              <a:t>	természettudományosan még nem igazán azonosít </a:t>
            </a:r>
            <a:r>
              <a:rPr lang="hu-HU" sz="1000" b="1" dirty="0" smtClean="0"/>
              <a:t>képződmények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solidFill>
                  <a:srgbClr val="0000FF"/>
                </a:solidFill>
                <a:latin typeface="Old English Text MT" pitchFamily="66" charset="0"/>
              </a:rPr>
              <a:t>filozófus</a:t>
            </a:r>
          </a:p>
          <a:p>
            <a:pPr marL="0" indent="0">
              <a:spcBef>
                <a:spcPts val="0"/>
              </a:spcBef>
              <a:buNone/>
              <a:tabLst>
                <a:tab pos="6280150" algn="l"/>
              </a:tabLst>
            </a:pPr>
            <a:r>
              <a:rPr lang="hu-HU" sz="2000" dirty="0" smtClean="0"/>
              <a:t>	</a:t>
            </a:r>
            <a:r>
              <a:rPr lang="hu-HU" sz="2000" dirty="0" smtClean="0">
                <a:solidFill>
                  <a:srgbClr val="0000FF"/>
                </a:solidFill>
              </a:rPr>
              <a:t>fogalmi szint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solidFill>
                  <a:srgbClr val="0000FF"/>
                </a:solidFill>
                <a:latin typeface="Old English Text MT" pitchFamily="66" charset="0"/>
              </a:rPr>
              <a:t>ember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  <a:tabLst>
                <a:tab pos="6280150" algn="l"/>
              </a:tabLst>
            </a:pPr>
            <a:r>
              <a:rPr lang="hu-HU" sz="2000" dirty="0" smtClean="0"/>
              <a:t>„Platón”	tárgyi szint (egyed)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filozófusok</a:t>
            </a:r>
            <a:r>
              <a:rPr lang="hu-HU" sz="2000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  <a:tabLst>
                <a:tab pos="6280150" algn="l"/>
              </a:tabLst>
            </a:pPr>
            <a:r>
              <a:rPr lang="hu-HU" sz="2000" dirty="0" smtClean="0"/>
              <a:t>	</a:t>
            </a:r>
            <a:r>
              <a:rPr lang="hu-HU" sz="2000" dirty="0" smtClean="0">
                <a:solidFill>
                  <a:srgbClr val="FF0000"/>
                </a:solidFill>
              </a:rPr>
              <a:t>terjedelmi szint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emberek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  <a:tabLst>
                <a:tab pos="4843463" algn="l"/>
              </a:tabLst>
            </a:pPr>
            <a:r>
              <a:rPr lang="hu-HU" sz="1000" dirty="0" smtClean="0"/>
              <a:t>	természettudományosan kezelhető </a:t>
            </a:r>
            <a:r>
              <a:rPr lang="hu-HU" sz="1000" b="1" dirty="0" smtClean="0"/>
              <a:t>képződmények </a:t>
            </a:r>
            <a:r>
              <a:rPr lang="hu-HU" sz="1000" dirty="0" smtClean="0"/>
              <a:t>[tárgyiasíthatói]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Névtér: a normatív szójelentések/fogalomtartalmak megjelenítése.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000" dirty="0" smtClean="0"/>
              <a:t>Amiből következik, hogy megérteni mindig csak </a:t>
            </a:r>
            <a:r>
              <a:rPr lang="hu-HU" sz="2000" dirty="0" smtClean="0">
                <a:solidFill>
                  <a:srgbClr val="FF0000"/>
                </a:solidFill>
              </a:rPr>
              <a:t>összességeket</a:t>
            </a:r>
            <a:r>
              <a:rPr lang="hu-HU" sz="2000" dirty="0" smtClean="0"/>
              <a:t> értünk meg a közös tulajdonságaik alapján. 					</a:t>
            </a:r>
            <a:r>
              <a:rPr lang="hu-HU" sz="2000" b="1" dirty="0" smtClean="0">
                <a:solidFill>
                  <a:srgbClr val="0000FF"/>
                </a:solidFill>
                <a:latin typeface="Old English Text MT" pitchFamily="66" charset="0"/>
              </a:rPr>
              <a:t>Hajmeresztő!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b="1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2000" b="1" dirty="0" smtClean="0">
                <a:solidFill>
                  <a:srgbClr val="0000FF"/>
                </a:solidFill>
              </a:rPr>
              <a:t>Ismétlés: 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2. Az a természetes, ha nem értjük egymást!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</p:txBody>
      </p:sp>
      <p:sp>
        <p:nvSpPr>
          <p:cNvPr id="3" name="Ellipszis 2"/>
          <p:cNvSpPr/>
          <p:nvPr/>
        </p:nvSpPr>
        <p:spPr>
          <a:xfrm>
            <a:off x="3275820" y="332570"/>
            <a:ext cx="1872260" cy="1800250"/>
          </a:xfrm>
          <a:prstGeom prst="ellipse">
            <a:avLst/>
          </a:prstGeom>
          <a:noFill/>
          <a:ln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2771750" y="2132820"/>
            <a:ext cx="2952410" cy="144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3707880" y="1052670"/>
            <a:ext cx="1071770" cy="1071770"/>
          </a:xfrm>
          <a:prstGeom prst="ellipse">
            <a:avLst/>
          </a:prstGeom>
          <a:noFill/>
          <a:ln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rgbClr val="0000FF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3995920" y="2276840"/>
            <a:ext cx="432060" cy="432060"/>
          </a:xfrm>
          <a:prstGeom prst="ellipse">
            <a:avLst/>
          </a:prstGeom>
          <a:noFill/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3131800" y="2276840"/>
            <a:ext cx="2304320" cy="2160300"/>
          </a:xfrm>
          <a:prstGeom prst="ellipse">
            <a:avLst/>
          </a:prstGeom>
          <a:noFill/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Egyenes összekötő nyíllal 9"/>
          <p:cNvCxnSpPr/>
          <p:nvPr/>
        </p:nvCxnSpPr>
        <p:spPr>
          <a:xfrm>
            <a:off x="1043510" y="548600"/>
            <a:ext cx="2304320" cy="288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755470" y="1124680"/>
            <a:ext cx="2952410" cy="288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>
            <a:endCxn id="6" idx="2"/>
          </p:cNvCxnSpPr>
          <p:nvPr/>
        </p:nvCxnSpPr>
        <p:spPr>
          <a:xfrm flipV="1">
            <a:off x="1331550" y="2492870"/>
            <a:ext cx="2664370" cy="144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V="1">
            <a:off x="1187530" y="3501010"/>
            <a:ext cx="1944270" cy="72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3635870" y="692620"/>
            <a:ext cx="1368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 smtClean="0"/>
              <a:t>ismertetőjegyek</a:t>
            </a:r>
            <a:r>
              <a:rPr lang="hu-HU" sz="1200" b="1" baseline="-25000" dirty="0" err="1" smtClean="0"/>
              <a:t>f</a:t>
            </a:r>
            <a:endParaRPr lang="hu-HU" sz="1200" b="1" baseline="-250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3707880" y="1484730"/>
            <a:ext cx="10801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 err="1" smtClean="0"/>
              <a:t>ismertetőjegyek</a:t>
            </a:r>
            <a:r>
              <a:rPr lang="hu-HU" sz="900" b="1" baseline="-25000" dirty="0" err="1" smtClean="0"/>
              <a:t>e</a:t>
            </a:r>
            <a:endParaRPr lang="hu-HU" sz="900" b="1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550" y="1340710"/>
            <a:ext cx="971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Egyenes összekötő nyíllal 14"/>
          <p:cNvCxnSpPr/>
          <p:nvPr/>
        </p:nvCxnSpPr>
        <p:spPr>
          <a:xfrm flipV="1">
            <a:off x="2195670" y="2204830"/>
            <a:ext cx="567700" cy="8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H="1">
            <a:off x="5148080" y="188550"/>
            <a:ext cx="2016280" cy="576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036620" cy="6858000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  <a:tabLst>
                <a:tab pos="5646738" algn="l"/>
              </a:tabLst>
            </a:pPr>
            <a:r>
              <a:rPr lang="hu-HU" dirty="0" smtClean="0"/>
              <a:t>nyelvi szint	</a:t>
            </a:r>
            <a:r>
              <a:rPr lang="hu-HU" sz="1000" dirty="0" smtClean="0"/>
              <a:t>formális kezelhető terület</a:t>
            </a:r>
          </a:p>
          <a:p>
            <a:pPr>
              <a:buNone/>
            </a:pPr>
            <a:r>
              <a:rPr lang="hu-HU" dirty="0" smtClean="0"/>
              <a:t>„fizikai jelek”</a:t>
            </a:r>
          </a:p>
          <a:p>
            <a:pPr>
              <a:buNone/>
            </a:pPr>
            <a:r>
              <a:rPr lang="hu-HU" dirty="0" smtClean="0">
                <a:latin typeface="Times New Roman"/>
                <a:cs typeface="Times New Roman"/>
              </a:rPr>
              <a:t>→ </a:t>
            </a:r>
            <a:r>
              <a:rPr lang="hu-HU" dirty="0" smtClean="0"/>
              <a:t>szavak = </a:t>
            </a:r>
            <a:r>
              <a:rPr lang="hu-HU" sz="4000" dirty="0" smtClean="0">
                <a:latin typeface="Times New Roman"/>
                <a:cs typeface="Times New Roman"/>
              </a:rPr>
              <a:t>nevek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  <a:tabLst>
                <a:tab pos="6813550" algn="l"/>
              </a:tabLst>
            </a:pPr>
            <a:r>
              <a:rPr lang="hu-HU" dirty="0" smtClean="0"/>
              <a:t>felfogási szint	f</a:t>
            </a:r>
          </a:p>
          <a:p>
            <a:pPr>
              <a:buNone/>
            </a:pPr>
            <a:r>
              <a:rPr lang="hu-HU" b="1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~ „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gondolati jelek”</a:t>
            </a:r>
          </a:p>
          <a:p>
            <a:pPr>
              <a:buNone/>
            </a:pPr>
            <a:r>
              <a:rPr lang="hu-HU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→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  <a:latin typeface="Old English Text MT" pitchFamily="66" charset="0"/>
                <a:cs typeface="Times New Roman"/>
              </a:rPr>
              <a:t>fogalmak</a:t>
            </a:r>
            <a:endParaRPr lang="hu-HU" dirty="0" smtClean="0">
              <a:solidFill>
                <a:schemeClr val="bg1">
                  <a:lumMod val="65000"/>
                </a:schemeClr>
              </a:solidFill>
              <a:latin typeface="Old English Text MT" pitchFamily="66" charset="0"/>
            </a:endParaRPr>
          </a:p>
          <a:p>
            <a:pPr>
              <a:buNone/>
            </a:pPr>
            <a:endParaRPr lang="hu-HU" dirty="0" smtClean="0"/>
          </a:p>
          <a:p>
            <a:pPr>
              <a:buNone/>
              <a:tabLst>
                <a:tab pos="5646738" algn="l"/>
              </a:tabLst>
            </a:pPr>
            <a:r>
              <a:rPr lang="hu-HU" dirty="0" smtClean="0"/>
              <a:t>	</a:t>
            </a:r>
            <a:r>
              <a:rPr lang="hu-HU" sz="1000" dirty="0" smtClean="0"/>
              <a:t>	formálisan nem kezelhető terület</a:t>
            </a:r>
          </a:p>
          <a:p>
            <a:pPr marL="0" indent="0" algn="ctr">
              <a:buNone/>
            </a:pPr>
            <a:r>
              <a:rPr lang="hu-HU" dirty="0" smtClean="0"/>
              <a:t>A címoldal ábrájának értelme</a:t>
            </a:r>
            <a:endParaRPr lang="hu-H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70" y="1052670"/>
            <a:ext cx="43926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Egyenes összekötő 6"/>
          <p:cNvCxnSpPr/>
          <p:nvPr/>
        </p:nvCxnSpPr>
        <p:spPr>
          <a:xfrm>
            <a:off x="467430" y="2852920"/>
            <a:ext cx="8353160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A névterek értelme"/>
</p:tagLst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1617</TotalTime>
  <Words>1875</Words>
  <Application>Microsoft Office PowerPoint</Application>
  <PresentationFormat>Diavetítés a képernyőre (4:3 oldalarány)</PresentationFormat>
  <Paragraphs>282</Paragraphs>
  <Slides>19</Slides>
  <Notes>19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5" baseType="lpstr">
      <vt:lpstr>Arial</vt:lpstr>
      <vt:lpstr>Calibri</vt:lpstr>
      <vt:lpstr>Monotype Corsiva</vt:lpstr>
      <vt:lpstr>Old English Text MT</vt:lpstr>
      <vt:lpstr>Times New Roman</vt:lpstr>
      <vt:lpstr>Alapértelmezett terv</vt:lpstr>
      <vt:lpstr>  Ungváry Rudolf  A névterek értelme. Filozófiai-szerkezeti jellemzők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Kipillantás: internetstruktúra hostok szerint (USA). A sűrűsödések a legáltalánosabb fogalmaknak felelnek meg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névterek értelme</dc:title>
  <dc:creator>Ariel Bt.</dc:creator>
  <cp:lastModifiedBy>Nagy Zsuzsanna</cp:lastModifiedBy>
  <cp:revision>112</cp:revision>
  <dcterms:created xsi:type="dcterms:W3CDTF">2006-03-07T09:30:23Z</dcterms:created>
  <dcterms:modified xsi:type="dcterms:W3CDTF">2021-04-29T11:41:36Z</dcterms:modified>
</cp:coreProperties>
</file>