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custDataLst>
    <p:tags r:id="rId2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497C-DBB7-42C2-B592-91FDCEB03C41}" type="datetimeFigureOut">
              <a:rPr lang="hu-HU" smtClean="0"/>
              <a:t>2021. 04. 20.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DCEF9-00F7-419A-A36C-3FEC86A99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62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8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16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90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05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88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73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81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61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47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24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39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79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010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69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627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40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81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40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70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01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26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66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08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6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DCEF9-00F7-419A-A36C-3FEC86A994E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67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8271" y="2641219"/>
            <a:ext cx="5315457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0642" y="2398014"/>
            <a:ext cx="8229600" cy="143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bor@silicon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7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jpg"/><Relationship Id="rId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nextplatform.com/2019/10/22/exascale-is-not-your-grandfathers-hpc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70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6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68.png"/><Relationship Id="rId5" Type="http://schemas.openxmlformats.org/officeDocument/2006/relationships/image" Target="../media/image75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74.png"/><Relationship Id="rId9" Type="http://schemas.openxmlformats.org/officeDocument/2006/relationships/image" Target="../media/image66.png"/><Relationship Id="rId14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629" y="2493391"/>
            <a:ext cx="9199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Az</a:t>
            </a:r>
            <a:r>
              <a:rPr spc="-20" dirty="0"/>
              <a:t> </a:t>
            </a:r>
            <a:r>
              <a:rPr spc="-5" dirty="0"/>
              <a:t>adatok</a:t>
            </a:r>
            <a:r>
              <a:rPr dirty="0"/>
              <a:t> </a:t>
            </a:r>
            <a:r>
              <a:rPr spc="-5" dirty="0"/>
              <a:t>optimális</a:t>
            </a:r>
            <a:r>
              <a:rPr spc="-15" dirty="0"/>
              <a:t> </a:t>
            </a:r>
            <a:r>
              <a:rPr spc="-5" dirty="0"/>
              <a:t>helye </a:t>
            </a:r>
            <a:r>
              <a:rPr dirty="0"/>
              <a:t>HPC</a:t>
            </a:r>
            <a:r>
              <a:rPr spc="-20" dirty="0"/>
              <a:t> </a:t>
            </a:r>
            <a:r>
              <a:rPr spc="-5" dirty="0"/>
              <a:t>környezetben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03434" y="4124071"/>
            <a:ext cx="192278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15"/>
              </a:lnSpc>
              <a:spcBef>
                <a:spcPts val="100"/>
              </a:spcBef>
            </a:pPr>
            <a:r>
              <a:rPr sz="3200" spc="-50" dirty="0">
                <a:solidFill>
                  <a:srgbClr val="FFFFFF"/>
                </a:solidFill>
                <a:latin typeface="Arial Narrow"/>
                <a:cs typeface="Arial Narrow"/>
              </a:rPr>
              <a:t>Temesi</a:t>
            </a:r>
            <a:r>
              <a:rPr sz="3200" spc="-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 Narrow"/>
                <a:cs typeface="Arial Narrow"/>
              </a:rPr>
              <a:t>Tibor</a:t>
            </a:r>
            <a:endParaRPr sz="3200">
              <a:latin typeface="Arial Narrow"/>
              <a:cs typeface="Arial Narrow"/>
            </a:endParaRPr>
          </a:p>
          <a:p>
            <a:pPr marL="76200">
              <a:lnSpc>
                <a:spcPts val="2515"/>
              </a:lnSpc>
            </a:pP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  <a:hlinkClick r:id="rId4"/>
              </a:rPr>
              <a:t>tibor@silicon.hu</a:t>
            </a:r>
            <a:endParaRPr sz="2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Silicon</a:t>
            </a:r>
            <a:r>
              <a:rPr sz="2200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Computers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886967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" y="4908803"/>
            <a:ext cx="10861548" cy="12405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6153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NON-VOLATILE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EXPRESS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(NVMe)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003" y="1946148"/>
            <a:ext cx="1798320" cy="496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4494" y="1780794"/>
            <a:ext cx="2331720" cy="1224280"/>
          </a:xfrm>
          <a:prstGeom prst="rect">
            <a:avLst/>
          </a:prstGeom>
          <a:ln w="19050">
            <a:solidFill>
              <a:srgbClr val="FDC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775970" marR="188595" indent="-574675">
              <a:lnSpc>
                <a:spcPct val="100000"/>
              </a:lnSpc>
            </a:pPr>
            <a:r>
              <a:rPr sz="1600" b="1" i="1" spc="-5" dirty="0">
                <a:latin typeface="Segoe UI"/>
                <a:cs typeface="Segoe UI"/>
              </a:rPr>
              <a:t>is</a:t>
            </a:r>
            <a:r>
              <a:rPr sz="1600" b="1" i="1" spc="-15" dirty="0">
                <a:latin typeface="Segoe UI"/>
                <a:cs typeface="Segoe UI"/>
              </a:rPr>
              <a:t> </a:t>
            </a:r>
            <a:r>
              <a:rPr sz="1600" b="1" i="1" spc="-5" dirty="0">
                <a:latin typeface="Segoe UI"/>
                <a:cs typeface="Segoe UI"/>
              </a:rPr>
              <a:t>fast,</a:t>
            </a:r>
            <a:r>
              <a:rPr sz="1600" b="1" i="1" dirty="0">
                <a:latin typeface="Segoe UI"/>
                <a:cs typeface="Segoe UI"/>
              </a:rPr>
              <a:t> </a:t>
            </a:r>
            <a:r>
              <a:rPr sz="1600" b="1" i="1" spc="-10" dirty="0">
                <a:latin typeface="Segoe UI"/>
                <a:cs typeface="Segoe UI"/>
              </a:rPr>
              <a:t>scalable,</a:t>
            </a:r>
            <a:r>
              <a:rPr sz="1600" b="1" i="1" spc="25" dirty="0">
                <a:latin typeface="Segoe UI"/>
                <a:cs typeface="Segoe UI"/>
              </a:rPr>
              <a:t> </a:t>
            </a:r>
            <a:r>
              <a:rPr sz="1600" b="1" i="1" spc="-5" dirty="0">
                <a:latin typeface="Segoe UI"/>
                <a:cs typeface="Segoe UI"/>
              </a:rPr>
              <a:t>and </a:t>
            </a:r>
            <a:r>
              <a:rPr sz="1600" b="1" i="1" spc="-425" dirty="0">
                <a:latin typeface="Segoe UI"/>
                <a:cs typeface="Segoe UI"/>
              </a:rPr>
              <a:t> </a:t>
            </a:r>
            <a:r>
              <a:rPr sz="1600" b="1" i="1" spc="-5" dirty="0">
                <a:latin typeface="Segoe UI"/>
                <a:cs typeface="Segoe UI"/>
              </a:rPr>
              <a:t>efficient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816" y="3792727"/>
            <a:ext cx="165925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635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Designed to </a:t>
            </a:r>
            <a:r>
              <a:rPr sz="2000" b="1" spc="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982"/>
                </a:solidFill>
                <a:latin typeface="Arial"/>
                <a:cs typeface="Arial"/>
              </a:rPr>
              <a:t>move</a:t>
            </a:r>
            <a:r>
              <a:rPr sz="2000" b="1" spc="-8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982"/>
                </a:solidFill>
                <a:latin typeface="Arial"/>
                <a:cs typeface="Arial"/>
              </a:rPr>
              <a:t>beyond </a:t>
            </a:r>
            <a:r>
              <a:rPr sz="2000" b="1" spc="-54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HDDs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9865" y="3792727"/>
            <a:ext cx="266319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0670" marR="5080" indent="-26860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Standard</a:t>
            </a:r>
            <a:r>
              <a:rPr sz="2000" b="1" spc="-4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interface</a:t>
            </a:r>
            <a:r>
              <a:rPr sz="2000" b="1" spc="-8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for </a:t>
            </a:r>
            <a:r>
              <a:rPr sz="2000" b="1" spc="-54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Solid</a:t>
            </a:r>
            <a:r>
              <a:rPr sz="2000" b="1" spc="-2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State</a:t>
            </a:r>
            <a:r>
              <a:rPr sz="2000" b="1" spc="-4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5366" y="3917441"/>
            <a:ext cx="1851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A</a:t>
            </a:r>
            <a:r>
              <a:rPr sz="2000" b="1" spc="-114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982"/>
                </a:solidFill>
                <a:latin typeface="Arial"/>
                <a:cs typeface="Arial"/>
              </a:rPr>
              <a:t>new</a:t>
            </a:r>
            <a:r>
              <a:rPr sz="2000" b="1" spc="-4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protocol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84409" y="3917441"/>
            <a:ext cx="902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A982"/>
                </a:solidFill>
                <a:latin typeface="Arial"/>
                <a:cs typeface="Arial"/>
              </a:rPr>
              <a:t>Media?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2794" y="4902327"/>
          <a:ext cx="10861675" cy="1232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63">
                <a:tc>
                  <a:txBody>
                    <a:bodyPr/>
                    <a:lstStyle/>
                    <a:p>
                      <a:pPr marL="175260" marR="293370" indent="-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Built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performing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storage </a:t>
                      </a:r>
                      <a:r>
                        <a:rPr sz="1800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FF8300"/>
                      </a:solidFill>
                      <a:prstDash val="solid"/>
                    </a:lnT>
                    <a:lnB w="12700">
                      <a:solidFill>
                        <a:srgbClr val="FF8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 marR="4108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Leverages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PCIe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lower </a:t>
                      </a:r>
                      <a:r>
                        <a:rPr sz="1800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latency,</a:t>
                      </a:r>
                      <a:r>
                        <a:rPr sz="1800" spc="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1800" spc="4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IOPS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S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SAS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FF8300"/>
                      </a:solidFill>
                      <a:prstDash val="solid"/>
                    </a:lnT>
                    <a:lnB w="12700">
                      <a:solidFill>
                        <a:srgbClr val="FF8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 marR="3111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streamlined </a:t>
                      </a:r>
                      <a:r>
                        <a:rPr sz="1800" spc="-4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command-set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(replaces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SCSI)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FF8300"/>
                      </a:solidFill>
                      <a:prstDash val="solid"/>
                    </a:lnT>
                    <a:lnB w="12700">
                      <a:solidFill>
                        <a:srgbClr val="FF8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 marR="218440" indent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its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 high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media— </a:t>
                      </a:r>
                      <a:r>
                        <a:rPr sz="1800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it’s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it!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FF8300"/>
                      </a:solidFill>
                      <a:prstDash val="solid"/>
                    </a:lnT>
                    <a:lnB w="12700">
                      <a:solidFill>
                        <a:srgbClr val="FF8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431794" y="1447291"/>
            <a:ext cx="404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040" algn="l"/>
                <a:tab pos="903605" algn="l"/>
                <a:tab pos="1830705" algn="l"/>
                <a:tab pos="2807970" algn="l"/>
                <a:tab pos="3772535" algn="l"/>
              </a:tabLst>
            </a:pPr>
            <a:r>
              <a:rPr sz="1800" i="1" dirty="0">
                <a:latin typeface="Arial"/>
                <a:cs typeface="Arial"/>
              </a:rPr>
              <a:t>A	</a:t>
            </a:r>
            <a:r>
              <a:rPr sz="1800" i="1" spc="-10" dirty="0">
                <a:latin typeface="Arial"/>
                <a:cs typeface="Arial"/>
              </a:rPr>
              <a:t>ne</a:t>
            </a:r>
            <a:r>
              <a:rPr sz="1800" i="1" spc="-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	stor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g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	</a:t>
            </a:r>
            <a:r>
              <a:rPr sz="1800" i="1" spc="-5" dirty="0">
                <a:latin typeface="Arial"/>
                <a:cs typeface="Arial"/>
              </a:rPr>
              <a:t>pr</a:t>
            </a:r>
            <a:r>
              <a:rPr sz="1800" i="1" spc="-15" dirty="0">
                <a:latin typeface="Arial"/>
                <a:cs typeface="Arial"/>
              </a:rPr>
              <a:t>o</a:t>
            </a:r>
            <a:r>
              <a:rPr sz="1800" i="1" spc="-5" dirty="0">
                <a:latin typeface="Arial"/>
                <a:cs typeface="Arial"/>
              </a:rPr>
              <a:t>tocol</a:t>
            </a:r>
            <a:r>
              <a:rPr sz="1800" i="1" dirty="0">
                <a:latin typeface="Arial"/>
                <a:cs typeface="Arial"/>
              </a:rPr>
              <a:t>	f</a:t>
            </a:r>
            <a:r>
              <a:rPr sz="1800" i="1" spc="5" dirty="0">
                <a:latin typeface="Arial"/>
                <a:cs typeface="Arial"/>
              </a:rPr>
              <a:t>o</a:t>
            </a:r>
            <a:r>
              <a:rPr sz="1800" i="1" spc="-5" dirty="0">
                <a:latin typeface="Arial"/>
                <a:cs typeface="Arial"/>
              </a:rPr>
              <a:t>cus</a:t>
            </a:r>
            <a:r>
              <a:rPr sz="1800" i="1" spc="-15" dirty="0">
                <a:latin typeface="Arial"/>
                <a:cs typeface="Arial"/>
              </a:rPr>
              <a:t>e</a:t>
            </a:r>
            <a:r>
              <a:rPr sz="1800" i="1" spc="-5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	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1794" y="1721611"/>
            <a:ext cx="404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  <a:tab pos="1804670" algn="l"/>
                <a:tab pos="2934335" algn="l"/>
                <a:tab pos="3380740" algn="l"/>
              </a:tabLst>
            </a:pPr>
            <a:r>
              <a:rPr sz="1800" i="1" dirty="0">
                <a:latin typeface="Arial"/>
                <a:cs typeface="Arial"/>
              </a:rPr>
              <a:t>SSDs,	</a:t>
            </a:r>
            <a:r>
              <a:rPr sz="1800" i="1" spc="-5" dirty="0">
                <a:latin typeface="Arial"/>
                <a:cs typeface="Arial"/>
              </a:rPr>
              <a:t>re</a:t>
            </a:r>
            <a:r>
              <a:rPr sz="1800" i="1" spc="-15" dirty="0">
                <a:latin typeface="Arial"/>
                <a:cs typeface="Arial"/>
              </a:rPr>
              <a:t>p</a:t>
            </a:r>
            <a:r>
              <a:rPr sz="1800" i="1" spc="-5" dirty="0">
                <a:latin typeface="Arial"/>
                <a:cs typeface="Arial"/>
              </a:rPr>
              <a:t>l</a:t>
            </a:r>
            <a:r>
              <a:rPr sz="1800" i="1" spc="-15" dirty="0">
                <a:latin typeface="Arial"/>
                <a:cs typeface="Arial"/>
              </a:rPr>
              <a:t>a</a:t>
            </a:r>
            <a:r>
              <a:rPr sz="1800" i="1" spc="10" dirty="0">
                <a:latin typeface="Arial"/>
                <a:cs typeface="Arial"/>
              </a:rPr>
              <a:t>c</a:t>
            </a:r>
            <a:r>
              <a:rPr sz="1800" i="1" dirty="0">
                <a:latin typeface="Arial"/>
                <a:cs typeface="Arial"/>
              </a:rPr>
              <a:t>es	tra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spc="-5" dirty="0">
                <a:latin typeface="Arial"/>
                <a:cs typeface="Arial"/>
              </a:rPr>
              <a:t>iti</a:t>
            </a:r>
            <a:r>
              <a:rPr sz="1800" i="1" spc="-15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5" dirty="0">
                <a:latin typeface="Arial"/>
                <a:cs typeface="Arial"/>
              </a:rPr>
              <a:t>al</a:t>
            </a:r>
            <a:r>
              <a:rPr sz="1800" i="1" dirty="0">
                <a:latin typeface="Arial"/>
                <a:cs typeface="Arial"/>
              </a:rPr>
              <a:t>	I/O	stacks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1794" y="1995932"/>
            <a:ext cx="40513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built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SCSI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protocol,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which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is 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optimized</a:t>
            </a:r>
            <a:r>
              <a:rPr sz="1800" i="1" spc="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spinning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media.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It </a:t>
            </a:r>
            <a:r>
              <a:rPr sz="1800" i="1" spc="-10" dirty="0">
                <a:latin typeface="Arial"/>
                <a:cs typeface="Arial"/>
              </a:rPr>
              <a:t>leverages </a:t>
            </a:r>
            <a:r>
              <a:rPr sz="1800" i="1" dirty="0">
                <a:latin typeface="Arial"/>
                <a:cs typeface="Arial"/>
              </a:rPr>
              <a:t>PCIe </a:t>
            </a:r>
            <a:r>
              <a:rPr sz="1800" i="1" spc="-5" dirty="0">
                <a:latin typeface="Arial"/>
                <a:cs typeface="Arial"/>
              </a:rPr>
              <a:t>instead of </a:t>
            </a:r>
            <a:r>
              <a:rPr sz="1800" i="1" spc="-35" dirty="0">
                <a:latin typeface="Arial"/>
                <a:cs typeface="Arial"/>
              </a:rPr>
              <a:t>SAS/SATA 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greater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bandwidth,</a:t>
            </a:r>
            <a:r>
              <a:rPr sz="1800" i="1" dirty="0">
                <a:latin typeface="Arial"/>
                <a:cs typeface="Arial"/>
              </a:rPr>
              <a:t> IOPS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and </a:t>
            </a:r>
            <a:r>
              <a:rPr sz="1800" i="1" spc="-5" dirty="0">
                <a:latin typeface="Arial"/>
                <a:cs typeface="Arial"/>
              </a:rPr>
              <a:t> reduced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latency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7723" y="1580316"/>
            <a:ext cx="3497239" cy="17428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39674"/>
            <a:ext cx="10731500" cy="22009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30"/>
              </a:spcBef>
              <a:buChar char="•"/>
              <a:tabLst>
                <a:tab pos="195580" algn="l"/>
              </a:tabLst>
            </a:pPr>
            <a:r>
              <a:rPr sz="2400" spc="-30" dirty="0">
                <a:latin typeface="Calibri"/>
                <a:cs typeface="Calibri"/>
              </a:rPr>
              <a:t>Közös,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megosztott, többrétegű tárolórendszer</a:t>
            </a:r>
            <a:endParaRPr sz="24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15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Az</a:t>
            </a:r>
            <a:r>
              <a:rPr sz="22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éppen</a:t>
            </a:r>
            <a:r>
              <a:rPr sz="2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feldolgozandó</a:t>
            </a:r>
            <a:r>
              <a:rPr sz="2200" spc="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adatok</a:t>
            </a:r>
            <a:r>
              <a:rPr sz="2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számára</a:t>
            </a:r>
            <a:r>
              <a:rPr sz="2200" spc="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maximális</a:t>
            </a:r>
            <a:r>
              <a:rPr sz="2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írás/olvasási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teljesítmény:</a:t>
            </a:r>
            <a:r>
              <a:rPr sz="2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A6A6A6"/>
                </a:solidFill>
                <a:latin typeface="Calibri"/>
                <a:cs typeface="Calibri"/>
              </a:rPr>
              <a:t>SCRATCH:</a:t>
            </a:r>
            <a:r>
              <a:rPr sz="2200" spc="7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all-</a:t>
            </a:r>
            <a:endParaRPr sz="220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</a:pP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flash,</a:t>
            </a: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NVMe,</a:t>
            </a:r>
            <a:r>
              <a:rPr sz="2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..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04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30" dirty="0">
                <a:latin typeface="Calibri"/>
                <a:cs typeface="Calibri"/>
              </a:rPr>
              <a:t>Tárolási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kapacitás </a:t>
            </a: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operatív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adatok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számára: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HOME: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HDD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04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0" dirty="0">
                <a:latin typeface="Calibri"/>
                <a:cs typeface="Calibri"/>
              </a:rPr>
              <a:t>Archív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réteg: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szalagkönyvtár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190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5" dirty="0">
                <a:latin typeface="Calibri"/>
                <a:cs typeface="Calibri"/>
              </a:rPr>
              <a:t>Automatizált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adatmenedzsment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136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TÁROLÓK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3175071"/>
            <a:ext cx="1344168" cy="2846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335737"/>
            <a:ext cx="9552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FILE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Arial"/>
                <a:cs typeface="Arial"/>
              </a:rPr>
              <a:t>CONFIGURATION</a:t>
            </a:r>
            <a:r>
              <a:rPr sz="2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OPTIONS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813" y="1015746"/>
            <a:ext cx="3528060" cy="5081270"/>
          </a:xfrm>
          <a:custGeom>
            <a:avLst/>
            <a:gdLst/>
            <a:ahLst/>
            <a:cxnLst/>
            <a:rect l="l" t="t" r="r" b="b"/>
            <a:pathLst>
              <a:path w="3528060" h="5081270">
                <a:moveTo>
                  <a:pt x="0" y="5081016"/>
                </a:moveTo>
                <a:lnTo>
                  <a:pt x="3528060" y="5081016"/>
                </a:lnTo>
                <a:lnTo>
                  <a:pt x="3528060" y="0"/>
                </a:lnTo>
                <a:lnTo>
                  <a:pt x="0" y="0"/>
                </a:lnTo>
                <a:lnTo>
                  <a:pt x="0" y="5081016"/>
                </a:lnTo>
                <a:close/>
              </a:path>
            </a:pathLst>
          </a:custGeom>
          <a:ln w="44450">
            <a:solidFill>
              <a:srgbClr val="762F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038" y="1052322"/>
            <a:ext cx="348361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19175" marR="1014094" indent="202565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latin typeface="Arial"/>
                <a:cs typeface="Arial"/>
              </a:rPr>
              <a:t>All HDD 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file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038" y="1865376"/>
            <a:ext cx="3483610" cy="234950"/>
          </a:xfrm>
          <a:prstGeom prst="rect">
            <a:avLst/>
          </a:prstGeom>
          <a:solidFill>
            <a:srgbClr val="0D526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1639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/lustre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9976" y="2153411"/>
            <a:ext cx="1737360" cy="234950"/>
          </a:xfrm>
          <a:custGeom>
            <a:avLst/>
            <a:gdLst/>
            <a:ahLst/>
            <a:cxnLst/>
            <a:rect l="l" t="t" r="r" b="b"/>
            <a:pathLst>
              <a:path w="1737360" h="234950">
                <a:moveTo>
                  <a:pt x="1737360" y="0"/>
                </a:moveTo>
                <a:lnTo>
                  <a:pt x="0" y="0"/>
                </a:lnTo>
                <a:lnTo>
                  <a:pt x="0" y="234696"/>
                </a:lnTo>
                <a:lnTo>
                  <a:pt x="1737360" y="234696"/>
                </a:lnTo>
                <a:lnTo>
                  <a:pt x="1737360" y="0"/>
                </a:lnTo>
                <a:close/>
              </a:path>
            </a:pathLst>
          </a:custGeom>
          <a:solidFill>
            <a:srgbClr val="762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9189" y="4161282"/>
            <a:ext cx="1929764" cy="1850389"/>
          </a:xfrm>
          <a:prstGeom prst="rect">
            <a:avLst/>
          </a:prstGeom>
          <a:ln w="38100">
            <a:solidFill>
              <a:srgbClr val="762FEA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915"/>
              </a:spcBef>
            </a:pPr>
            <a:r>
              <a:rPr sz="1400" b="1" spc="-5" dirty="0">
                <a:latin typeface="Arial"/>
                <a:cs typeface="Arial"/>
              </a:rPr>
              <a:t>SSU-D2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(10U)</a:t>
            </a:r>
            <a:endParaRPr sz="1400">
              <a:latin typeface="Arial"/>
              <a:cs typeface="Arial"/>
            </a:endParaRPr>
          </a:p>
          <a:p>
            <a:pPr marL="474345" marR="141605" indent="-287020">
              <a:lnSpc>
                <a:spcPts val="1510"/>
              </a:lnSpc>
              <a:spcBef>
                <a:spcPts val="430"/>
              </a:spcBef>
              <a:buFont typeface="Calibri"/>
              <a:buChar char="•"/>
              <a:tabLst>
                <a:tab pos="474345" algn="l"/>
                <a:tab pos="474980" algn="l"/>
              </a:tabLst>
            </a:pPr>
            <a:r>
              <a:rPr sz="1400" spc="-5" dirty="0">
                <a:latin typeface="Arial"/>
                <a:cs typeface="Arial"/>
              </a:rPr>
              <a:t>Up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GB/sec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212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HDD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•"/>
            </a:pPr>
            <a:endParaRPr sz="18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SSU-D4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(18U)</a:t>
            </a:r>
            <a:endParaRPr sz="1400">
              <a:latin typeface="Arial"/>
              <a:cs typeface="Arial"/>
            </a:endParaRPr>
          </a:p>
          <a:p>
            <a:pPr marL="474345" indent="-287655">
              <a:lnSpc>
                <a:spcPts val="1595"/>
              </a:lnSpc>
              <a:spcBef>
                <a:spcPts val="240"/>
              </a:spcBef>
              <a:buFont typeface="Calibri"/>
              <a:buChar char="•"/>
              <a:tabLst>
                <a:tab pos="474345" algn="l"/>
                <a:tab pos="474980" algn="l"/>
              </a:tabLst>
            </a:pPr>
            <a:r>
              <a:rPr sz="1400" spc="-5" dirty="0">
                <a:latin typeface="Arial"/>
                <a:cs typeface="Arial"/>
              </a:rPr>
              <a:t>Up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GB/sec</a:t>
            </a:r>
            <a:endParaRPr sz="1400">
              <a:latin typeface="Arial"/>
              <a:cs typeface="Arial"/>
            </a:endParaRPr>
          </a:p>
          <a:p>
            <a:pPr marL="474345">
              <a:lnSpc>
                <a:spcPts val="1595"/>
              </a:lnSpc>
            </a:pP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424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550" y="2388870"/>
            <a:ext cx="359791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909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Calibri"/>
              <a:cs typeface="Calibri"/>
            </a:endParaRPr>
          </a:p>
          <a:p>
            <a:pPr>
              <a:lnSpc>
                <a:spcPts val="1835"/>
              </a:lnSpc>
            </a:pPr>
            <a:r>
              <a:rPr sz="1600" b="1" spc="-5" dirty="0">
                <a:latin typeface="Arial"/>
                <a:cs typeface="Arial"/>
              </a:rPr>
              <a:t>Specifications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rack: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ts val="1510"/>
              </a:lnSpc>
              <a:buFont typeface="Calibri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Arial"/>
                <a:cs typeface="Arial"/>
              </a:rPr>
              <a:t>Up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GB/sec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(read/write)</a:t>
            </a:r>
            <a:endParaRPr sz="1400">
              <a:latin typeface="Arial"/>
              <a:cs typeface="Arial"/>
            </a:endParaRPr>
          </a:p>
          <a:p>
            <a:pPr marL="286385" indent="-287020">
              <a:lnSpc>
                <a:spcPts val="1595"/>
              </a:lnSpc>
              <a:buFont typeface="Calibri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Arial"/>
                <a:cs typeface="Arial"/>
              </a:rPr>
              <a:t>Up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PB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usable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capacity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(16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TB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HDD)</a:t>
            </a:r>
            <a:endParaRPr sz="1400">
              <a:latin typeface="Arial"/>
              <a:cs typeface="Arial"/>
            </a:endParaRPr>
          </a:p>
          <a:p>
            <a:pPr marL="449580">
              <a:lnSpc>
                <a:spcPct val="100000"/>
              </a:lnSpc>
              <a:spcBef>
                <a:spcPts val="910"/>
              </a:spcBef>
            </a:pPr>
            <a:r>
              <a:rPr sz="1600" b="1" spc="-5" dirty="0">
                <a:latin typeface="Arial"/>
                <a:cs typeface="Arial"/>
              </a:rPr>
              <a:t>Scalable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Storage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Units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(SSU)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18269" y="4161282"/>
            <a:ext cx="1929764" cy="1850389"/>
          </a:xfrm>
          <a:custGeom>
            <a:avLst/>
            <a:gdLst/>
            <a:ahLst/>
            <a:cxnLst/>
            <a:rect l="l" t="t" r="r" b="b"/>
            <a:pathLst>
              <a:path w="1929765" h="1850389">
                <a:moveTo>
                  <a:pt x="0" y="1850136"/>
                </a:moveTo>
                <a:lnTo>
                  <a:pt x="1929383" y="1850136"/>
                </a:lnTo>
                <a:lnTo>
                  <a:pt x="1929383" y="0"/>
                </a:lnTo>
                <a:lnTo>
                  <a:pt x="0" y="0"/>
                </a:lnTo>
                <a:lnTo>
                  <a:pt x="0" y="1850136"/>
                </a:lnTo>
                <a:close/>
              </a:path>
            </a:pathLst>
          </a:custGeom>
          <a:ln w="38100">
            <a:solidFill>
              <a:srgbClr val="FF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2452116"/>
            <a:ext cx="249935" cy="3093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8511" y="2452116"/>
            <a:ext cx="249935" cy="309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6359" y="2452116"/>
            <a:ext cx="249935" cy="3093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8111" y="2452116"/>
            <a:ext cx="249935" cy="3093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9007" y="2452116"/>
            <a:ext cx="249935" cy="3093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759" y="2452116"/>
            <a:ext cx="249935" cy="3093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7083" y="2452116"/>
            <a:ext cx="249935" cy="30937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8835" y="2452116"/>
            <a:ext cx="249935" cy="3093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9064" y="2452116"/>
            <a:ext cx="249935" cy="30937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911" y="2462783"/>
            <a:ext cx="249936" cy="30937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0235" y="2462783"/>
            <a:ext cx="249936" cy="3093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1988" y="2462783"/>
            <a:ext cx="249935" cy="30937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3740" y="2462783"/>
            <a:ext cx="248411" cy="30937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078479" y="4718303"/>
            <a:ext cx="2216150" cy="692150"/>
          </a:xfrm>
          <a:custGeom>
            <a:avLst/>
            <a:gdLst/>
            <a:ahLst/>
            <a:cxnLst/>
            <a:rect l="l" t="t" r="r" b="b"/>
            <a:pathLst>
              <a:path w="2216150" h="692150">
                <a:moveTo>
                  <a:pt x="1869947" y="0"/>
                </a:moveTo>
                <a:lnTo>
                  <a:pt x="1869947" y="172974"/>
                </a:lnTo>
                <a:lnTo>
                  <a:pt x="0" y="172974"/>
                </a:lnTo>
                <a:lnTo>
                  <a:pt x="0" y="518922"/>
                </a:lnTo>
                <a:lnTo>
                  <a:pt x="1869947" y="518922"/>
                </a:lnTo>
                <a:lnTo>
                  <a:pt x="1869947" y="691896"/>
                </a:lnTo>
                <a:lnTo>
                  <a:pt x="2215896" y="345948"/>
                </a:lnTo>
                <a:lnTo>
                  <a:pt x="1869947" y="0"/>
                </a:lnTo>
                <a:close/>
              </a:path>
            </a:pathLst>
          </a:custGeom>
          <a:solidFill>
            <a:srgbClr val="762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3135" y="4680203"/>
            <a:ext cx="2214880" cy="692150"/>
          </a:xfrm>
          <a:custGeom>
            <a:avLst/>
            <a:gdLst/>
            <a:ahLst/>
            <a:cxnLst/>
            <a:rect l="l" t="t" r="r" b="b"/>
            <a:pathLst>
              <a:path w="2214879" h="692150">
                <a:moveTo>
                  <a:pt x="345948" y="0"/>
                </a:moveTo>
                <a:lnTo>
                  <a:pt x="0" y="345948"/>
                </a:lnTo>
                <a:lnTo>
                  <a:pt x="345948" y="691896"/>
                </a:lnTo>
                <a:lnTo>
                  <a:pt x="345948" y="518922"/>
                </a:lnTo>
                <a:lnTo>
                  <a:pt x="2214372" y="518922"/>
                </a:lnTo>
                <a:lnTo>
                  <a:pt x="2214372" y="172974"/>
                </a:lnTo>
                <a:lnTo>
                  <a:pt x="345948" y="172974"/>
                </a:lnTo>
                <a:lnTo>
                  <a:pt x="345948" y="0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9788" y="2467355"/>
            <a:ext cx="249936" cy="3093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2208" y="2459735"/>
            <a:ext cx="249936" cy="30937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2461260"/>
            <a:ext cx="249936" cy="30937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20" y="2453639"/>
            <a:ext cx="249936" cy="309372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60248" y="2484120"/>
            <a:ext cx="2761615" cy="341630"/>
            <a:chOff x="460248" y="2484120"/>
            <a:chExt cx="2761615" cy="34163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8" y="2516124"/>
              <a:ext cx="249936" cy="3093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2508504"/>
              <a:ext cx="249936" cy="3093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660" y="2510028"/>
              <a:ext cx="249935" cy="3093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80" y="2502408"/>
              <a:ext cx="248412" cy="3093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2497836"/>
              <a:ext cx="249936" cy="3093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968" y="2490216"/>
              <a:ext cx="249936" cy="3093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9" y="2491740"/>
              <a:ext cx="249936" cy="3093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9380" y="2484120"/>
              <a:ext cx="249936" cy="3093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99" y="2487168"/>
              <a:ext cx="249936" cy="309372"/>
            </a:xfrm>
            <a:prstGeom prst="rect">
              <a:avLst/>
            </a:prstGeom>
          </p:spPr>
        </p:pic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8308720" y="993521"/>
          <a:ext cx="3596640" cy="512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9629">
                <a:tc>
                  <a:txBody>
                    <a:bodyPr/>
                    <a:lstStyle/>
                    <a:p>
                      <a:pPr marL="1043305" marR="1035685" indent="138430">
                        <a:lnSpc>
                          <a:spcPts val="2380"/>
                        </a:lnSpc>
                        <a:spcBef>
                          <a:spcPts val="68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All Flash 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file</a:t>
                      </a:r>
                      <a:r>
                        <a:rPr sz="2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system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53975">
                      <a:solidFill>
                        <a:srgbClr val="FF8300"/>
                      </a:solidFill>
                      <a:prstDash val="solid"/>
                    </a:lnL>
                    <a:lnR w="53975">
                      <a:solidFill>
                        <a:srgbClr val="FF8300"/>
                      </a:solidFill>
                      <a:prstDash val="solid"/>
                    </a:lnR>
                    <a:lnT w="53975">
                      <a:solidFill>
                        <a:srgbClr val="FF83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R="12700" algn="ctr">
                        <a:lnSpc>
                          <a:spcPts val="1639"/>
                        </a:lnSpc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/lustre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FF8300"/>
                      </a:solidFill>
                      <a:prstDash val="solid"/>
                    </a:lnL>
                    <a:lnR w="53975">
                      <a:solidFill>
                        <a:srgbClr val="FF8300"/>
                      </a:solidFill>
                      <a:prstDash val="solid"/>
                    </a:lnR>
                    <a:solidFill>
                      <a:srgbClr val="0D52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93370" algn="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ts val="1835"/>
                        </a:lnSpc>
                        <a:spcBef>
                          <a:spcPts val="12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Specifications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rack: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6730" indent="-287020">
                        <a:lnSpc>
                          <a:spcPts val="1510"/>
                        </a:lnSpc>
                        <a:buFont typeface="Calibri"/>
                        <a:buChar char="•"/>
                        <a:tabLst>
                          <a:tab pos="506095" algn="l"/>
                          <a:tab pos="50673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1,600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GB/sec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(read)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6730" indent="-287020">
                        <a:lnSpc>
                          <a:spcPts val="1595"/>
                        </a:lnSpc>
                        <a:buFont typeface="Calibri"/>
                        <a:buChar char="•"/>
                        <a:tabLst>
                          <a:tab pos="506095" algn="l"/>
                          <a:tab pos="50673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1,000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GB/sec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(write)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914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Scalable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Storage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(SSU)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265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SSU-F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(2U)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9040" marR="1007110" lvl="1" indent="-287020">
                        <a:lnSpc>
                          <a:spcPts val="1510"/>
                        </a:lnSpc>
                        <a:spcBef>
                          <a:spcPts val="434"/>
                        </a:spcBef>
                        <a:buFont typeface="Calibri"/>
                        <a:buChar char="•"/>
                        <a:tabLst>
                          <a:tab pos="1209040" algn="l"/>
                          <a:tab pos="120967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GB/sec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sequential read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SSD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9040" marR="1007110" lvl="1" indent="-287020">
                        <a:lnSpc>
                          <a:spcPts val="1510"/>
                        </a:lnSpc>
                        <a:spcBef>
                          <a:spcPts val="405"/>
                        </a:spcBef>
                        <a:buFont typeface="Calibri"/>
                        <a:buChar char="•"/>
                        <a:tabLst>
                          <a:tab pos="1209040" algn="l"/>
                          <a:tab pos="120967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GB/sec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sequential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write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from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SSD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53975">
                      <a:solidFill>
                        <a:srgbClr val="FF8300"/>
                      </a:solidFill>
                      <a:prstDash val="solid"/>
                    </a:lnL>
                    <a:lnR w="53975">
                      <a:solidFill>
                        <a:srgbClr val="FF8300"/>
                      </a:solidFill>
                      <a:prstDash val="solid"/>
                    </a:lnR>
                    <a:lnB w="53975">
                      <a:solidFill>
                        <a:srgbClr val="FF8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9844" y="4593335"/>
            <a:ext cx="908303" cy="914400"/>
          </a:xfrm>
          <a:prstGeom prst="rect">
            <a:avLst/>
          </a:prstGeom>
        </p:spPr>
      </p:pic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4302125" y="993521"/>
          <a:ext cx="3596640" cy="512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629">
                <a:tc gridSpan="2">
                  <a:txBody>
                    <a:bodyPr/>
                    <a:lstStyle/>
                    <a:p>
                      <a:pPr marL="1089025" marR="989965" indent="2800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Hybrid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 file</a:t>
                      </a:r>
                      <a:r>
                        <a:rPr sz="2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system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53975">
                      <a:solidFill>
                        <a:srgbClr val="C140FF"/>
                      </a:solidFill>
                      <a:prstDash val="solid"/>
                    </a:lnL>
                    <a:lnR w="53975">
                      <a:solidFill>
                        <a:srgbClr val="C140FF"/>
                      </a:solidFill>
                      <a:prstDash val="solid"/>
                    </a:lnR>
                    <a:lnT w="53975">
                      <a:solidFill>
                        <a:srgbClr val="C140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66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ts val="1639"/>
                        </a:lnSpc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/lustre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C140FF"/>
                      </a:solidFill>
                      <a:prstDash val="solid"/>
                    </a:lnL>
                    <a:lnR w="53975">
                      <a:solidFill>
                        <a:srgbClr val="C140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D52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/lustre/disk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53975">
                      <a:solidFill>
                        <a:srgbClr val="C140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/lustre/flash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C140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178">
                <a:tc gridSpan="2">
                  <a:txBody>
                    <a:bodyPr/>
                    <a:lstStyle/>
                    <a:p>
                      <a:pPr marL="136271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221355" algn="l"/>
                        </a:tabLst>
                      </a:pPr>
                      <a:r>
                        <a:rPr sz="2700" baseline="1543" dirty="0">
                          <a:solidFill>
                            <a:srgbClr val="762FE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700" spc="-7" baseline="1543" dirty="0">
                          <a:solidFill>
                            <a:srgbClr val="762FE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1543" dirty="0">
                          <a:solidFill>
                            <a:srgbClr val="762FEA"/>
                          </a:solidFill>
                          <a:latin typeface="Calibri"/>
                          <a:cs typeface="Calibri"/>
                        </a:rPr>
                        <a:t>. .	</a:t>
                      </a: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83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825"/>
                        </a:lnSpc>
                        <a:spcBef>
                          <a:spcPts val="13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Disk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Flash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pools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16230" marR="252729" indent="-55880" algn="ctr">
                        <a:lnSpc>
                          <a:spcPct val="90100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same namespace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Cray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ClusterStor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services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providing capacity from Disk and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Flash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53975">
                      <a:solidFill>
                        <a:srgbClr val="C140FF"/>
                      </a:solidFill>
                      <a:prstDash val="solid"/>
                    </a:lnL>
                    <a:lnR w="53975">
                      <a:solidFill>
                        <a:srgbClr val="C140FF"/>
                      </a:solidFill>
                      <a:prstDash val="solid"/>
                    </a:lnR>
                    <a:lnB w="53975">
                      <a:solidFill>
                        <a:srgbClr val="C140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8406" y="537133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0"/>
                </a:lnTo>
                <a:lnTo>
                  <a:pt x="0" y="195072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2041" y="5362194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741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25277" y="1773745"/>
            <a:ext cx="1322070" cy="1929764"/>
            <a:chOff x="4125277" y="1773745"/>
            <a:chExt cx="1322070" cy="1929764"/>
          </a:xfrm>
        </p:grpSpPr>
        <p:sp>
          <p:nvSpPr>
            <p:cNvPr id="5" name="object 5"/>
            <p:cNvSpPr/>
            <p:nvPr/>
          </p:nvSpPr>
          <p:spPr>
            <a:xfrm>
              <a:off x="4130040" y="1778507"/>
              <a:ext cx="1312545" cy="1920239"/>
            </a:xfrm>
            <a:custGeom>
              <a:avLst/>
              <a:gdLst/>
              <a:ahLst/>
              <a:cxnLst/>
              <a:rect l="l" t="t" r="r" b="b"/>
              <a:pathLst>
                <a:path w="1312545" h="1920239">
                  <a:moveTo>
                    <a:pt x="1312164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2164" y="1920239"/>
                  </a:lnTo>
                  <a:lnTo>
                    <a:pt x="1312164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040" y="1778507"/>
              <a:ext cx="1312545" cy="1920239"/>
            </a:xfrm>
            <a:custGeom>
              <a:avLst/>
              <a:gdLst/>
              <a:ahLst/>
              <a:cxnLst/>
              <a:rect l="l" t="t" r="r" b="b"/>
              <a:pathLst>
                <a:path w="1312545" h="1920239">
                  <a:moveTo>
                    <a:pt x="0" y="1920239"/>
                  </a:moveTo>
                  <a:lnTo>
                    <a:pt x="1312164" y="1920239"/>
                  </a:lnTo>
                  <a:lnTo>
                    <a:pt x="1312164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11013" y="5343905"/>
            <a:ext cx="281305" cy="246379"/>
          </a:xfrm>
          <a:custGeom>
            <a:avLst/>
            <a:gdLst/>
            <a:ahLst/>
            <a:cxnLst/>
            <a:rect l="l" t="t" r="r" b="b"/>
            <a:pathLst>
              <a:path w="281304" h="246379">
                <a:moveTo>
                  <a:pt x="281177" y="0"/>
                </a:moveTo>
                <a:lnTo>
                  <a:pt x="0" y="245859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3841" y="4594097"/>
            <a:ext cx="0" cy="573405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0"/>
                </a:lnTo>
                <a:lnTo>
                  <a:pt x="0" y="573024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3929" y="4563617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0"/>
                </a:lnTo>
                <a:lnTo>
                  <a:pt x="0" y="583691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2029" y="5343016"/>
            <a:ext cx="262255" cy="266065"/>
          </a:xfrm>
          <a:custGeom>
            <a:avLst/>
            <a:gdLst/>
            <a:ahLst/>
            <a:cxnLst/>
            <a:rect l="l" t="t" r="r" b="b"/>
            <a:pathLst>
              <a:path w="262254" h="266064">
                <a:moveTo>
                  <a:pt x="0" y="0"/>
                </a:moveTo>
                <a:lnTo>
                  <a:pt x="0" y="0"/>
                </a:lnTo>
                <a:lnTo>
                  <a:pt x="262255" y="265861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078277" y="1449133"/>
            <a:ext cx="1550670" cy="2234565"/>
            <a:chOff x="9078277" y="1449133"/>
            <a:chExt cx="1550670" cy="2234565"/>
          </a:xfrm>
        </p:grpSpPr>
        <p:sp>
          <p:nvSpPr>
            <p:cNvPr id="12" name="object 12"/>
            <p:cNvSpPr/>
            <p:nvPr/>
          </p:nvSpPr>
          <p:spPr>
            <a:xfrm>
              <a:off x="9430512" y="1453895"/>
              <a:ext cx="1193800" cy="1858010"/>
            </a:xfrm>
            <a:custGeom>
              <a:avLst/>
              <a:gdLst/>
              <a:ahLst/>
              <a:cxnLst/>
              <a:rect l="l" t="t" r="r" b="b"/>
              <a:pathLst>
                <a:path w="1193800" h="1858010">
                  <a:moveTo>
                    <a:pt x="119329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1857756"/>
                  </a:lnTo>
                  <a:lnTo>
                    <a:pt x="1193292" y="1857756"/>
                  </a:lnTo>
                  <a:lnTo>
                    <a:pt x="1193292" y="304800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30512" y="1453896"/>
              <a:ext cx="1193800" cy="1858010"/>
            </a:xfrm>
            <a:custGeom>
              <a:avLst/>
              <a:gdLst/>
              <a:ahLst/>
              <a:cxnLst/>
              <a:rect l="l" t="t" r="r" b="b"/>
              <a:pathLst>
                <a:path w="1193800" h="1858010">
                  <a:moveTo>
                    <a:pt x="0" y="1857755"/>
                  </a:moveTo>
                  <a:lnTo>
                    <a:pt x="1193292" y="1857755"/>
                  </a:lnTo>
                  <a:lnTo>
                    <a:pt x="1193292" y="0"/>
                  </a:lnTo>
                  <a:lnTo>
                    <a:pt x="0" y="0"/>
                  </a:lnTo>
                  <a:lnTo>
                    <a:pt x="0" y="1857755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58300" y="1613915"/>
              <a:ext cx="1256030" cy="1889760"/>
            </a:xfrm>
            <a:custGeom>
              <a:avLst/>
              <a:gdLst/>
              <a:ahLst/>
              <a:cxnLst/>
              <a:rect l="l" t="t" r="r" b="b"/>
              <a:pathLst>
                <a:path w="1256029" h="1889760">
                  <a:moveTo>
                    <a:pt x="125577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0" y="1889760"/>
                  </a:lnTo>
                  <a:lnTo>
                    <a:pt x="1255776" y="1889760"/>
                  </a:lnTo>
                  <a:lnTo>
                    <a:pt x="1255776" y="144780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8300" y="1613916"/>
              <a:ext cx="1256030" cy="1889760"/>
            </a:xfrm>
            <a:custGeom>
              <a:avLst/>
              <a:gdLst/>
              <a:ahLst/>
              <a:cxnLst/>
              <a:rect l="l" t="t" r="r" b="b"/>
              <a:pathLst>
                <a:path w="1256029" h="1889760">
                  <a:moveTo>
                    <a:pt x="0" y="1889760"/>
                  </a:moveTo>
                  <a:lnTo>
                    <a:pt x="1255776" y="1889760"/>
                  </a:lnTo>
                  <a:lnTo>
                    <a:pt x="1255776" y="0"/>
                  </a:lnTo>
                  <a:lnTo>
                    <a:pt x="0" y="0"/>
                  </a:lnTo>
                  <a:lnTo>
                    <a:pt x="0" y="1889760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3040" y="1758696"/>
              <a:ext cx="1309370" cy="1920239"/>
            </a:xfrm>
            <a:custGeom>
              <a:avLst/>
              <a:gdLst/>
              <a:ahLst/>
              <a:cxnLst/>
              <a:rect l="l" t="t" r="r" b="b"/>
              <a:pathLst>
                <a:path w="1309370" h="1920239">
                  <a:moveTo>
                    <a:pt x="1309116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09116" y="1920239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83040" y="1758696"/>
              <a:ext cx="1309370" cy="1920239"/>
            </a:xfrm>
            <a:custGeom>
              <a:avLst/>
              <a:gdLst/>
              <a:ahLst/>
              <a:cxnLst/>
              <a:rect l="l" t="t" r="r" b="b"/>
              <a:pathLst>
                <a:path w="1309370" h="1920239">
                  <a:moveTo>
                    <a:pt x="0" y="1920239"/>
                  </a:moveTo>
                  <a:lnTo>
                    <a:pt x="1309116" y="1920239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842772" y="4201667"/>
            <a:ext cx="10919460" cy="0"/>
          </a:xfrm>
          <a:custGeom>
            <a:avLst/>
            <a:gdLst/>
            <a:ahLst/>
            <a:cxnLst/>
            <a:rect l="l" t="t" r="r" b="b"/>
            <a:pathLst>
              <a:path w="10919460">
                <a:moveTo>
                  <a:pt x="0" y="0"/>
                </a:moveTo>
                <a:lnTo>
                  <a:pt x="0" y="0"/>
                </a:lnTo>
                <a:lnTo>
                  <a:pt x="10919460" y="0"/>
                </a:lnTo>
              </a:path>
            </a:pathLst>
          </a:custGeom>
          <a:ln w="39687">
            <a:solidFill>
              <a:srgbClr val="848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828865" y="1435417"/>
            <a:ext cx="10883265" cy="3155315"/>
            <a:chOff x="828865" y="1435417"/>
            <a:chExt cx="10883265" cy="3155315"/>
          </a:xfrm>
        </p:grpSpPr>
        <p:sp>
          <p:nvSpPr>
            <p:cNvPr id="20" name="object 20"/>
            <p:cNvSpPr/>
            <p:nvPr/>
          </p:nvSpPr>
          <p:spPr>
            <a:xfrm>
              <a:off x="848867" y="4570475"/>
              <a:ext cx="10843260" cy="0"/>
            </a:xfrm>
            <a:custGeom>
              <a:avLst/>
              <a:gdLst/>
              <a:ahLst/>
              <a:cxnLst/>
              <a:rect l="l" t="t" r="r" b="b"/>
              <a:pathLst>
                <a:path w="10843260">
                  <a:moveTo>
                    <a:pt x="0" y="0"/>
                  </a:moveTo>
                  <a:lnTo>
                    <a:pt x="0" y="0"/>
                  </a:lnTo>
                  <a:lnTo>
                    <a:pt x="10843260" y="0"/>
                  </a:lnTo>
                </a:path>
              </a:pathLst>
            </a:custGeom>
            <a:ln w="3968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0072" y="1440179"/>
              <a:ext cx="1193800" cy="1874520"/>
            </a:xfrm>
            <a:custGeom>
              <a:avLst/>
              <a:gdLst/>
              <a:ahLst/>
              <a:cxnLst/>
              <a:rect l="l" t="t" r="r" b="b"/>
              <a:pathLst>
                <a:path w="1193800" h="1874520">
                  <a:moveTo>
                    <a:pt x="1193292" y="0"/>
                  </a:moveTo>
                  <a:lnTo>
                    <a:pt x="0" y="0"/>
                  </a:lnTo>
                  <a:lnTo>
                    <a:pt x="0" y="339852"/>
                  </a:lnTo>
                  <a:lnTo>
                    <a:pt x="0" y="1874520"/>
                  </a:lnTo>
                  <a:lnTo>
                    <a:pt x="1193292" y="1874520"/>
                  </a:lnTo>
                  <a:lnTo>
                    <a:pt x="1193292" y="339852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10072" y="1440180"/>
              <a:ext cx="1193800" cy="1874520"/>
            </a:xfrm>
            <a:custGeom>
              <a:avLst/>
              <a:gdLst/>
              <a:ahLst/>
              <a:cxnLst/>
              <a:rect l="l" t="t" r="r" b="b"/>
              <a:pathLst>
                <a:path w="1193800" h="1874520">
                  <a:moveTo>
                    <a:pt x="0" y="1874520"/>
                  </a:moveTo>
                  <a:lnTo>
                    <a:pt x="1193292" y="1874520"/>
                  </a:lnTo>
                  <a:lnTo>
                    <a:pt x="1193292" y="0"/>
                  </a:lnTo>
                  <a:lnTo>
                    <a:pt x="0" y="0"/>
                  </a:lnTo>
                  <a:lnTo>
                    <a:pt x="0" y="1874520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37860" y="1626107"/>
              <a:ext cx="1262380" cy="1880870"/>
            </a:xfrm>
            <a:custGeom>
              <a:avLst/>
              <a:gdLst/>
              <a:ahLst/>
              <a:cxnLst/>
              <a:rect l="l" t="t" r="r" b="b"/>
              <a:pathLst>
                <a:path w="1262379" h="1880870">
                  <a:moveTo>
                    <a:pt x="1261872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0" y="1880616"/>
                  </a:lnTo>
                  <a:lnTo>
                    <a:pt x="1261872" y="1880616"/>
                  </a:lnTo>
                  <a:lnTo>
                    <a:pt x="1261872" y="153924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37860" y="1626108"/>
              <a:ext cx="1262380" cy="1880870"/>
            </a:xfrm>
            <a:custGeom>
              <a:avLst/>
              <a:gdLst/>
              <a:ahLst/>
              <a:cxnLst/>
              <a:rect l="l" t="t" r="r" b="b"/>
              <a:pathLst>
                <a:path w="1262379" h="1880870">
                  <a:moveTo>
                    <a:pt x="0" y="1880616"/>
                  </a:moveTo>
                  <a:lnTo>
                    <a:pt x="1261871" y="1880616"/>
                  </a:lnTo>
                  <a:lnTo>
                    <a:pt x="1261871" y="0"/>
                  </a:lnTo>
                  <a:lnTo>
                    <a:pt x="0" y="0"/>
                  </a:lnTo>
                  <a:lnTo>
                    <a:pt x="0" y="1880616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7839" y="1780032"/>
              <a:ext cx="1313815" cy="1920239"/>
            </a:xfrm>
            <a:custGeom>
              <a:avLst/>
              <a:gdLst/>
              <a:ahLst/>
              <a:cxnLst/>
              <a:rect l="l" t="t" r="r" b="b"/>
              <a:pathLst>
                <a:path w="1313815" h="1920239">
                  <a:moveTo>
                    <a:pt x="1313688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3688" y="1920239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7839" y="1780032"/>
              <a:ext cx="1313815" cy="1920239"/>
            </a:xfrm>
            <a:custGeom>
              <a:avLst/>
              <a:gdLst/>
              <a:ahLst/>
              <a:cxnLst/>
              <a:rect l="l" t="t" r="r" b="b"/>
              <a:pathLst>
                <a:path w="1313815" h="1920239">
                  <a:moveTo>
                    <a:pt x="0" y="1920239"/>
                  </a:moveTo>
                  <a:lnTo>
                    <a:pt x="1313688" y="1920239"/>
                  </a:lnTo>
                  <a:lnTo>
                    <a:pt x="1313688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21520" y="2171826"/>
            <a:ext cx="12465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Object Storage</a:t>
            </a:r>
            <a:r>
              <a:rPr sz="700" spc="9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Object Storage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12151" y="3758565"/>
            <a:ext cx="6159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O</a:t>
            </a:r>
            <a:r>
              <a:rPr sz="700" spc="-10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ject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-10" dirty="0">
                <a:latin typeface="Arial"/>
                <a:cs typeface="Arial"/>
              </a:rPr>
              <a:t>orag</a:t>
            </a:r>
            <a:r>
              <a:rPr sz="700" spc="-5" dirty="0">
                <a:latin typeface="Arial"/>
                <a:cs typeface="Arial"/>
              </a:rPr>
              <a:t>e  Servers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(OSS)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1190" y="1812163"/>
            <a:ext cx="1043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Add’l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MetaData</a:t>
            </a:r>
            <a:r>
              <a:rPr sz="800" b="1" spc="-1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Units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25020" y="2400045"/>
            <a:ext cx="1231900" cy="1254760"/>
            <a:chOff x="5625020" y="2400045"/>
            <a:chExt cx="1231900" cy="1254760"/>
          </a:xfrm>
        </p:grpSpPr>
        <p:sp>
          <p:nvSpPr>
            <p:cNvPr id="31" name="object 31"/>
            <p:cNvSpPr/>
            <p:nvPr/>
          </p:nvSpPr>
          <p:spPr>
            <a:xfrm>
              <a:off x="5891530" y="3197224"/>
              <a:ext cx="685165" cy="247650"/>
            </a:xfrm>
            <a:custGeom>
              <a:avLst/>
              <a:gdLst/>
              <a:ahLst/>
              <a:cxnLst/>
              <a:rect l="l" t="t" r="r" b="b"/>
              <a:pathLst>
                <a:path w="685165" h="247650">
                  <a:moveTo>
                    <a:pt x="679958" y="1650"/>
                  </a:moveTo>
                  <a:lnTo>
                    <a:pt x="679958" y="1650"/>
                  </a:lnTo>
                  <a:lnTo>
                    <a:pt x="679958" y="230250"/>
                  </a:lnTo>
                </a:path>
                <a:path w="685165" h="247650">
                  <a:moveTo>
                    <a:pt x="0" y="0"/>
                  </a:moveTo>
                  <a:lnTo>
                    <a:pt x="0" y="0"/>
                  </a:lnTo>
                  <a:lnTo>
                    <a:pt x="685038" y="2471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93308" y="319582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0006" y="3193668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887"/>
                  </a:moveTo>
                  <a:lnTo>
                    <a:pt x="0" y="246887"/>
                  </a:lnTo>
                  <a:lnTo>
                    <a:pt x="67805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45658" y="3452621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1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8833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8833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8246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246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4037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4037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7286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7286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34506" y="3452621"/>
              <a:ext cx="501650" cy="181610"/>
            </a:xfrm>
            <a:custGeom>
              <a:avLst/>
              <a:gdLst/>
              <a:ahLst/>
              <a:cxnLst/>
              <a:rect l="l" t="t" r="r" b="b"/>
              <a:pathLst>
                <a:path w="501650" h="181610">
                  <a:moveTo>
                    <a:pt x="501396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77178" y="3498341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8431" y="9144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77178" y="3498341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71310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71310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29222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29222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06134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09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6134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09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45530" y="355930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6980" y="2476499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86372" y="247649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16980" y="247954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44896" y="2406395"/>
              <a:ext cx="906780" cy="76200"/>
            </a:xfrm>
            <a:custGeom>
              <a:avLst/>
              <a:gdLst/>
              <a:ahLst/>
              <a:cxnLst/>
              <a:rect l="l" t="t" r="r" b="b"/>
              <a:pathLst>
                <a:path w="906779" h="76200">
                  <a:moveTo>
                    <a:pt x="906779" y="70103"/>
                  </a:moveTo>
                  <a:lnTo>
                    <a:pt x="906779" y="70103"/>
                  </a:lnTo>
                  <a:lnTo>
                    <a:pt x="906779" y="0"/>
                  </a:lnTo>
                </a:path>
                <a:path w="906779" h="76200">
                  <a:moveTo>
                    <a:pt x="0" y="76200"/>
                  </a:moveTo>
                  <a:lnTo>
                    <a:pt x="0" y="76200"/>
                  </a:lnTo>
                  <a:lnTo>
                    <a:pt x="470915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15812" y="2482595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44896" y="248411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81116" y="241249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601970" y="2156841"/>
            <a:ext cx="1231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  <a:tabLst>
                <a:tab pos="687070" algn="l"/>
                <a:tab pos="771525" algn="l"/>
              </a:tabLst>
            </a:pPr>
            <a:r>
              <a:rPr sz="700" spc="-10" dirty="0">
                <a:latin typeface="Arial"/>
                <a:cs typeface="Arial"/>
              </a:rPr>
              <a:t>Metadata		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r>
              <a:rPr sz="700" dirty="0">
                <a:latin typeface="Arial"/>
                <a:cs typeface="Arial"/>
              </a:rPr>
              <a:t>	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27982" y="1815845"/>
            <a:ext cx="7054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MetaData</a:t>
            </a:r>
            <a:r>
              <a:rPr sz="800" b="1" spc="-4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Unit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54953" y="1641093"/>
            <a:ext cx="10039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++XX,000</a:t>
            </a:r>
            <a:r>
              <a:rPr sz="7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Metadata</a:t>
            </a:r>
            <a:r>
              <a:rPr sz="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Ops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21704" y="1458213"/>
            <a:ext cx="10039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++XX,000</a:t>
            </a:r>
            <a:r>
              <a:rPr sz="7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Metadata</a:t>
            </a:r>
            <a:r>
              <a:rPr sz="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Ops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25692" y="3734561"/>
            <a:ext cx="6115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Servers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(MDS)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87057" y="4279519"/>
            <a:ext cx="10166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Servers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grouped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60793" y="4386198"/>
            <a:ext cx="6946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failover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pairs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817354" y="2403348"/>
            <a:ext cx="482600" cy="143510"/>
            <a:chOff x="9817354" y="2403348"/>
            <a:chExt cx="482600" cy="143510"/>
          </a:xfrm>
        </p:grpSpPr>
        <p:sp>
          <p:nvSpPr>
            <p:cNvPr id="68" name="object 68"/>
            <p:cNvSpPr/>
            <p:nvPr/>
          </p:nvSpPr>
          <p:spPr>
            <a:xfrm>
              <a:off x="9823704" y="247345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293096" y="247345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823704" y="247650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58400" y="2403348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9145269" y="2407920"/>
            <a:ext cx="483870" cy="143510"/>
            <a:chOff x="9145269" y="2407920"/>
            <a:chExt cx="483870" cy="143510"/>
          </a:xfrm>
        </p:grpSpPr>
        <p:sp>
          <p:nvSpPr>
            <p:cNvPr id="73" name="object 73"/>
            <p:cNvSpPr/>
            <p:nvPr/>
          </p:nvSpPr>
          <p:spPr>
            <a:xfrm>
              <a:off x="9151619" y="2478024"/>
              <a:ext cx="471170" cy="71755"/>
            </a:xfrm>
            <a:custGeom>
              <a:avLst/>
              <a:gdLst/>
              <a:ahLst/>
              <a:cxnLst/>
              <a:rect l="l" t="t" r="r" b="b"/>
              <a:pathLst>
                <a:path w="471170" h="71755">
                  <a:moveTo>
                    <a:pt x="0" y="0"/>
                  </a:moveTo>
                  <a:lnTo>
                    <a:pt x="0" y="0"/>
                  </a:lnTo>
                  <a:lnTo>
                    <a:pt x="470915" y="0"/>
                  </a:lnTo>
                </a:path>
                <a:path w="471170" h="71755">
                  <a:moveTo>
                    <a:pt x="470915" y="71627"/>
                  </a:moveTo>
                  <a:lnTo>
                    <a:pt x="470915" y="71627"/>
                  </a:lnTo>
                  <a:lnTo>
                    <a:pt x="4709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151619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387839" y="240792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547937" y="1773745"/>
            <a:ext cx="7815580" cy="1929764"/>
            <a:chOff x="2547937" y="1773745"/>
            <a:chExt cx="7815580" cy="1929764"/>
          </a:xfrm>
        </p:grpSpPr>
        <p:sp>
          <p:nvSpPr>
            <p:cNvPr id="77" name="object 77"/>
            <p:cNvSpPr/>
            <p:nvPr/>
          </p:nvSpPr>
          <p:spPr>
            <a:xfrm>
              <a:off x="2552700" y="1778507"/>
              <a:ext cx="1304925" cy="1920239"/>
            </a:xfrm>
            <a:custGeom>
              <a:avLst/>
              <a:gdLst/>
              <a:ahLst/>
              <a:cxnLst/>
              <a:rect l="l" t="t" r="r" b="b"/>
              <a:pathLst>
                <a:path w="1304925" h="1920239">
                  <a:moveTo>
                    <a:pt x="1304544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04544" y="1920239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52700" y="1778507"/>
              <a:ext cx="1304925" cy="1920239"/>
            </a:xfrm>
            <a:custGeom>
              <a:avLst/>
              <a:gdLst/>
              <a:ahLst/>
              <a:cxnLst/>
              <a:rect l="l" t="t" r="r" b="b"/>
              <a:pathLst>
                <a:path w="1304925" h="1920239">
                  <a:moveTo>
                    <a:pt x="0" y="1920239"/>
                  </a:moveTo>
                  <a:lnTo>
                    <a:pt x="1304544" y="1920239"/>
                  </a:lnTo>
                  <a:lnTo>
                    <a:pt x="1304544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28060" y="3198875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47847" y="3197351"/>
              <a:ext cx="685165" cy="247650"/>
            </a:xfrm>
            <a:custGeom>
              <a:avLst/>
              <a:gdLst/>
              <a:ahLst/>
              <a:cxnLst/>
              <a:rect l="l" t="t" r="r" b="b"/>
              <a:pathLst>
                <a:path w="685164" h="247650">
                  <a:moveTo>
                    <a:pt x="0" y="0"/>
                  </a:moveTo>
                  <a:lnTo>
                    <a:pt x="0" y="0"/>
                  </a:lnTo>
                  <a:lnTo>
                    <a:pt x="685038" y="2471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49879" y="319582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46324" y="3193922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761"/>
                  </a:moveTo>
                  <a:lnTo>
                    <a:pt x="0" y="246761"/>
                  </a:lnTo>
                  <a:lnTo>
                    <a:pt x="67817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02230" y="3452622"/>
              <a:ext cx="500380" cy="182880"/>
            </a:xfrm>
            <a:custGeom>
              <a:avLst/>
              <a:gdLst/>
              <a:ahLst/>
              <a:cxnLst/>
              <a:rect l="l" t="t" r="r" b="b"/>
              <a:pathLst>
                <a:path w="500380" h="182879">
                  <a:moveTo>
                    <a:pt x="499871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287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44902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44902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39034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39034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996945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96945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73857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3857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91077" y="3452622"/>
              <a:ext cx="501650" cy="182880"/>
            </a:xfrm>
            <a:custGeom>
              <a:avLst/>
              <a:gdLst/>
              <a:ahLst/>
              <a:cxnLst/>
              <a:rect l="l" t="t" r="r" b="b"/>
              <a:pathLst>
                <a:path w="501650" h="182879">
                  <a:moveTo>
                    <a:pt x="501396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287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33375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3375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2788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7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7" y="22859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2788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7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8579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8579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62705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62705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02101" y="355930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76600" y="2485643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45991" y="2485643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76600" y="2487167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8"/>
                  </a:moveTo>
                  <a:lnTo>
                    <a:pt x="0" y="7162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11296" y="241553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18231" y="2487167"/>
              <a:ext cx="469900" cy="70485"/>
            </a:xfrm>
            <a:custGeom>
              <a:avLst/>
              <a:gdLst/>
              <a:ahLst/>
              <a:cxnLst/>
              <a:rect l="l" t="t" r="r" b="b"/>
              <a:pathLst>
                <a:path w="469900" h="70485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  <a:path w="469900" h="70485">
                  <a:moveTo>
                    <a:pt x="469392" y="70104"/>
                  </a:moveTo>
                  <a:lnTo>
                    <a:pt x="469392" y="70104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18231" y="2490215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52927" y="2417063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1520" y="2601848"/>
              <a:ext cx="1241742" cy="1049718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9260840" y="1817370"/>
            <a:ext cx="99504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i="1" spc="-5" dirty="0">
                <a:solidFill>
                  <a:srgbClr val="00A982"/>
                </a:solidFill>
                <a:latin typeface="Arial"/>
                <a:cs typeface="Arial"/>
              </a:rPr>
              <a:t>Disk</a:t>
            </a:r>
            <a:r>
              <a:rPr sz="800" b="1" i="1" spc="-2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Object</a:t>
            </a: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646411" y="1939289"/>
            <a:ext cx="22415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U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nit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456801" y="1632585"/>
            <a:ext cx="81406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PB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688830" y="1477136"/>
            <a:ext cx="81406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PB</a:t>
            </a:r>
            <a:endParaRPr sz="7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79144" y="4260596"/>
            <a:ext cx="1078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nag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nt</a:t>
            </a:r>
            <a:r>
              <a:rPr sz="800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Net</a:t>
            </a:r>
            <a:r>
              <a:rPr sz="800" b="1" spc="5" dirty="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ork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78535" y="4623308"/>
            <a:ext cx="12204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DATA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NETWORK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(LNET)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Infiniband,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Ethernet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663444" y="2170937"/>
            <a:ext cx="3568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15715" y="2169922"/>
            <a:ext cx="3568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646933" y="1814322"/>
            <a:ext cx="10420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System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 Management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732" y="3162886"/>
            <a:ext cx="236554" cy="454185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1008888" y="3188207"/>
            <a:ext cx="840105" cy="1022350"/>
            <a:chOff x="1008888" y="3188207"/>
            <a:chExt cx="840105" cy="1022350"/>
          </a:xfrm>
        </p:grpSpPr>
        <p:pic>
          <p:nvPicPr>
            <p:cNvPr id="121" name="object 1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888" y="3188207"/>
              <a:ext cx="839724" cy="496823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451610" y="3699509"/>
              <a:ext cx="0" cy="510540"/>
            </a:xfrm>
            <a:custGeom>
              <a:avLst/>
              <a:gdLst/>
              <a:ahLst/>
              <a:cxnLst/>
              <a:rect l="l" t="t" r="r" b="b"/>
              <a:pathLst>
                <a:path h="510539">
                  <a:moveTo>
                    <a:pt x="0" y="0"/>
                  </a:moveTo>
                  <a:lnTo>
                    <a:pt x="0" y="0"/>
                  </a:lnTo>
                  <a:lnTo>
                    <a:pt x="0" y="510539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4290377" y="3625913"/>
            <a:ext cx="2491105" cy="965835"/>
            <a:chOff x="4290377" y="3625913"/>
            <a:chExt cx="2491105" cy="965835"/>
          </a:xfrm>
        </p:grpSpPr>
        <p:sp>
          <p:nvSpPr>
            <p:cNvPr id="124" name="object 124"/>
            <p:cNvSpPr/>
            <p:nvPr/>
          </p:nvSpPr>
          <p:spPr>
            <a:xfrm>
              <a:off x="5738622" y="3643122"/>
              <a:ext cx="1031875" cy="559435"/>
            </a:xfrm>
            <a:custGeom>
              <a:avLst/>
              <a:gdLst/>
              <a:ahLst/>
              <a:cxnLst/>
              <a:rect l="l" t="t" r="r" b="b"/>
              <a:pathLst>
                <a:path w="1031875" h="559435">
                  <a:moveTo>
                    <a:pt x="1031748" y="0"/>
                  </a:moveTo>
                  <a:lnTo>
                    <a:pt x="1031748" y="0"/>
                  </a:lnTo>
                  <a:lnTo>
                    <a:pt x="1031748" y="550163"/>
                  </a:lnTo>
                </a:path>
                <a:path w="1031875" h="559435">
                  <a:moveTo>
                    <a:pt x="0" y="9143"/>
                  </a:moveTo>
                  <a:lnTo>
                    <a:pt x="0" y="9143"/>
                  </a:lnTo>
                  <a:lnTo>
                    <a:pt x="0" y="559307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34634" y="3667506"/>
              <a:ext cx="0" cy="904240"/>
            </a:xfrm>
            <a:custGeom>
              <a:avLst/>
              <a:gdLst/>
              <a:ahLst/>
              <a:cxnLst/>
              <a:rect l="l" t="t" r="r" b="b"/>
              <a:pathLst>
                <a:path h="904239">
                  <a:moveTo>
                    <a:pt x="0" y="0"/>
                  </a:moveTo>
                  <a:lnTo>
                    <a:pt x="0" y="0"/>
                  </a:lnTo>
                  <a:lnTo>
                    <a:pt x="0" y="90373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78930" y="3669030"/>
              <a:ext cx="0" cy="911860"/>
            </a:xfrm>
            <a:custGeom>
              <a:avLst/>
              <a:gdLst/>
              <a:ahLst/>
              <a:cxnLst/>
              <a:rect l="l" t="t" r="r" b="b"/>
              <a:pathLst>
                <a:path h="911860">
                  <a:moveTo>
                    <a:pt x="0" y="0"/>
                  </a:moveTo>
                  <a:lnTo>
                    <a:pt x="0" y="0"/>
                  </a:lnTo>
                  <a:lnTo>
                    <a:pt x="0" y="91135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01490" y="3637026"/>
              <a:ext cx="1031875" cy="559435"/>
            </a:xfrm>
            <a:custGeom>
              <a:avLst/>
              <a:gdLst/>
              <a:ahLst/>
              <a:cxnLst/>
              <a:rect l="l" t="t" r="r" b="b"/>
              <a:pathLst>
                <a:path w="1031875" h="559435">
                  <a:moveTo>
                    <a:pt x="1031748" y="323850"/>
                  </a:moveTo>
                  <a:lnTo>
                    <a:pt x="1031748" y="550163"/>
                  </a:lnTo>
                </a:path>
                <a:path w="1031875" h="559435">
                  <a:moveTo>
                    <a:pt x="1031748" y="0"/>
                  </a:moveTo>
                  <a:lnTo>
                    <a:pt x="1031748" y="110489"/>
                  </a:lnTo>
                </a:path>
                <a:path w="1031875" h="559435">
                  <a:moveTo>
                    <a:pt x="0" y="325374"/>
                  </a:moveTo>
                  <a:lnTo>
                    <a:pt x="0" y="559307"/>
                  </a:lnTo>
                </a:path>
                <a:path w="1031875" h="559435">
                  <a:moveTo>
                    <a:pt x="0" y="9143"/>
                  </a:moveTo>
                  <a:lnTo>
                    <a:pt x="0" y="121158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397502" y="3659886"/>
              <a:ext cx="844550" cy="917575"/>
            </a:xfrm>
            <a:custGeom>
              <a:avLst/>
              <a:gdLst/>
              <a:ahLst/>
              <a:cxnLst/>
              <a:rect l="l" t="t" r="r" b="b"/>
              <a:pathLst>
                <a:path w="844550" h="917575">
                  <a:moveTo>
                    <a:pt x="0" y="302513"/>
                  </a:moveTo>
                  <a:lnTo>
                    <a:pt x="0" y="917447"/>
                  </a:lnTo>
                </a:path>
                <a:path w="844550" h="917575">
                  <a:moveTo>
                    <a:pt x="0" y="0"/>
                  </a:moveTo>
                  <a:lnTo>
                    <a:pt x="0" y="98298"/>
                  </a:lnTo>
                </a:path>
                <a:path w="844550" h="917575">
                  <a:moveTo>
                    <a:pt x="844296" y="300989"/>
                  </a:moveTo>
                  <a:lnTo>
                    <a:pt x="844296" y="917447"/>
                  </a:lnTo>
                </a:path>
                <a:path w="844550" h="917575">
                  <a:moveTo>
                    <a:pt x="844296" y="1524"/>
                  </a:moveTo>
                  <a:lnTo>
                    <a:pt x="844296" y="87629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4879594" y="3733546"/>
            <a:ext cx="5670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S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v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DS)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154804" y="3744214"/>
            <a:ext cx="5715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Management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v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GS)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2673413" y="3628961"/>
            <a:ext cx="1054100" cy="959485"/>
            <a:chOff x="2673413" y="3628961"/>
            <a:chExt cx="1054100" cy="959485"/>
          </a:xfrm>
        </p:grpSpPr>
        <p:sp>
          <p:nvSpPr>
            <p:cNvPr id="132" name="object 132"/>
            <p:cNvSpPr/>
            <p:nvPr/>
          </p:nvSpPr>
          <p:spPr>
            <a:xfrm>
              <a:off x="3716274" y="3640073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316230"/>
                  </a:moveTo>
                  <a:lnTo>
                    <a:pt x="0" y="550163"/>
                  </a:lnTo>
                </a:path>
                <a:path h="550545">
                  <a:moveTo>
                    <a:pt x="0" y="0"/>
                  </a:moveTo>
                  <a:lnTo>
                    <a:pt x="0" y="11201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84526" y="3649217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307085"/>
                  </a:moveTo>
                  <a:lnTo>
                    <a:pt x="0" y="550163"/>
                  </a:lnTo>
                </a:path>
                <a:path h="550545">
                  <a:moveTo>
                    <a:pt x="0" y="0"/>
                  </a:moveTo>
                  <a:lnTo>
                    <a:pt x="0" y="102869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85110" y="3664457"/>
              <a:ext cx="0" cy="913130"/>
            </a:xfrm>
            <a:custGeom>
              <a:avLst/>
              <a:gdLst/>
              <a:ahLst/>
              <a:cxnLst/>
              <a:rect l="l" t="t" r="r" b="b"/>
              <a:pathLst>
                <a:path h="913129">
                  <a:moveTo>
                    <a:pt x="0" y="291846"/>
                  </a:moveTo>
                  <a:lnTo>
                    <a:pt x="0" y="912876"/>
                  </a:lnTo>
                </a:path>
                <a:path h="913129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617214" y="3665981"/>
              <a:ext cx="0" cy="911860"/>
            </a:xfrm>
            <a:custGeom>
              <a:avLst/>
              <a:gdLst/>
              <a:ahLst/>
              <a:cxnLst/>
              <a:rect l="l" t="t" r="r" b="b"/>
              <a:pathLst>
                <a:path h="911860">
                  <a:moveTo>
                    <a:pt x="0" y="290322"/>
                  </a:moveTo>
                  <a:lnTo>
                    <a:pt x="0" y="911352"/>
                  </a:lnTo>
                </a:path>
                <a:path h="9118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3275457" y="3738117"/>
            <a:ext cx="692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System Manager </a:t>
            </a:r>
            <a:r>
              <a:rPr sz="700" spc="-18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Server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460751" y="3738117"/>
            <a:ext cx="692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System Manager </a:t>
            </a:r>
            <a:r>
              <a:rPr sz="700" spc="-18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Server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1927796" y="3610673"/>
            <a:ext cx="8369934" cy="3081655"/>
            <a:chOff x="1927796" y="3610673"/>
            <a:chExt cx="8369934" cy="3081655"/>
          </a:xfrm>
        </p:grpSpPr>
        <p:sp>
          <p:nvSpPr>
            <p:cNvPr id="139" name="object 139"/>
            <p:cNvSpPr/>
            <p:nvPr/>
          </p:nvSpPr>
          <p:spPr>
            <a:xfrm>
              <a:off x="10286238" y="3621785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0"/>
                  </a:lnTo>
                  <a:lnTo>
                    <a:pt x="0" y="55016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243822" y="3640073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0"/>
                  </a:lnTo>
                  <a:lnTo>
                    <a:pt x="0" y="55016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339833" y="3655313"/>
              <a:ext cx="844550" cy="922019"/>
            </a:xfrm>
            <a:custGeom>
              <a:avLst/>
              <a:gdLst/>
              <a:ahLst/>
              <a:cxnLst/>
              <a:rect l="l" t="t" r="r" b="b"/>
              <a:pathLst>
                <a:path w="844550" h="922020">
                  <a:moveTo>
                    <a:pt x="0" y="0"/>
                  </a:moveTo>
                  <a:lnTo>
                    <a:pt x="0" y="0"/>
                  </a:lnTo>
                  <a:lnTo>
                    <a:pt x="0" y="922019"/>
                  </a:lnTo>
                </a:path>
                <a:path w="844550" h="922020">
                  <a:moveTo>
                    <a:pt x="844296" y="1524"/>
                  </a:moveTo>
                  <a:lnTo>
                    <a:pt x="844296" y="1524"/>
                  </a:lnTo>
                  <a:lnTo>
                    <a:pt x="844296" y="922019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20762" y="3700271"/>
              <a:ext cx="1031875" cy="502284"/>
            </a:xfrm>
            <a:custGeom>
              <a:avLst/>
              <a:gdLst/>
              <a:ahLst/>
              <a:cxnLst/>
              <a:rect l="l" t="t" r="r" b="b"/>
              <a:pathLst>
                <a:path w="1031875" h="502285">
                  <a:moveTo>
                    <a:pt x="1031748" y="0"/>
                  </a:moveTo>
                  <a:lnTo>
                    <a:pt x="1031748" y="493013"/>
                  </a:lnTo>
                </a:path>
                <a:path w="1031875" h="502285">
                  <a:moveTo>
                    <a:pt x="0" y="0"/>
                  </a:moveTo>
                  <a:lnTo>
                    <a:pt x="0" y="502157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16774" y="370027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0965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561069" y="370027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0965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082289" y="4575809"/>
              <a:ext cx="746760" cy="588645"/>
            </a:xfrm>
            <a:custGeom>
              <a:avLst/>
              <a:gdLst/>
              <a:ahLst/>
              <a:cxnLst/>
              <a:rect l="l" t="t" r="r" b="b"/>
              <a:pathLst>
                <a:path w="746760" h="588645">
                  <a:moveTo>
                    <a:pt x="0" y="9143"/>
                  </a:moveTo>
                  <a:lnTo>
                    <a:pt x="0" y="366521"/>
                  </a:lnTo>
                </a:path>
                <a:path w="746760" h="588645">
                  <a:moveTo>
                    <a:pt x="746760" y="0"/>
                  </a:moveTo>
                  <a:lnTo>
                    <a:pt x="746760" y="0"/>
                  </a:lnTo>
                  <a:lnTo>
                    <a:pt x="746760" y="588263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97429" y="4594097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0"/>
                  </a:moveTo>
                  <a:lnTo>
                    <a:pt x="0" y="0"/>
                  </a:lnTo>
                  <a:lnTo>
                    <a:pt x="0" y="588263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948433" y="5177789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4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006345" y="5706617"/>
              <a:ext cx="550545" cy="127000"/>
            </a:xfrm>
            <a:custGeom>
              <a:avLst/>
              <a:gdLst/>
              <a:ahLst/>
              <a:cxnLst/>
              <a:rect l="l" t="t" r="r" b="b"/>
              <a:pathLst>
                <a:path w="550544" h="127000">
                  <a:moveTo>
                    <a:pt x="550164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50164" y="126491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06345" y="5706617"/>
              <a:ext cx="550545" cy="127000"/>
            </a:xfrm>
            <a:custGeom>
              <a:avLst/>
              <a:gdLst/>
              <a:ahLst/>
              <a:cxnLst/>
              <a:rect l="l" t="t" r="r" b="b"/>
              <a:pathLst>
                <a:path w="550544" h="127000">
                  <a:moveTo>
                    <a:pt x="550164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50164" y="0"/>
                  </a:lnTo>
                  <a:lnTo>
                    <a:pt x="550164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70581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70581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434589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434589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03525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03525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234945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234945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69413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169413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033777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33777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100833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00833" y="57523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503169" y="575233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8" y="33528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03169" y="575233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009393" y="554659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009393" y="554659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372105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372105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36113" y="55907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436113" y="55907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05049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305049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237993" y="559231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8" y="33527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237993" y="559231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170937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170937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35301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35301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102357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102357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504693" y="55907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504693" y="55907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010917" y="53850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10917" y="53850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373629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373629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37637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37637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306573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306573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239517" y="543077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239517" y="543077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172461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172461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36825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036825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103881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103881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06217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06217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012441" y="52235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012441" y="52235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375153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375153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43916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43916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308097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308097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2410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2410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173985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173985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38349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38349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05405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105405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077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077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948433" y="5962650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006345" y="6493001"/>
              <a:ext cx="550545" cy="125095"/>
            </a:xfrm>
            <a:custGeom>
              <a:avLst/>
              <a:gdLst/>
              <a:ahLst/>
              <a:cxnLst/>
              <a:rect l="l" t="t" r="r" b="b"/>
              <a:pathLst>
                <a:path w="550544" h="125095">
                  <a:moveTo>
                    <a:pt x="55016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50164" y="124968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006345" y="6493001"/>
              <a:ext cx="550545" cy="125095"/>
            </a:xfrm>
            <a:custGeom>
              <a:avLst/>
              <a:gdLst/>
              <a:ahLst/>
              <a:cxnLst/>
              <a:rect l="l" t="t" r="r" b="b"/>
              <a:pathLst>
                <a:path w="550544" h="125095">
                  <a:moveTo>
                    <a:pt x="550164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50164" y="0"/>
                  </a:lnTo>
                  <a:lnTo>
                    <a:pt x="550164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370581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370581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34589" y="65371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4589" y="65371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303525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303525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234945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234945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169413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169413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33777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033777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100833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100833" y="65387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03169" y="653719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8" y="33527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03169" y="653719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009393" y="633145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009393" y="633145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372105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372105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36113" y="63771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6113" y="63771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305049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305049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237993" y="637717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8" y="33528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237993" y="637717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170937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170937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035301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035301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102357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102357" y="63771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4693" y="63771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04693" y="63771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010917" y="61699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010917" y="61699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73629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73629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7637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7637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306573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306573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239517" y="621563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239517" y="621563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172461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72461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36825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36825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103881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103881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506217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506217" y="62156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012441" y="60083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012441" y="60083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75153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375153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9161" y="60540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9161" y="60540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308097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308097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241041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241041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173985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173985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038349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038349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105405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105405" y="60556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507741" y="60540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507741" y="60540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82289" y="5073395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99821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719577" y="5174741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6" y="708659"/>
                  </a:moveTo>
                  <a:lnTo>
                    <a:pt x="0" y="708659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5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779013" y="57035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779013" y="57035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41725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141725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205733" y="57492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05733" y="57492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74669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74669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07613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07613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940558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940558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04922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804922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871977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871977" y="5750813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274313" y="57492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274313" y="57492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780537" y="5543550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780537" y="5543550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143250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143250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207258" y="55877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207258" y="55877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077717" y="558926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077717" y="558926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09137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009137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942081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942081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806445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806445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873501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873501" y="55892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275837" y="55877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275837" y="55877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782061" y="53820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782061" y="53820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144773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144773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208781" y="542772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208781" y="542772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79241" y="54277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79241" y="54277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10661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010661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943605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943605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07969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07969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875025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875025" y="54277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277361" y="542772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277361" y="542772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83586" y="52204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783586" y="52204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146297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146297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210305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210305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8076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08076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01218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1218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946653" y="52661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946653" y="52661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809494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809494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876550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876550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27888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278886" y="5266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719577" y="5959601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779013" y="64899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779013" y="64899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141725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141725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20573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20573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74669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074669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07613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07613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94055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94055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804922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804922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871977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871977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7431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27431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780537" y="63284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780537" y="63284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143250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143250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20725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20725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77717" y="637412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077717" y="637412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09137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09137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94208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94208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806445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806445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87350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87350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275837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275837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782061" y="616686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782061" y="616686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144773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144773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20878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20878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079241" y="621258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079241" y="621258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1066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01066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94360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94360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807969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807969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87502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87502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27736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27736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783586" y="6005321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783586" y="6005321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146297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146297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210305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210305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080766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080766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012186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012186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946653" y="605256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46653" y="605256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809494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809494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876550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876550" y="605256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27888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27888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490722" y="5171693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5" y="708659"/>
                  </a:moveTo>
                  <a:lnTo>
                    <a:pt x="0" y="708659"/>
                  </a:lnTo>
                  <a:lnTo>
                    <a:pt x="0" y="0"/>
                  </a:lnTo>
                  <a:lnTo>
                    <a:pt x="676655" y="0"/>
                  </a:lnTo>
                  <a:lnTo>
                    <a:pt x="676655" y="70865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550158" y="5700521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550158" y="5700521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912869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912869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976877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976877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847338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847338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778757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778757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713226" y="574776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33527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3527" y="32004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713226" y="574776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33527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576066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576066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643122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643122" y="5747765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045457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045457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551681" y="554050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551681" y="554050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14394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14394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978401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978401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848861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848861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780282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780282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714750" y="558622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714750" y="558622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579113" y="558622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579113" y="558622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644645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3644645" y="558622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046982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046982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553205" y="537895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40" y="124967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553205" y="537895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915917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915917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979926" y="54246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979926" y="54246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850385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850385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781805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781805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716273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716273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580638" y="542467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580638" y="542467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646169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646169" y="542467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048505" y="54246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048505" y="5424677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554729" y="52174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40" y="124968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554729" y="52174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917441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917441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981450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981450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851910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851910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783329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83329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17798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17798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582161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582161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647694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647694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050029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050029" y="52631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490722" y="5956553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5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5" y="0"/>
                  </a:lnTo>
                  <a:lnTo>
                    <a:pt x="676655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550158" y="64869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550158" y="64869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912869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912869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976877" y="65311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976877" y="65311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847338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847338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778757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778757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713226" y="65326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713226" y="65326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576066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576066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643122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643122" y="65326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045457" y="65311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045457" y="65311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551681" y="63253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551681" y="63253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914394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914394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978401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978401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848861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848861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780282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780282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714750" y="63710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714750" y="63710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579113" y="63710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579113" y="6371081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644645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644645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046982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046982" y="63710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553205" y="6163817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40" y="12649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553205" y="6163817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915917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915917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979926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979926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85038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85038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78180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78180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716273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716273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580638" y="620953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580638" y="620953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646169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646169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04850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048505" y="620953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554729" y="6002273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40" y="12649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554729" y="6002273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91744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91744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981450" y="60479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981450" y="60479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51910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851910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783329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783329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717798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717798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58216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58216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647694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647694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050029" y="60479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050029" y="604799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831841" y="5601461"/>
              <a:ext cx="676910" cy="710565"/>
            </a:xfrm>
            <a:custGeom>
              <a:avLst/>
              <a:gdLst/>
              <a:ahLst/>
              <a:cxnLst/>
              <a:rect l="l" t="t" r="r" b="b"/>
              <a:pathLst>
                <a:path w="676910" h="710564">
                  <a:moveTo>
                    <a:pt x="676656" y="710183"/>
                  </a:moveTo>
                  <a:lnTo>
                    <a:pt x="0" y="710183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10183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891277" y="61318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891277" y="613181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253989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253989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317998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317998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18845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18845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11987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11987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054345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054345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918710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918710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984241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984241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38657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386577" y="617753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892801" y="59702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892801" y="5970269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255513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255513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319522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319522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18998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18998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12140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12140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055869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055869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920233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920233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985766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985766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38810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388101" y="6015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894326" y="5808725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548639" y="126492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894326" y="5808725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2"/>
                  </a:moveTo>
                  <a:lnTo>
                    <a:pt x="0" y="126492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258562" y="585596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258562" y="585596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321045" y="58544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321045" y="58544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191505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191505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122926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122926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057394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057394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921757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921757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987289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987289" y="585596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389625" y="58544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389625" y="585444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895850" y="56487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895850" y="56487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260086" y="56944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260086" y="569442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322569" y="56929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322569" y="56929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193030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193030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124450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124450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058917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058917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923282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923282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4988813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4988813" y="569442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391149" y="56929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391149" y="569290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530089" y="5167121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572761" y="5212841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60" h="90170">
                  <a:moveTo>
                    <a:pt x="4038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60" y="89915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572761" y="5212841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60" h="90170">
                  <a:moveTo>
                    <a:pt x="403860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60" y="0"/>
                  </a:lnTo>
                  <a:lnTo>
                    <a:pt x="403860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863845" y="5246369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1" y="22859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863845" y="5246369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921757" y="52463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921757" y="52463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601717" y="5246369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39" h="22860">
                  <a:moveTo>
                    <a:pt x="21793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7932" y="22859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601717" y="5246369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39" h="22860">
                  <a:moveTo>
                    <a:pt x="217932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354574" y="5167121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395722" y="5212841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4" h="90170">
                  <a:moveTo>
                    <a:pt x="405383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5383" y="89915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395722" y="5212841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4" h="90170">
                  <a:moveTo>
                    <a:pt x="405383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5383" y="0"/>
                  </a:lnTo>
                  <a:lnTo>
                    <a:pt x="405383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686805" y="5244845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2743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7432" y="24383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686805" y="5244845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27432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746242" y="5244845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384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4384" y="243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746242" y="5244845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384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424677" y="5244845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17932" y="2438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424677" y="5244845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2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7" name="object 677"/>
          <p:cNvSpPr txBox="1"/>
          <p:nvPr/>
        </p:nvSpPr>
        <p:spPr>
          <a:xfrm>
            <a:off x="4925695" y="4953380"/>
            <a:ext cx="541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5" dirty="0">
                <a:latin typeface="Arial"/>
                <a:cs typeface="Arial"/>
              </a:rPr>
              <a:t>NET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ou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2833497" y="4928742"/>
            <a:ext cx="5683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Lustre </a:t>
            </a:r>
            <a:r>
              <a:rPr sz="700" spc="-5" dirty="0">
                <a:latin typeface="Arial"/>
                <a:cs typeface="Arial"/>
              </a:rPr>
              <a:t>Clients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9" name="object 679"/>
          <p:cNvGrpSpPr/>
          <p:nvPr/>
        </p:nvGrpSpPr>
        <p:grpSpPr>
          <a:xfrm>
            <a:off x="4178744" y="2401570"/>
            <a:ext cx="3159760" cy="2975610"/>
            <a:chOff x="4178744" y="2401570"/>
            <a:chExt cx="3159760" cy="2975610"/>
          </a:xfrm>
        </p:grpSpPr>
        <p:sp>
          <p:nvSpPr>
            <p:cNvPr id="680" name="object 680"/>
            <p:cNvSpPr/>
            <p:nvPr/>
          </p:nvSpPr>
          <p:spPr>
            <a:xfrm>
              <a:off x="7053833" y="4594098"/>
              <a:ext cx="0" cy="573405"/>
            </a:xfrm>
            <a:custGeom>
              <a:avLst/>
              <a:gdLst/>
              <a:ahLst/>
              <a:cxnLst/>
              <a:rect l="l" t="t" r="r" b="b"/>
              <a:pathLst>
                <a:path h="573404">
                  <a:moveTo>
                    <a:pt x="0" y="0"/>
                  </a:moveTo>
                  <a:lnTo>
                    <a:pt x="0" y="0"/>
                  </a:lnTo>
                  <a:lnTo>
                    <a:pt x="0" y="573024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430517" y="4578858"/>
              <a:ext cx="0" cy="584200"/>
            </a:xfrm>
            <a:custGeom>
              <a:avLst/>
              <a:gdLst/>
              <a:ahLst/>
              <a:cxnLst/>
              <a:rect l="l" t="t" r="r" b="b"/>
              <a:pathLst>
                <a:path h="584200">
                  <a:moveTo>
                    <a:pt x="0" y="0"/>
                  </a:moveTo>
                  <a:lnTo>
                    <a:pt x="0" y="0"/>
                  </a:lnTo>
                  <a:lnTo>
                    <a:pt x="0" y="58369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198870" y="5170170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240017" y="5215890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405384" y="899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240017" y="5215890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89916"/>
                  </a:moveTo>
                  <a:lnTo>
                    <a:pt x="0" y="89916"/>
                  </a:lnTo>
                  <a:lnTo>
                    <a:pt x="0" y="0"/>
                  </a:lnTo>
                  <a:lnTo>
                    <a:pt x="405384" y="0"/>
                  </a:lnTo>
                  <a:lnTo>
                    <a:pt x="405384" y="899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532626" y="5247894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5907" y="2438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532626" y="5247894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590538" y="524789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4383" y="24383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590538" y="524789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268974" y="5247894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1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17931" y="24383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268974" y="5247894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1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820661" y="5174742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863333" y="5220462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60" y="89915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863333" y="5220462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60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60" y="0"/>
                  </a:lnTo>
                  <a:lnTo>
                    <a:pt x="403860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154417" y="525246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1" y="2438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154417" y="525246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212330" y="525246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4" y="24384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212330" y="525246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4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892289" y="525246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7931" y="24384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892289" y="525246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123688" y="32004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444873" y="3198749"/>
              <a:ext cx="685165" cy="247015"/>
            </a:xfrm>
            <a:custGeom>
              <a:avLst/>
              <a:gdLst/>
              <a:ahLst/>
              <a:cxnLst/>
              <a:rect l="l" t="t" r="r" b="b"/>
              <a:pathLst>
                <a:path w="685164" h="247014">
                  <a:moveTo>
                    <a:pt x="0" y="0"/>
                  </a:moveTo>
                  <a:lnTo>
                    <a:pt x="0" y="0"/>
                  </a:lnTo>
                  <a:lnTo>
                    <a:pt x="684911" y="2470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447032" y="319735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4443349" y="3195193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887"/>
                  </a:moveTo>
                  <a:lnTo>
                    <a:pt x="0" y="246887"/>
                  </a:lnTo>
                  <a:lnTo>
                    <a:pt x="67805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4199382" y="3454146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1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242054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908" y="91439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242054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4534662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2" y="22859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4534662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2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4594098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4594098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271010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271010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4888230" y="3454146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2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2" y="0"/>
                  </a:lnTo>
                  <a:lnTo>
                    <a:pt x="499872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4930902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908" y="91439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930902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223510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1" y="22859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223510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282946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282946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4959858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4959858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870704" y="2478024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340096" y="247802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870704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5105400" y="240792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4198620" y="2484120"/>
              <a:ext cx="469900" cy="70485"/>
            </a:xfrm>
            <a:custGeom>
              <a:avLst/>
              <a:gdLst/>
              <a:ahLst/>
              <a:cxnLst/>
              <a:rect l="l" t="t" r="r" b="b"/>
              <a:pathLst>
                <a:path w="469900" h="70485">
                  <a:moveTo>
                    <a:pt x="0" y="0"/>
                  </a:moveTo>
                  <a:lnTo>
                    <a:pt x="0" y="0"/>
                  </a:lnTo>
                  <a:lnTo>
                    <a:pt x="469391" y="0"/>
                  </a:lnTo>
                </a:path>
                <a:path w="469900" h="70485">
                  <a:moveTo>
                    <a:pt x="469391" y="70103"/>
                  </a:moveTo>
                  <a:lnTo>
                    <a:pt x="469391" y="70103"/>
                  </a:lnTo>
                  <a:lnTo>
                    <a:pt x="469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4198620" y="248564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4433316" y="2414016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9" name="object 729"/>
          <p:cNvSpPr txBox="1"/>
          <p:nvPr/>
        </p:nvSpPr>
        <p:spPr>
          <a:xfrm>
            <a:off x="6546595" y="4945507"/>
            <a:ext cx="3714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G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4155185" y="2158364"/>
            <a:ext cx="556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4830317" y="2157475"/>
            <a:ext cx="556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32" name="object 732"/>
          <p:cNvGrpSpPr/>
          <p:nvPr/>
        </p:nvGrpSpPr>
        <p:grpSpPr>
          <a:xfrm>
            <a:off x="6792277" y="5606605"/>
            <a:ext cx="544830" cy="544830"/>
            <a:chOff x="6792277" y="5606605"/>
            <a:chExt cx="544830" cy="544830"/>
          </a:xfrm>
        </p:grpSpPr>
        <p:sp>
          <p:nvSpPr>
            <p:cNvPr id="733" name="object 733"/>
            <p:cNvSpPr/>
            <p:nvPr/>
          </p:nvSpPr>
          <p:spPr>
            <a:xfrm>
              <a:off x="6797040" y="598931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05206" y="31750"/>
                  </a:lnTo>
                  <a:lnTo>
                    <a:pt x="505206" y="125577"/>
                  </a:lnTo>
                  <a:lnTo>
                    <a:pt x="534924" y="125577"/>
                  </a:lnTo>
                  <a:lnTo>
                    <a:pt x="534924" y="31750"/>
                  </a:lnTo>
                  <a:lnTo>
                    <a:pt x="534924" y="31394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797040" y="598931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931152" y="6051803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6931152" y="6051803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6856476" y="605180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6856476" y="605180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6797040" y="580008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505206" y="0"/>
                  </a:lnTo>
                  <a:lnTo>
                    <a:pt x="505206" y="31750"/>
                  </a:lnTo>
                  <a:lnTo>
                    <a:pt x="505206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05206" y="31750"/>
                  </a:lnTo>
                  <a:lnTo>
                    <a:pt x="505206" y="0"/>
                  </a:ln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5831"/>
                  </a:lnTo>
                  <a:lnTo>
                    <a:pt x="534924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797040" y="5800343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931152" y="5862827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6931152" y="5862827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856476" y="5862827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6856476" y="5862827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6797040" y="561085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6085"/>
                  </a:lnTo>
                  <a:lnTo>
                    <a:pt x="534924" y="125730"/>
                  </a:lnTo>
                  <a:lnTo>
                    <a:pt x="534924" y="31902"/>
                  </a:lnTo>
                  <a:lnTo>
                    <a:pt x="505206" y="31902"/>
                  </a:lnTo>
                  <a:lnTo>
                    <a:pt x="505206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34924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6797040" y="5611367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6931152" y="5673851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6931152" y="5673851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6856476" y="5673851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6856476" y="5673851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1" name="object 751"/>
          <p:cNvSpPr txBox="1"/>
          <p:nvPr/>
        </p:nvSpPr>
        <p:spPr>
          <a:xfrm>
            <a:off x="6388353" y="6175654"/>
            <a:ext cx="723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CIFS/NFS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Clients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52" name="object 752"/>
          <p:cNvGrpSpPr/>
          <p:nvPr/>
        </p:nvGrpSpPr>
        <p:grpSpPr>
          <a:xfrm>
            <a:off x="6166103" y="1447609"/>
            <a:ext cx="2818130" cy="4699635"/>
            <a:chOff x="6166103" y="1447609"/>
            <a:chExt cx="2818130" cy="4699635"/>
          </a:xfrm>
        </p:grpSpPr>
        <p:sp>
          <p:nvSpPr>
            <p:cNvPr id="753" name="object 753"/>
            <p:cNvSpPr/>
            <p:nvPr/>
          </p:nvSpPr>
          <p:spPr>
            <a:xfrm>
              <a:off x="6166104" y="5609589"/>
              <a:ext cx="533400" cy="537210"/>
            </a:xfrm>
            <a:custGeom>
              <a:avLst/>
              <a:gdLst/>
              <a:ahLst/>
              <a:cxnLst/>
              <a:rect l="l" t="t" r="r" b="b"/>
              <a:pathLst>
                <a:path w="533400" h="537210">
                  <a:moveTo>
                    <a:pt x="88379" y="442214"/>
                  </a:moveTo>
                  <a:lnTo>
                    <a:pt x="59436" y="442214"/>
                  </a:lnTo>
                  <a:lnTo>
                    <a:pt x="59436" y="474218"/>
                  </a:lnTo>
                  <a:lnTo>
                    <a:pt x="88379" y="474218"/>
                  </a:lnTo>
                  <a:lnTo>
                    <a:pt x="88379" y="442214"/>
                  </a:lnTo>
                  <a:close/>
                </a:path>
                <a:path w="533400" h="537210">
                  <a:moveTo>
                    <a:pt x="88379" y="253238"/>
                  </a:moveTo>
                  <a:lnTo>
                    <a:pt x="59436" y="253238"/>
                  </a:lnTo>
                  <a:lnTo>
                    <a:pt x="59436" y="285242"/>
                  </a:lnTo>
                  <a:lnTo>
                    <a:pt x="88379" y="285242"/>
                  </a:lnTo>
                  <a:lnTo>
                    <a:pt x="88379" y="253238"/>
                  </a:lnTo>
                  <a:close/>
                </a:path>
                <a:path w="533400" h="537210">
                  <a:moveTo>
                    <a:pt x="88379" y="64262"/>
                  </a:moveTo>
                  <a:lnTo>
                    <a:pt x="59436" y="64262"/>
                  </a:lnTo>
                  <a:lnTo>
                    <a:pt x="59436" y="96266"/>
                  </a:lnTo>
                  <a:lnTo>
                    <a:pt x="88379" y="96266"/>
                  </a:lnTo>
                  <a:lnTo>
                    <a:pt x="88379" y="64262"/>
                  </a:lnTo>
                  <a:close/>
                </a:path>
                <a:path w="533400" h="537210">
                  <a:moveTo>
                    <a:pt x="473964" y="442214"/>
                  </a:moveTo>
                  <a:lnTo>
                    <a:pt x="132588" y="442214"/>
                  </a:lnTo>
                  <a:lnTo>
                    <a:pt x="132588" y="474218"/>
                  </a:lnTo>
                  <a:lnTo>
                    <a:pt x="473964" y="474218"/>
                  </a:lnTo>
                  <a:lnTo>
                    <a:pt x="473964" y="442214"/>
                  </a:lnTo>
                  <a:close/>
                </a:path>
                <a:path w="533400" h="537210">
                  <a:moveTo>
                    <a:pt x="473964" y="253238"/>
                  </a:moveTo>
                  <a:lnTo>
                    <a:pt x="132588" y="253238"/>
                  </a:lnTo>
                  <a:lnTo>
                    <a:pt x="132588" y="285242"/>
                  </a:lnTo>
                  <a:lnTo>
                    <a:pt x="473964" y="285242"/>
                  </a:lnTo>
                  <a:lnTo>
                    <a:pt x="473964" y="253238"/>
                  </a:lnTo>
                  <a:close/>
                </a:path>
                <a:path w="533400" h="537210">
                  <a:moveTo>
                    <a:pt x="473964" y="64262"/>
                  </a:moveTo>
                  <a:lnTo>
                    <a:pt x="132588" y="64262"/>
                  </a:lnTo>
                  <a:lnTo>
                    <a:pt x="132588" y="96266"/>
                  </a:lnTo>
                  <a:lnTo>
                    <a:pt x="473964" y="96266"/>
                  </a:lnTo>
                  <a:lnTo>
                    <a:pt x="473964" y="64262"/>
                  </a:lnTo>
                  <a:close/>
                </a:path>
                <a:path w="533400" h="537210">
                  <a:moveTo>
                    <a:pt x="533400" y="379730"/>
                  </a:moveTo>
                  <a:lnTo>
                    <a:pt x="0" y="379730"/>
                  </a:lnTo>
                  <a:lnTo>
                    <a:pt x="0" y="411480"/>
                  </a:lnTo>
                  <a:lnTo>
                    <a:pt x="0" y="505460"/>
                  </a:lnTo>
                  <a:lnTo>
                    <a:pt x="0" y="537210"/>
                  </a:lnTo>
                  <a:lnTo>
                    <a:pt x="533400" y="537210"/>
                  </a:lnTo>
                  <a:lnTo>
                    <a:pt x="533400" y="505460"/>
                  </a:lnTo>
                  <a:lnTo>
                    <a:pt x="29591" y="505460"/>
                  </a:lnTo>
                  <a:lnTo>
                    <a:pt x="29591" y="411480"/>
                  </a:lnTo>
                  <a:lnTo>
                    <a:pt x="503809" y="411480"/>
                  </a:lnTo>
                  <a:lnTo>
                    <a:pt x="503809" y="505307"/>
                  </a:lnTo>
                  <a:lnTo>
                    <a:pt x="533400" y="505307"/>
                  </a:lnTo>
                  <a:lnTo>
                    <a:pt x="533400" y="411480"/>
                  </a:lnTo>
                  <a:lnTo>
                    <a:pt x="533400" y="411124"/>
                  </a:lnTo>
                  <a:lnTo>
                    <a:pt x="533400" y="379730"/>
                  </a:lnTo>
                  <a:close/>
                </a:path>
                <a:path w="533400" h="537210">
                  <a:moveTo>
                    <a:pt x="533400" y="190500"/>
                  </a:moveTo>
                  <a:lnTo>
                    <a:pt x="503809" y="190500"/>
                  </a:lnTo>
                  <a:lnTo>
                    <a:pt x="503809" y="222250"/>
                  </a:lnTo>
                  <a:lnTo>
                    <a:pt x="503809" y="316230"/>
                  </a:lnTo>
                  <a:lnTo>
                    <a:pt x="29591" y="316230"/>
                  </a:lnTo>
                  <a:lnTo>
                    <a:pt x="29591" y="222250"/>
                  </a:lnTo>
                  <a:lnTo>
                    <a:pt x="503809" y="222250"/>
                  </a:lnTo>
                  <a:lnTo>
                    <a:pt x="503809" y="190500"/>
                  </a:lnTo>
                  <a:lnTo>
                    <a:pt x="0" y="190500"/>
                  </a:lnTo>
                  <a:lnTo>
                    <a:pt x="0" y="222250"/>
                  </a:lnTo>
                  <a:lnTo>
                    <a:pt x="0" y="316230"/>
                  </a:lnTo>
                  <a:lnTo>
                    <a:pt x="0" y="347980"/>
                  </a:lnTo>
                  <a:lnTo>
                    <a:pt x="533400" y="347980"/>
                  </a:lnTo>
                  <a:lnTo>
                    <a:pt x="533400" y="316331"/>
                  </a:lnTo>
                  <a:lnTo>
                    <a:pt x="533400" y="222250"/>
                  </a:lnTo>
                  <a:lnTo>
                    <a:pt x="533400" y="190500"/>
                  </a:lnTo>
                  <a:close/>
                </a:path>
                <a:path w="533400" h="537210">
                  <a:moveTo>
                    <a:pt x="53340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7000"/>
                  </a:lnTo>
                  <a:lnTo>
                    <a:pt x="0" y="158750"/>
                  </a:lnTo>
                  <a:lnTo>
                    <a:pt x="533400" y="158750"/>
                  </a:lnTo>
                  <a:lnTo>
                    <a:pt x="533400" y="127050"/>
                  </a:lnTo>
                  <a:lnTo>
                    <a:pt x="533400" y="31953"/>
                  </a:lnTo>
                  <a:lnTo>
                    <a:pt x="503809" y="31953"/>
                  </a:lnTo>
                  <a:lnTo>
                    <a:pt x="503809" y="127000"/>
                  </a:lnTo>
                  <a:lnTo>
                    <a:pt x="29591" y="127000"/>
                  </a:lnTo>
                  <a:lnTo>
                    <a:pt x="29591" y="31750"/>
                  </a:lnTo>
                  <a:lnTo>
                    <a:pt x="533400" y="3175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784592" y="1452371"/>
              <a:ext cx="1195070" cy="1885314"/>
            </a:xfrm>
            <a:custGeom>
              <a:avLst/>
              <a:gdLst/>
              <a:ahLst/>
              <a:cxnLst/>
              <a:rect l="l" t="t" r="r" b="b"/>
              <a:pathLst>
                <a:path w="1195070" h="1885314">
                  <a:moveTo>
                    <a:pt x="1194816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0" y="1885188"/>
                  </a:lnTo>
                  <a:lnTo>
                    <a:pt x="1194816" y="1885188"/>
                  </a:lnTo>
                  <a:lnTo>
                    <a:pt x="1194816" y="327660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784591" y="1452372"/>
              <a:ext cx="1195070" cy="1885314"/>
            </a:xfrm>
            <a:custGeom>
              <a:avLst/>
              <a:gdLst/>
              <a:ahLst/>
              <a:cxnLst/>
              <a:rect l="l" t="t" r="r" b="b"/>
              <a:pathLst>
                <a:path w="1195070" h="1885314">
                  <a:moveTo>
                    <a:pt x="0" y="1885188"/>
                  </a:moveTo>
                  <a:lnTo>
                    <a:pt x="1194816" y="1885188"/>
                  </a:lnTo>
                  <a:lnTo>
                    <a:pt x="1194816" y="0"/>
                  </a:lnTo>
                  <a:lnTo>
                    <a:pt x="0" y="0"/>
                  </a:lnTo>
                  <a:lnTo>
                    <a:pt x="0" y="1885188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618476" y="1626107"/>
              <a:ext cx="1256030" cy="1908175"/>
            </a:xfrm>
            <a:custGeom>
              <a:avLst/>
              <a:gdLst/>
              <a:ahLst/>
              <a:cxnLst/>
              <a:rect l="l" t="t" r="r" b="b"/>
              <a:pathLst>
                <a:path w="1256029" h="1908175">
                  <a:moveTo>
                    <a:pt x="1255776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0" y="1908048"/>
                  </a:lnTo>
                  <a:lnTo>
                    <a:pt x="1255776" y="1908048"/>
                  </a:lnTo>
                  <a:lnTo>
                    <a:pt x="1255776" y="153924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18475" y="1626108"/>
              <a:ext cx="1256030" cy="1908175"/>
            </a:xfrm>
            <a:custGeom>
              <a:avLst/>
              <a:gdLst/>
              <a:ahLst/>
              <a:cxnLst/>
              <a:rect l="l" t="t" r="r" b="b"/>
              <a:pathLst>
                <a:path w="1256029" h="1908175">
                  <a:moveTo>
                    <a:pt x="0" y="1908048"/>
                  </a:moveTo>
                  <a:lnTo>
                    <a:pt x="1255776" y="1908048"/>
                  </a:lnTo>
                  <a:lnTo>
                    <a:pt x="1255776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458455" y="1780031"/>
              <a:ext cx="1315720" cy="1920239"/>
            </a:xfrm>
            <a:custGeom>
              <a:avLst/>
              <a:gdLst/>
              <a:ahLst/>
              <a:cxnLst/>
              <a:rect l="l" t="t" r="r" b="b"/>
              <a:pathLst>
                <a:path w="1315720" h="1920239">
                  <a:moveTo>
                    <a:pt x="1315211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5211" y="1920239"/>
                  </a:lnTo>
                  <a:lnTo>
                    <a:pt x="1315211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458455" y="1780031"/>
              <a:ext cx="1315720" cy="1920239"/>
            </a:xfrm>
            <a:custGeom>
              <a:avLst/>
              <a:gdLst/>
              <a:ahLst/>
              <a:cxnLst/>
              <a:rect l="l" t="t" r="r" b="b"/>
              <a:pathLst>
                <a:path w="1315720" h="1920239">
                  <a:moveTo>
                    <a:pt x="0" y="1920239"/>
                  </a:moveTo>
                  <a:lnTo>
                    <a:pt x="1315211" y="1920239"/>
                  </a:lnTo>
                  <a:lnTo>
                    <a:pt x="1315211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0" name="object 760"/>
          <p:cNvSpPr txBox="1"/>
          <p:nvPr/>
        </p:nvSpPr>
        <p:spPr>
          <a:xfrm>
            <a:off x="7484109" y="2176652"/>
            <a:ext cx="1267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700" spc="-5" dirty="0">
                <a:latin typeface="Arial"/>
                <a:cs typeface="Arial"/>
              </a:rPr>
              <a:t>Object Storage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Object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Storage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	Target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61" name="object 761"/>
          <p:cNvGrpSpPr/>
          <p:nvPr/>
        </p:nvGrpSpPr>
        <p:grpSpPr>
          <a:xfrm>
            <a:off x="2666555" y="2403348"/>
            <a:ext cx="6060440" cy="1248410"/>
            <a:chOff x="2666555" y="2403348"/>
            <a:chExt cx="6060440" cy="1248410"/>
          </a:xfrm>
        </p:grpSpPr>
        <p:sp>
          <p:nvSpPr>
            <p:cNvPr id="762" name="object 762"/>
            <p:cNvSpPr/>
            <p:nvPr/>
          </p:nvSpPr>
          <p:spPr>
            <a:xfrm>
              <a:off x="8441435" y="3195828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760461" y="3190494"/>
              <a:ext cx="686435" cy="250825"/>
            </a:xfrm>
            <a:custGeom>
              <a:avLst/>
              <a:gdLst/>
              <a:ahLst/>
              <a:cxnLst/>
              <a:rect l="l" t="t" r="r" b="b"/>
              <a:pathLst>
                <a:path w="686434" h="250825">
                  <a:moveTo>
                    <a:pt x="1524" y="3428"/>
                  </a:moveTo>
                  <a:lnTo>
                    <a:pt x="1524" y="3428"/>
                  </a:lnTo>
                  <a:lnTo>
                    <a:pt x="686435" y="250570"/>
                  </a:lnTo>
                </a:path>
                <a:path w="686434" h="250825">
                  <a:moveTo>
                    <a:pt x="2794" y="2285"/>
                  </a:moveTo>
                  <a:lnTo>
                    <a:pt x="2794" y="2285"/>
                  </a:lnTo>
                  <a:lnTo>
                    <a:pt x="2794" y="236981"/>
                  </a:lnTo>
                </a:path>
                <a:path w="686434" h="250825">
                  <a:moveTo>
                    <a:pt x="0" y="246760"/>
                  </a:moveTo>
                  <a:lnTo>
                    <a:pt x="0" y="246760"/>
                  </a:lnTo>
                  <a:lnTo>
                    <a:pt x="6780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517129" y="3449574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2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499872" y="0"/>
                  </a:lnTo>
                  <a:lnTo>
                    <a:pt x="499872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558277" y="3495294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8431" y="9143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558277" y="3495294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852409" y="352729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2" y="2438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852409" y="352729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910321" y="3527298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5907" y="24384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910321" y="3527298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588758" y="3527298"/>
              <a:ext cx="219710" cy="24765"/>
            </a:xfrm>
            <a:custGeom>
              <a:avLst/>
              <a:gdLst/>
              <a:ahLst/>
              <a:cxnLst/>
              <a:rect l="l" t="t" r="r" b="b"/>
              <a:pathLst>
                <a:path w="219709" h="24764">
                  <a:moveTo>
                    <a:pt x="219456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9456" y="2438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588758" y="3527298"/>
              <a:ext cx="219710" cy="24765"/>
            </a:xfrm>
            <a:custGeom>
              <a:avLst/>
              <a:gdLst/>
              <a:ahLst/>
              <a:cxnLst/>
              <a:rect l="l" t="t" r="r" b="b"/>
              <a:pathLst>
                <a:path w="219709" h="24764">
                  <a:moveTo>
                    <a:pt x="219456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8204453" y="3449574"/>
              <a:ext cx="501650" cy="181610"/>
            </a:xfrm>
            <a:custGeom>
              <a:avLst/>
              <a:gdLst/>
              <a:ahLst/>
              <a:cxnLst/>
              <a:rect l="l" t="t" r="r" b="b"/>
              <a:pathLst>
                <a:path w="501650" h="181610">
                  <a:moveTo>
                    <a:pt x="501396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8247126" y="3495294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8431" y="9143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8247126" y="3495294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8541258" y="352729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2" y="2438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8541258" y="352729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8600694" y="352729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3" y="2438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8600694" y="352729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8276082" y="3527298"/>
              <a:ext cx="220979" cy="24765"/>
            </a:xfrm>
            <a:custGeom>
              <a:avLst/>
              <a:gdLst/>
              <a:ahLst/>
              <a:cxnLst/>
              <a:rect l="l" t="t" r="r" b="b"/>
              <a:pathLst>
                <a:path w="220979" h="24764">
                  <a:moveTo>
                    <a:pt x="220979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20979" y="24384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8276082" y="3527298"/>
              <a:ext cx="220979" cy="24765"/>
            </a:xfrm>
            <a:custGeom>
              <a:avLst/>
              <a:gdLst/>
              <a:ahLst/>
              <a:cxnLst/>
              <a:rect l="l" t="t" r="r" b="b"/>
              <a:pathLst>
                <a:path w="220979" h="24764">
                  <a:moveTo>
                    <a:pt x="220979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20979" y="0"/>
                  </a:lnTo>
                  <a:lnTo>
                    <a:pt x="220979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8017002" y="3556254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8186927" y="247345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8656320" y="247345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8186927" y="247650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516367" y="2403348"/>
              <a:ext cx="905510" cy="146685"/>
            </a:xfrm>
            <a:custGeom>
              <a:avLst/>
              <a:gdLst/>
              <a:ahLst/>
              <a:cxnLst/>
              <a:rect l="l" t="t" r="r" b="b"/>
              <a:pathLst>
                <a:path w="905509" h="146685">
                  <a:moveTo>
                    <a:pt x="905255" y="70103"/>
                  </a:moveTo>
                  <a:lnTo>
                    <a:pt x="905255" y="70103"/>
                  </a:lnTo>
                  <a:lnTo>
                    <a:pt x="905255" y="0"/>
                  </a:lnTo>
                </a:path>
                <a:path w="905509" h="146685">
                  <a:moveTo>
                    <a:pt x="0" y="74675"/>
                  </a:moveTo>
                  <a:lnTo>
                    <a:pt x="0" y="74675"/>
                  </a:lnTo>
                  <a:lnTo>
                    <a:pt x="469391" y="74675"/>
                  </a:lnTo>
                </a:path>
                <a:path w="905509" h="146685">
                  <a:moveTo>
                    <a:pt x="469391" y="146303"/>
                  </a:moveTo>
                  <a:lnTo>
                    <a:pt x="469391" y="146303"/>
                  </a:lnTo>
                  <a:lnTo>
                    <a:pt x="469391" y="746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516367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751064" y="240792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7"/>
                  </a:moveTo>
                  <a:lnTo>
                    <a:pt x="0" y="7162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9" name="object 7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4779" y="2907792"/>
              <a:ext cx="153924" cy="214884"/>
            </a:xfrm>
            <a:prstGeom prst="rect">
              <a:avLst/>
            </a:prstGeom>
          </p:spPr>
        </p:pic>
        <p:sp>
          <p:nvSpPr>
            <p:cNvPr id="790" name="object 790"/>
            <p:cNvSpPr/>
            <p:nvPr/>
          </p:nvSpPr>
          <p:spPr>
            <a:xfrm>
              <a:off x="7759953" y="2902966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1" name="object 7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7911" y="2791968"/>
              <a:ext cx="153924" cy="213359"/>
            </a:xfrm>
            <a:prstGeom prst="rect">
              <a:avLst/>
            </a:prstGeom>
          </p:spPr>
        </p:pic>
        <p:sp>
          <p:nvSpPr>
            <p:cNvPr id="792" name="object 792"/>
            <p:cNvSpPr/>
            <p:nvPr/>
          </p:nvSpPr>
          <p:spPr>
            <a:xfrm>
              <a:off x="7673085" y="2787142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3" name="object 7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1044" y="2677668"/>
              <a:ext cx="153924" cy="214884"/>
            </a:xfrm>
            <a:prstGeom prst="rect">
              <a:avLst/>
            </a:prstGeom>
          </p:spPr>
        </p:pic>
        <p:sp>
          <p:nvSpPr>
            <p:cNvPr id="794" name="object 794"/>
            <p:cNvSpPr/>
            <p:nvPr/>
          </p:nvSpPr>
          <p:spPr>
            <a:xfrm>
              <a:off x="7586217" y="2672969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7530846" y="2573274"/>
              <a:ext cx="441959" cy="600710"/>
            </a:xfrm>
            <a:custGeom>
              <a:avLst/>
              <a:gdLst/>
              <a:ahLst/>
              <a:cxnLst/>
              <a:rect l="l" t="t" r="r" b="b"/>
              <a:pathLst>
                <a:path w="441959" h="600710">
                  <a:moveTo>
                    <a:pt x="73659" y="600455"/>
                  </a:moveTo>
                  <a:lnTo>
                    <a:pt x="45005" y="594661"/>
                  </a:lnTo>
                  <a:lnTo>
                    <a:pt x="21590" y="578865"/>
                  </a:lnTo>
                  <a:lnTo>
                    <a:pt x="5794" y="555450"/>
                  </a:lnTo>
                  <a:lnTo>
                    <a:pt x="0" y="526796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59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69" y="21590"/>
                  </a:lnTo>
                  <a:lnTo>
                    <a:pt x="436165" y="45005"/>
                  </a:lnTo>
                  <a:lnTo>
                    <a:pt x="441959" y="73660"/>
                  </a:lnTo>
                  <a:lnTo>
                    <a:pt x="441959" y="526796"/>
                  </a:lnTo>
                  <a:lnTo>
                    <a:pt x="436165" y="555450"/>
                  </a:lnTo>
                  <a:lnTo>
                    <a:pt x="420370" y="578865"/>
                  </a:lnTo>
                  <a:lnTo>
                    <a:pt x="396954" y="594661"/>
                  </a:lnTo>
                  <a:lnTo>
                    <a:pt x="368300" y="600455"/>
                  </a:lnTo>
                  <a:lnTo>
                    <a:pt x="73659" y="600455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7601711" y="2587752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59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7634477" y="2573274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7656258" y="2581656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7696961" y="2573274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90" h="62230">
                  <a:moveTo>
                    <a:pt x="0" y="62229"/>
                  </a:moveTo>
                  <a:lnTo>
                    <a:pt x="0" y="0"/>
                  </a:lnTo>
                </a:path>
                <a:path w="59690" h="62230">
                  <a:moveTo>
                    <a:pt x="59436" y="62229"/>
                  </a:moveTo>
                  <a:lnTo>
                    <a:pt x="59436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7787639" y="258165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7820405" y="2573274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2" y="62229"/>
                  </a:moveTo>
                  <a:lnTo>
                    <a:pt x="57912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452042" y="2581656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3" name="object 8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6864" y="2891028"/>
              <a:ext cx="153924" cy="213359"/>
            </a:xfrm>
            <a:prstGeom prst="rect">
              <a:avLst/>
            </a:prstGeom>
          </p:spPr>
        </p:pic>
        <p:sp>
          <p:nvSpPr>
            <p:cNvPr id="804" name="object 804"/>
            <p:cNvSpPr/>
            <p:nvPr/>
          </p:nvSpPr>
          <p:spPr>
            <a:xfrm>
              <a:off x="8432038" y="2886202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5" name="object 80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9996" y="2775204"/>
              <a:ext cx="153924" cy="213359"/>
            </a:xfrm>
            <a:prstGeom prst="rect">
              <a:avLst/>
            </a:prstGeom>
          </p:spPr>
        </p:pic>
        <p:sp>
          <p:nvSpPr>
            <p:cNvPr id="806" name="object 806"/>
            <p:cNvSpPr/>
            <p:nvPr/>
          </p:nvSpPr>
          <p:spPr>
            <a:xfrm>
              <a:off x="8345170" y="2770505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3127" y="2660904"/>
              <a:ext cx="153924" cy="213359"/>
            </a:xfrm>
            <a:prstGeom prst="rect">
              <a:avLst/>
            </a:prstGeom>
          </p:spPr>
        </p:pic>
        <p:sp>
          <p:nvSpPr>
            <p:cNvPr id="808" name="object 808"/>
            <p:cNvSpPr/>
            <p:nvPr/>
          </p:nvSpPr>
          <p:spPr>
            <a:xfrm>
              <a:off x="8258302" y="2656205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8202929" y="2554986"/>
              <a:ext cx="440690" cy="601980"/>
            </a:xfrm>
            <a:custGeom>
              <a:avLst/>
              <a:gdLst/>
              <a:ahLst/>
              <a:cxnLst/>
              <a:rect l="l" t="t" r="r" b="b"/>
              <a:pathLst>
                <a:path w="440690" h="601980">
                  <a:moveTo>
                    <a:pt x="73405" y="601979"/>
                  </a:moveTo>
                  <a:lnTo>
                    <a:pt x="44844" y="596207"/>
                  </a:lnTo>
                  <a:lnTo>
                    <a:pt x="21510" y="580469"/>
                  </a:lnTo>
                  <a:lnTo>
                    <a:pt x="5772" y="557135"/>
                  </a:lnTo>
                  <a:lnTo>
                    <a:pt x="0" y="528574"/>
                  </a:lnTo>
                  <a:lnTo>
                    <a:pt x="0" y="73405"/>
                  </a:lnTo>
                  <a:lnTo>
                    <a:pt x="5772" y="44844"/>
                  </a:lnTo>
                  <a:lnTo>
                    <a:pt x="21510" y="21510"/>
                  </a:lnTo>
                  <a:lnTo>
                    <a:pt x="44844" y="5772"/>
                  </a:lnTo>
                  <a:lnTo>
                    <a:pt x="73405" y="0"/>
                  </a:lnTo>
                  <a:lnTo>
                    <a:pt x="367029" y="0"/>
                  </a:lnTo>
                  <a:lnTo>
                    <a:pt x="395591" y="5772"/>
                  </a:lnTo>
                  <a:lnTo>
                    <a:pt x="418925" y="21510"/>
                  </a:lnTo>
                  <a:lnTo>
                    <a:pt x="434663" y="44844"/>
                  </a:lnTo>
                  <a:lnTo>
                    <a:pt x="440436" y="73405"/>
                  </a:lnTo>
                  <a:lnTo>
                    <a:pt x="440436" y="528574"/>
                  </a:lnTo>
                  <a:lnTo>
                    <a:pt x="434663" y="557135"/>
                  </a:lnTo>
                  <a:lnTo>
                    <a:pt x="418925" y="580469"/>
                  </a:lnTo>
                  <a:lnTo>
                    <a:pt x="395591" y="596207"/>
                  </a:lnTo>
                  <a:lnTo>
                    <a:pt x="367029" y="601979"/>
                  </a:lnTo>
                  <a:lnTo>
                    <a:pt x="73405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8273796" y="2570988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59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8306561" y="2556510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8328342" y="2563368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8367521" y="2556510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8418957" y="2556510"/>
              <a:ext cx="19050" cy="62230"/>
            </a:xfrm>
            <a:custGeom>
              <a:avLst/>
              <a:gdLst/>
              <a:ahLst/>
              <a:cxnLst/>
              <a:rect l="l" t="t" r="r" b="b"/>
              <a:pathLst>
                <a:path w="19050" h="62230">
                  <a:moveTo>
                    <a:pt x="19050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19050" y="622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8459723" y="2563368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8490965" y="2556510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1" y="62229"/>
                  </a:moveTo>
                  <a:lnTo>
                    <a:pt x="57911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8519159" y="2563368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" name="object 8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3" y="2747772"/>
              <a:ext cx="326136" cy="451103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2671317" y="2742946"/>
              <a:ext cx="335915" cy="461009"/>
            </a:xfrm>
            <a:custGeom>
              <a:avLst/>
              <a:gdLst/>
              <a:ahLst/>
              <a:cxnLst/>
              <a:rect l="l" t="t" r="r" b="b"/>
              <a:pathLst>
                <a:path w="335914" h="461010">
                  <a:moveTo>
                    <a:pt x="0" y="460628"/>
                  </a:moveTo>
                  <a:lnTo>
                    <a:pt x="335661" y="460628"/>
                  </a:lnTo>
                  <a:lnTo>
                    <a:pt x="335661" y="0"/>
                  </a:lnTo>
                  <a:lnTo>
                    <a:pt x="0" y="0"/>
                  </a:lnTo>
                  <a:lnTo>
                    <a:pt x="0" y="4606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0" name="object 8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5847" y="2740152"/>
              <a:ext cx="324612" cy="451103"/>
            </a:xfrm>
            <a:prstGeom prst="rect">
              <a:avLst/>
            </a:prstGeom>
          </p:spPr>
        </p:pic>
        <p:sp>
          <p:nvSpPr>
            <p:cNvPr id="821" name="object 821"/>
            <p:cNvSpPr/>
            <p:nvPr/>
          </p:nvSpPr>
          <p:spPr>
            <a:xfrm>
              <a:off x="3351021" y="2735326"/>
              <a:ext cx="334645" cy="461009"/>
            </a:xfrm>
            <a:custGeom>
              <a:avLst/>
              <a:gdLst/>
              <a:ahLst/>
              <a:cxnLst/>
              <a:rect l="l" t="t" r="r" b="b"/>
              <a:pathLst>
                <a:path w="334645" h="461010">
                  <a:moveTo>
                    <a:pt x="0" y="460628"/>
                  </a:moveTo>
                  <a:lnTo>
                    <a:pt x="334137" y="460628"/>
                  </a:lnTo>
                  <a:lnTo>
                    <a:pt x="334137" y="0"/>
                  </a:lnTo>
                  <a:lnTo>
                    <a:pt x="0" y="0"/>
                  </a:lnTo>
                  <a:lnTo>
                    <a:pt x="0" y="4606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2" name="object 8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700" y="2909316"/>
              <a:ext cx="155448" cy="213359"/>
            </a:xfrm>
            <a:prstGeom prst="rect">
              <a:avLst/>
            </a:prstGeom>
          </p:spPr>
        </p:pic>
        <p:sp>
          <p:nvSpPr>
            <p:cNvPr id="823" name="object 823"/>
            <p:cNvSpPr/>
            <p:nvPr/>
          </p:nvSpPr>
          <p:spPr>
            <a:xfrm>
              <a:off x="4452873" y="2904490"/>
              <a:ext cx="165100" cy="222885"/>
            </a:xfrm>
            <a:custGeom>
              <a:avLst/>
              <a:gdLst/>
              <a:ahLst/>
              <a:cxnLst/>
              <a:rect l="l" t="t" r="r" b="b"/>
              <a:pathLst>
                <a:path w="165100" h="222885">
                  <a:moveTo>
                    <a:pt x="0" y="222885"/>
                  </a:moveTo>
                  <a:lnTo>
                    <a:pt x="164973" y="222885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4" name="object 8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2355" y="2793492"/>
              <a:ext cx="153924" cy="213359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4367529" y="2788793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6" name="object 8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3" y="2679192"/>
              <a:ext cx="155448" cy="214884"/>
            </a:xfrm>
            <a:prstGeom prst="rect">
              <a:avLst/>
            </a:prstGeom>
          </p:spPr>
        </p:pic>
        <p:sp>
          <p:nvSpPr>
            <p:cNvPr id="827" name="object 827"/>
            <p:cNvSpPr/>
            <p:nvPr/>
          </p:nvSpPr>
          <p:spPr>
            <a:xfrm>
              <a:off x="4279137" y="2674366"/>
              <a:ext cx="165100" cy="224790"/>
            </a:xfrm>
            <a:custGeom>
              <a:avLst/>
              <a:gdLst/>
              <a:ahLst/>
              <a:cxnLst/>
              <a:rect l="l" t="t" r="r" b="b"/>
              <a:pathLst>
                <a:path w="165100" h="224789">
                  <a:moveTo>
                    <a:pt x="0" y="224409"/>
                  </a:moveTo>
                  <a:lnTo>
                    <a:pt x="164973" y="224409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223765" y="2573274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20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90"/>
                  </a:lnTo>
                  <a:lnTo>
                    <a:pt x="436165" y="45005"/>
                  </a:lnTo>
                  <a:lnTo>
                    <a:pt x="441960" y="73660"/>
                  </a:lnTo>
                  <a:lnTo>
                    <a:pt x="441960" y="528320"/>
                  </a:lnTo>
                  <a:lnTo>
                    <a:pt x="436165" y="556974"/>
                  </a:lnTo>
                  <a:lnTo>
                    <a:pt x="420369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296155" y="2589276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60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319397" y="2574797"/>
              <a:ext cx="45720" cy="62230"/>
            </a:xfrm>
            <a:custGeom>
              <a:avLst/>
              <a:gdLst/>
              <a:ahLst/>
              <a:cxnLst/>
              <a:rect l="l" t="t" r="r" b="b"/>
              <a:pathLst>
                <a:path w="45720" h="62230">
                  <a:moveTo>
                    <a:pt x="1905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19050" y="62230"/>
                  </a:lnTo>
                  <a:lnTo>
                    <a:pt x="19050" y="0"/>
                  </a:lnTo>
                  <a:close/>
                </a:path>
                <a:path w="45720" h="62230">
                  <a:moveTo>
                    <a:pt x="45656" y="8382"/>
                  </a:moveTo>
                  <a:lnTo>
                    <a:pt x="29781" y="8382"/>
                  </a:lnTo>
                  <a:lnTo>
                    <a:pt x="29781" y="61722"/>
                  </a:lnTo>
                  <a:lnTo>
                    <a:pt x="45656" y="61722"/>
                  </a:lnTo>
                  <a:lnTo>
                    <a:pt x="45656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389882" y="2574798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60" h="62230">
                  <a:moveTo>
                    <a:pt x="0" y="62229"/>
                  </a:moveTo>
                  <a:lnTo>
                    <a:pt x="0" y="0"/>
                  </a:lnTo>
                </a:path>
                <a:path w="60960" h="62230">
                  <a:moveTo>
                    <a:pt x="60959" y="62229"/>
                  </a:moveTo>
                  <a:lnTo>
                    <a:pt x="60959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72622" y="2583180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513325" y="2574798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2" y="62229"/>
                  </a:moveTo>
                  <a:lnTo>
                    <a:pt x="57912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154423" y="258318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5" name="object 8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3688" y="2909316"/>
              <a:ext cx="153924" cy="213359"/>
            </a:xfrm>
            <a:prstGeom prst="rect">
              <a:avLst/>
            </a:prstGeom>
          </p:spPr>
        </p:pic>
        <p:sp>
          <p:nvSpPr>
            <p:cNvPr id="836" name="object 836"/>
            <p:cNvSpPr/>
            <p:nvPr/>
          </p:nvSpPr>
          <p:spPr>
            <a:xfrm>
              <a:off x="5118861" y="2904490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7" name="object 8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6819" y="2793492"/>
              <a:ext cx="153924" cy="213359"/>
            </a:xfrm>
            <a:prstGeom prst="rect">
              <a:avLst/>
            </a:prstGeom>
          </p:spPr>
        </p:pic>
        <p:sp>
          <p:nvSpPr>
            <p:cNvPr id="838" name="object 838"/>
            <p:cNvSpPr/>
            <p:nvPr/>
          </p:nvSpPr>
          <p:spPr>
            <a:xfrm>
              <a:off x="5031994" y="2788793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9" name="object 8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9951" y="2679192"/>
              <a:ext cx="153924" cy="214884"/>
            </a:xfrm>
            <a:prstGeom prst="rect">
              <a:avLst/>
            </a:prstGeom>
          </p:spPr>
        </p:pic>
        <p:sp>
          <p:nvSpPr>
            <p:cNvPr id="840" name="object 840"/>
            <p:cNvSpPr/>
            <p:nvPr/>
          </p:nvSpPr>
          <p:spPr>
            <a:xfrm>
              <a:off x="4945125" y="2674366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889753" y="2573274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20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90"/>
                  </a:lnTo>
                  <a:lnTo>
                    <a:pt x="436165" y="45005"/>
                  </a:lnTo>
                  <a:lnTo>
                    <a:pt x="441960" y="73660"/>
                  </a:lnTo>
                  <a:lnTo>
                    <a:pt x="441960" y="528320"/>
                  </a:lnTo>
                  <a:lnTo>
                    <a:pt x="436165" y="556974"/>
                  </a:lnTo>
                  <a:lnTo>
                    <a:pt x="420370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960619" y="2589276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60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993385" y="2574798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015166" y="2583180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055869" y="2574798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89" h="62230">
                  <a:moveTo>
                    <a:pt x="0" y="62229"/>
                  </a:moveTo>
                  <a:lnTo>
                    <a:pt x="0" y="0"/>
                  </a:lnTo>
                </a:path>
                <a:path w="59689" h="62230">
                  <a:moveTo>
                    <a:pt x="59435" y="62229"/>
                  </a:moveTo>
                  <a:lnTo>
                    <a:pt x="59435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138610" y="2583180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5237225" y="2574798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810950" y="2574797"/>
              <a:ext cx="376555" cy="62230"/>
            </a:xfrm>
            <a:custGeom>
              <a:avLst/>
              <a:gdLst/>
              <a:ahLst/>
              <a:cxnLst/>
              <a:rect l="l" t="t" r="r" b="b"/>
              <a:pathLst>
                <a:path w="376554" h="62230">
                  <a:moveTo>
                    <a:pt x="15875" y="8382"/>
                  </a:moveTo>
                  <a:lnTo>
                    <a:pt x="0" y="8382"/>
                  </a:lnTo>
                  <a:lnTo>
                    <a:pt x="0" y="61722"/>
                  </a:lnTo>
                  <a:lnTo>
                    <a:pt x="15875" y="61722"/>
                  </a:lnTo>
                  <a:lnTo>
                    <a:pt x="15875" y="8382"/>
                  </a:lnTo>
                  <a:close/>
                </a:path>
                <a:path w="376554" h="62230">
                  <a:moveTo>
                    <a:pt x="376364" y="0"/>
                  </a:moveTo>
                  <a:lnTo>
                    <a:pt x="357314" y="0"/>
                  </a:lnTo>
                  <a:lnTo>
                    <a:pt x="357314" y="62230"/>
                  </a:lnTo>
                  <a:lnTo>
                    <a:pt x="376364" y="62230"/>
                  </a:lnTo>
                  <a:lnTo>
                    <a:pt x="376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9" name="object 8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6355" y="2895600"/>
              <a:ext cx="153924" cy="213359"/>
            </a:xfrm>
            <a:prstGeom prst="rect">
              <a:avLst/>
            </a:prstGeom>
          </p:spPr>
        </p:pic>
        <p:sp>
          <p:nvSpPr>
            <p:cNvPr id="850" name="object 850"/>
            <p:cNvSpPr/>
            <p:nvPr/>
          </p:nvSpPr>
          <p:spPr>
            <a:xfrm>
              <a:off x="5891529" y="2890774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1" name="object 8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1011" y="2778252"/>
              <a:ext cx="153924" cy="214884"/>
            </a:xfrm>
            <a:prstGeom prst="rect">
              <a:avLst/>
            </a:prstGeom>
          </p:spPr>
        </p:pic>
        <p:sp>
          <p:nvSpPr>
            <p:cNvPr id="852" name="object 852"/>
            <p:cNvSpPr/>
            <p:nvPr/>
          </p:nvSpPr>
          <p:spPr>
            <a:xfrm>
              <a:off x="5806185" y="2773426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3" name="object 8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2619" y="2665476"/>
              <a:ext cx="155447" cy="213359"/>
            </a:xfrm>
            <a:prstGeom prst="rect">
              <a:avLst/>
            </a:prstGeom>
          </p:spPr>
        </p:pic>
        <p:sp>
          <p:nvSpPr>
            <p:cNvPr id="854" name="object 854"/>
            <p:cNvSpPr/>
            <p:nvPr/>
          </p:nvSpPr>
          <p:spPr>
            <a:xfrm>
              <a:off x="5717794" y="2660650"/>
              <a:ext cx="165100" cy="222885"/>
            </a:xfrm>
            <a:custGeom>
              <a:avLst/>
              <a:gdLst/>
              <a:ahLst/>
              <a:cxnLst/>
              <a:rect l="l" t="t" r="r" b="b"/>
              <a:pathLst>
                <a:path w="165100" h="222885">
                  <a:moveTo>
                    <a:pt x="0" y="222885"/>
                  </a:moveTo>
                  <a:lnTo>
                    <a:pt x="164973" y="222885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5662422" y="2559558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19"/>
                  </a:lnTo>
                  <a:lnTo>
                    <a:pt x="0" y="73659"/>
                  </a:ln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89"/>
                  </a:lnTo>
                  <a:lnTo>
                    <a:pt x="436165" y="45005"/>
                  </a:lnTo>
                  <a:lnTo>
                    <a:pt x="441960" y="73659"/>
                  </a:lnTo>
                  <a:lnTo>
                    <a:pt x="441960" y="528319"/>
                  </a:lnTo>
                  <a:lnTo>
                    <a:pt x="436165" y="556974"/>
                  </a:lnTo>
                  <a:lnTo>
                    <a:pt x="420369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5734811" y="2575560"/>
              <a:ext cx="302260" cy="60960"/>
            </a:xfrm>
            <a:custGeom>
              <a:avLst/>
              <a:gdLst/>
              <a:ahLst/>
              <a:cxnLst/>
              <a:rect l="l" t="t" r="r" b="b"/>
              <a:pathLst>
                <a:path w="302260" h="60960">
                  <a:moveTo>
                    <a:pt x="30175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01751" y="60960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5758053" y="2559557"/>
              <a:ext cx="45720" cy="62230"/>
            </a:xfrm>
            <a:custGeom>
              <a:avLst/>
              <a:gdLst/>
              <a:ahLst/>
              <a:cxnLst/>
              <a:rect l="l" t="t" r="r" b="b"/>
              <a:pathLst>
                <a:path w="45720" h="62230">
                  <a:moveTo>
                    <a:pt x="1905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19050" y="62230"/>
                  </a:lnTo>
                  <a:lnTo>
                    <a:pt x="19050" y="0"/>
                  </a:lnTo>
                  <a:close/>
                </a:path>
                <a:path w="45720" h="62230">
                  <a:moveTo>
                    <a:pt x="45656" y="8382"/>
                  </a:moveTo>
                  <a:lnTo>
                    <a:pt x="29781" y="8382"/>
                  </a:lnTo>
                  <a:lnTo>
                    <a:pt x="29781" y="61722"/>
                  </a:lnTo>
                  <a:lnTo>
                    <a:pt x="45656" y="61722"/>
                  </a:lnTo>
                  <a:lnTo>
                    <a:pt x="45656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5828538" y="2559558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89" h="62230">
                  <a:moveTo>
                    <a:pt x="0" y="62229"/>
                  </a:moveTo>
                  <a:lnTo>
                    <a:pt x="0" y="0"/>
                  </a:lnTo>
                </a:path>
                <a:path w="59689" h="62230">
                  <a:moveTo>
                    <a:pt x="59436" y="62229"/>
                  </a:moveTo>
                  <a:lnTo>
                    <a:pt x="59436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5911278" y="2567940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5875" y="533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009894" y="2559558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5942457" y="2559558"/>
              <a:ext cx="19050" cy="62230"/>
            </a:xfrm>
            <a:custGeom>
              <a:avLst/>
              <a:gdLst/>
              <a:ahLst/>
              <a:cxnLst/>
              <a:rect l="l" t="t" r="r" b="b"/>
              <a:pathLst>
                <a:path w="19050" h="62230">
                  <a:moveTo>
                    <a:pt x="19050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19050" y="622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5593079" y="256794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3" name="object 8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8439" y="2895600"/>
              <a:ext cx="153924" cy="213359"/>
            </a:xfrm>
            <a:prstGeom prst="rect">
              <a:avLst/>
            </a:prstGeom>
          </p:spPr>
        </p:pic>
        <p:sp>
          <p:nvSpPr>
            <p:cNvPr id="864" name="object 864"/>
            <p:cNvSpPr/>
            <p:nvPr/>
          </p:nvSpPr>
          <p:spPr>
            <a:xfrm>
              <a:off x="6563614" y="2890774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5" name="object 8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1571" y="2778252"/>
              <a:ext cx="153923" cy="214884"/>
            </a:xfrm>
            <a:prstGeom prst="rect">
              <a:avLst/>
            </a:prstGeom>
          </p:spPr>
        </p:pic>
        <p:sp>
          <p:nvSpPr>
            <p:cNvPr id="866" name="object 866"/>
            <p:cNvSpPr/>
            <p:nvPr/>
          </p:nvSpPr>
          <p:spPr>
            <a:xfrm>
              <a:off x="6476746" y="2773426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7" name="object 8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65476"/>
              <a:ext cx="153924" cy="213359"/>
            </a:xfrm>
            <a:prstGeom prst="rect">
              <a:avLst/>
            </a:prstGeom>
          </p:spPr>
        </p:pic>
        <p:sp>
          <p:nvSpPr>
            <p:cNvPr id="868" name="object 868"/>
            <p:cNvSpPr/>
            <p:nvPr/>
          </p:nvSpPr>
          <p:spPr>
            <a:xfrm>
              <a:off x="6389877" y="2660650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334505" y="2559558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59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19"/>
                  </a:lnTo>
                  <a:lnTo>
                    <a:pt x="0" y="73659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89"/>
                  </a:lnTo>
                  <a:lnTo>
                    <a:pt x="436165" y="45005"/>
                  </a:lnTo>
                  <a:lnTo>
                    <a:pt x="441960" y="73659"/>
                  </a:lnTo>
                  <a:lnTo>
                    <a:pt x="441960" y="528319"/>
                  </a:lnTo>
                  <a:lnTo>
                    <a:pt x="436165" y="556974"/>
                  </a:lnTo>
                  <a:lnTo>
                    <a:pt x="420370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099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405371" y="2575560"/>
              <a:ext cx="302260" cy="60960"/>
            </a:xfrm>
            <a:custGeom>
              <a:avLst/>
              <a:gdLst/>
              <a:ahLst/>
              <a:cxnLst/>
              <a:rect l="l" t="t" r="r" b="b"/>
              <a:pathLst>
                <a:path w="302259" h="60960">
                  <a:moveTo>
                    <a:pt x="30175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01751" y="60960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438138" y="2559558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459918" y="2559557"/>
              <a:ext cx="109855" cy="62230"/>
            </a:xfrm>
            <a:custGeom>
              <a:avLst/>
              <a:gdLst/>
              <a:ahLst/>
              <a:cxnLst/>
              <a:rect l="l" t="t" r="r" b="b"/>
              <a:pathLst>
                <a:path w="109854" h="62230">
                  <a:moveTo>
                    <a:pt x="15875" y="8382"/>
                  </a:moveTo>
                  <a:lnTo>
                    <a:pt x="0" y="8382"/>
                  </a:lnTo>
                  <a:lnTo>
                    <a:pt x="0" y="61722"/>
                  </a:lnTo>
                  <a:lnTo>
                    <a:pt x="15875" y="61722"/>
                  </a:lnTo>
                  <a:lnTo>
                    <a:pt x="15875" y="8382"/>
                  </a:lnTo>
                  <a:close/>
                </a:path>
                <a:path w="109854" h="62230">
                  <a:moveTo>
                    <a:pt x="50228" y="0"/>
                  </a:moveTo>
                  <a:lnTo>
                    <a:pt x="31178" y="0"/>
                  </a:lnTo>
                  <a:lnTo>
                    <a:pt x="31178" y="62230"/>
                  </a:lnTo>
                  <a:lnTo>
                    <a:pt x="50228" y="62230"/>
                  </a:lnTo>
                  <a:lnTo>
                    <a:pt x="50228" y="0"/>
                  </a:lnTo>
                  <a:close/>
                </a:path>
                <a:path w="109854" h="62230">
                  <a:moveTo>
                    <a:pt x="109651" y="0"/>
                  </a:moveTo>
                  <a:lnTo>
                    <a:pt x="90601" y="0"/>
                  </a:lnTo>
                  <a:lnTo>
                    <a:pt x="90601" y="62230"/>
                  </a:lnTo>
                  <a:lnTo>
                    <a:pt x="109651" y="62230"/>
                  </a:lnTo>
                  <a:lnTo>
                    <a:pt x="109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591300" y="256794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622541" y="2559558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90" h="62230">
                  <a:moveTo>
                    <a:pt x="59435" y="62229"/>
                  </a:moveTo>
                  <a:lnTo>
                    <a:pt x="59435" y="0"/>
                  </a:lnTo>
                </a:path>
                <a:path w="5969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255702" y="2567940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5875" y="533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6" name="object 876"/>
          <p:cNvSpPr txBox="1"/>
          <p:nvPr/>
        </p:nvSpPr>
        <p:spPr>
          <a:xfrm>
            <a:off x="7598409" y="1817370"/>
            <a:ext cx="10471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i="1" spc="-5" dirty="0">
                <a:solidFill>
                  <a:srgbClr val="00A982"/>
                </a:solidFill>
                <a:latin typeface="Arial"/>
                <a:cs typeface="Arial"/>
              </a:rPr>
              <a:t>Flash</a:t>
            </a:r>
            <a:r>
              <a:rPr sz="800" b="1" i="1" spc="-1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Object</a:t>
            </a: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877" name="object 877"/>
          <p:cNvSpPr txBox="1"/>
          <p:nvPr/>
        </p:nvSpPr>
        <p:spPr>
          <a:xfrm>
            <a:off x="8009890" y="1939289"/>
            <a:ext cx="22415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U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nit</a:t>
            </a:r>
            <a:endParaRPr sz="800">
              <a:latin typeface="Arial"/>
              <a:cs typeface="Arial"/>
            </a:endParaRPr>
          </a:p>
        </p:txBody>
      </p:sp>
      <p:sp>
        <p:nvSpPr>
          <p:cNvPr id="878" name="object 878"/>
          <p:cNvSpPr txBox="1"/>
          <p:nvPr/>
        </p:nvSpPr>
        <p:spPr>
          <a:xfrm>
            <a:off x="7984363" y="1472946"/>
            <a:ext cx="8096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TB</a:t>
            </a:r>
            <a:endParaRPr sz="700">
              <a:latin typeface="Arial"/>
              <a:cs typeface="Arial"/>
            </a:endParaRPr>
          </a:p>
        </p:txBody>
      </p:sp>
      <p:sp>
        <p:nvSpPr>
          <p:cNvPr id="879" name="object 879"/>
          <p:cNvSpPr txBox="1"/>
          <p:nvPr/>
        </p:nvSpPr>
        <p:spPr>
          <a:xfrm>
            <a:off x="7797800" y="1641093"/>
            <a:ext cx="8096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TB</a:t>
            </a:r>
            <a:endParaRPr sz="700">
              <a:latin typeface="Arial"/>
              <a:cs typeface="Arial"/>
            </a:endParaRPr>
          </a:p>
        </p:txBody>
      </p:sp>
      <p:sp>
        <p:nvSpPr>
          <p:cNvPr id="880" name="object 880"/>
          <p:cNvSpPr txBox="1"/>
          <p:nvPr/>
        </p:nvSpPr>
        <p:spPr>
          <a:xfrm>
            <a:off x="9439147" y="3752469"/>
            <a:ext cx="6159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O</a:t>
            </a:r>
            <a:r>
              <a:rPr sz="700" spc="-10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ject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-10" dirty="0">
                <a:latin typeface="Arial"/>
                <a:cs typeface="Arial"/>
              </a:rPr>
              <a:t>orag</a:t>
            </a:r>
            <a:r>
              <a:rPr sz="700" spc="-5" dirty="0">
                <a:latin typeface="Arial"/>
                <a:cs typeface="Arial"/>
              </a:rPr>
              <a:t>e  Servers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(OSS)</a:t>
            </a:r>
            <a:endParaRPr sz="700">
              <a:latin typeface="Arial"/>
              <a:cs typeface="Arial"/>
            </a:endParaRPr>
          </a:p>
        </p:txBody>
      </p:sp>
      <p:sp>
        <p:nvSpPr>
          <p:cNvPr id="881" name="object 881"/>
          <p:cNvSpPr txBox="1">
            <a:spLocks noGrp="1"/>
          </p:cNvSpPr>
          <p:nvPr>
            <p:ph type="title"/>
          </p:nvPr>
        </p:nvSpPr>
        <p:spPr>
          <a:xfrm>
            <a:off x="364642" y="335737"/>
            <a:ext cx="264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sz="28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LUSTRE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2" name="object 882"/>
          <p:cNvSpPr txBox="1"/>
          <p:nvPr/>
        </p:nvSpPr>
        <p:spPr>
          <a:xfrm>
            <a:off x="5490464" y="887729"/>
            <a:ext cx="17614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Typical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Lustre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components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294" y="979677"/>
            <a:ext cx="11186795" cy="3105150"/>
            <a:chOff x="574294" y="979677"/>
            <a:chExt cx="11186795" cy="31051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986027"/>
              <a:ext cx="11173968" cy="30921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0644" y="986027"/>
              <a:ext cx="11174095" cy="3092450"/>
            </a:xfrm>
            <a:custGeom>
              <a:avLst/>
              <a:gdLst/>
              <a:ahLst/>
              <a:cxnLst/>
              <a:rect l="l" t="t" r="r" b="b"/>
              <a:pathLst>
                <a:path w="11174095" h="3092450">
                  <a:moveTo>
                    <a:pt x="0" y="3092196"/>
                  </a:moveTo>
                  <a:lnTo>
                    <a:pt x="11173968" y="3092196"/>
                  </a:lnTo>
                  <a:lnTo>
                    <a:pt x="11173968" y="0"/>
                  </a:lnTo>
                  <a:lnTo>
                    <a:pt x="0" y="0"/>
                  </a:lnTo>
                  <a:lnTo>
                    <a:pt x="0" y="3092196"/>
                  </a:lnTo>
                  <a:close/>
                </a:path>
              </a:pathLst>
            </a:custGeom>
            <a:ln w="12700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362181" y="4962905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0"/>
                </a:lnTo>
                <a:lnTo>
                  <a:pt x="0" y="214884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2581" y="4955285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0"/>
                </a:lnTo>
                <a:lnTo>
                  <a:pt x="0" y="214883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8914" y="4959858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0"/>
                </a:lnTo>
                <a:lnTo>
                  <a:pt x="0" y="214884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4554" y="4955285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0"/>
                </a:lnTo>
                <a:lnTo>
                  <a:pt x="0" y="214883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8406" y="537133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0"/>
                </a:lnTo>
                <a:lnTo>
                  <a:pt x="0" y="195072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2041" y="5362194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741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5277" y="1773745"/>
            <a:ext cx="1322070" cy="1929764"/>
            <a:chOff x="4125277" y="1773745"/>
            <a:chExt cx="1322070" cy="1929764"/>
          </a:xfrm>
        </p:grpSpPr>
        <p:sp>
          <p:nvSpPr>
            <p:cNvPr id="12" name="object 12"/>
            <p:cNvSpPr/>
            <p:nvPr/>
          </p:nvSpPr>
          <p:spPr>
            <a:xfrm>
              <a:off x="4130040" y="1778507"/>
              <a:ext cx="1312545" cy="1920239"/>
            </a:xfrm>
            <a:custGeom>
              <a:avLst/>
              <a:gdLst/>
              <a:ahLst/>
              <a:cxnLst/>
              <a:rect l="l" t="t" r="r" b="b"/>
              <a:pathLst>
                <a:path w="1312545" h="1920239">
                  <a:moveTo>
                    <a:pt x="1312164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2164" y="1920239"/>
                  </a:lnTo>
                  <a:lnTo>
                    <a:pt x="1312164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0040" y="1778507"/>
              <a:ext cx="1312545" cy="1920239"/>
            </a:xfrm>
            <a:custGeom>
              <a:avLst/>
              <a:gdLst/>
              <a:ahLst/>
              <a:cxnLst/>
              <a:rect l="l" t="t" r="r" b="b"/>
              <a:pathLst>
                <a:path w="1312545" h="1920239">
                  <a:moveTo>
                    <a:pt x="0" y="1920239"/>
                  </a:moveTo>
                  <a:lnTo>
                    <a:pt x="1312164" y="1920239"/>
                  </a:lnTo>
                  <a:lnTo>
                    <a:pt x="1312164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311013" y="5343905"/>
            <a:ext cx="281305" cy="246379"/>
          </a:xfrm>
          <a:custGeom>
            <a:avLst/>
            <a:gdLst/>
            <a:ahLst/>
            <a:cxnLst/>
            <a:rect l="l" t="t" r="r" b="b"/>
            <a:pathLst>
              <a:path w="281304" h="246379">
                <a:moveTo>
                  <a:pt x="281177" y="0"/>
                </a:moveTo>
                <a:lnTo>
                  <a:pt x="0" y="245859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3841" y="4594097"/>
            <a:ext cx="0" cy="573405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0"/>
                </a:lnTo>
                <a:lnTo>
                  <a:pt x="0" y="573024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3929" y="4563617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0"/>
                </a:lnTo>
                <a:lnTo>
                  <a:pt x="0" y="583691"/>
                </a:lnTo>
              </a:path>
            </a:pathLst>
          </a:custGeom>
          <a:ln w="222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2029" y="5343016"/>
            <a:ext cx="262255" cy="266065"/>
          </a:xfrm>
          <a:custGeom>
            <a:avLst/>
            <a:gdLst/>
            <a:ahLst/>
            <a:cxnLst/>
            <a:rect l="l" t="t" r="r" b="b"/>
            <a:pathLst>
              <a:path w="262254" h="266064">
                <a:moveTo>
                  <a:pt x="0" y="0"/>
                </a:moveTo>
                <a:lnTo>
                  <a:pt x="0" y="0"/>
                </a:lnTo>
                <a:lnTo>
                  <a:pt x="262255" y="265861"/>
                </a:lnTo>
              </a:path>
            </a:pathLst>
          </a:custGeom>
          <a:ln w="22225">
            <a:solidFill>
              <a:srgbClr val="5A5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078277" y="1449133"/>
            <a:ext cx="1550670" cy="2234565"/>
            <a:chOff x="9078277" y="1449133"/>
            <a:chExt cx="1550670" cy="2234565"/>
          </a:xfrm>
        </p:grpSpPr>
        <p:sp>
          <p:nvSpPr>
            <p:cNvPr id="19" name="object 19"/>
            <p:cNvSpPr/>
            <p:nvPr/>
          </p:nvSpPr>
          <p:spPr>
            <a:xfrm>
              <a:off x="9430512" y="1453895"/>
              <a:ext cx="1193800" cy="1858010"/>
            </a:xfrm>
            <a:custGeom>
              <a:avLst/>
              <a:gdLst/>
              <a:ahLst/>
              <a:cxnLst/>
              <a:rect l="l" t="t" r="r" b="b"/>
              <a:pathLst>
                <a:path w="1193800" h="1858010">
                  <a:moveTo>
                    <a:pt x="119329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1857756"/>
                  </a:lnTo>
                  <a:lnTo>
                    <a:pt x="1193292" y="1857756"/>
                  </a:lnTo>
                  <a:lnTo>
                    <a:pt x="1193292" y="304800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30512" y="1453896"/>
              <a:ext cx="1193800" cy="1858010"/>
            </a:xfrm>
            <a:custGeom>
              <a:avLst/>
              <a:gdLst/>
              <a:ahLst/>
              <a:cxnLst/>
              <a:rect l="l" t="t" r="r" b="b"/>
              <a:pathLst>
                <a:path w="1193800" h="1858010">
                  <a:moveTo>
                    <a:pt x="0" y="1857755"/>
                  </a:moveTo>
                  <a:lnTo>
                    <a:pt x="1193292" y="1857755"/>
                  </a:lnTo>
                  <a:lnTo>
                    <a:pt x="1193292" y="0"/>
                  </a:lnTo>
                  <a:lnTo>
                    <a:pt x="0" y="0"/>
                  </a:lnTo>
                  <a:lnTo>
                    <a:pt x="0" y="1857755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8300" y="1613915"/>
              <a:ext cx="1256030" cy="1889760"/>
            </a:xfrm>
            <a:custGeom>
              <a:avLst/>
              <a:gdLst/>
              <a:ahLst/>
              <a:cxnLst/>
              <a:rect l="l" t="t" r="r" b="b"/>
              <a:pathLst>
                <a:path w="1256029" h="1889760">
                  <a:moveTo>
                    <a:pt x="125577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0" y="1889760"/>
                  </a:lnTo>
                  <a:lnTo>
                    <a:pt x="1255776" y="1889760"/>
                  </a:lnTo>
                  <a:lnTo>
                    <a:pt x="1255776" y="144780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58300" y="1613916"/>
              <a:ext cx="1256030" cy="1889760"/>
            </a:xfrm>
            <a:custGeom>
              <a:avLst/>
              <a:gdLst/>
              <a:ahLst/>
              <a:cxnLst/>
              <a:rect l="l" t="t" r="r" b="b"/>
              <a:pathLst>
                <a:path w="1256029" h="1889760">
                  <a:moveTo>
                    <a:pt x="0" y="1889760"/>
                  </a:moveTo>
                  <a:lnTo>
                    <a:pt x="1255776" y="1889760"/>
                  </a:lnTo>
                  <a:lnTo>
                    <a:pt x="1255776" y="0"/>
                  </a:lnTo>
                  <a:lnTo>
                    <a:pt x="0" y="0"/>
                  </a:lnTo>
                  <a:lnTo>
                    <a:pt x="0" y="1889760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83040" y="1758696"/>
              <a:ext cx="1309370" cy="1920239"/>
            </a:xfrm>
            <a:custGeom>
              <a:avLst/>
              <a:gdLst/>
              <a:ahLst/>
              <a:cxnLst/>
              <a:rect l="l" t="t" r="r" b="b"/>
              <a:pathLst>
                <a:path w="1309370" h="1920239">
                  <a:moveTo>
                    <a:pt x="1309116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09116" y="1920239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83040" y="1758696"/>
              <a:ext cx="1309370" cy="1920239"/>
            </a:xfrm>
            <a:custGeom>
              <a:avLst/>
              <a:gdLst/>
              <a:ahLst/>
              <a:cxnLst/>
              <a:rect l="l" t="t" r="r" b="b"/>
              <a:pathLst>
                <a:path w="1309370" h="1920239">
                  <a:moveTo>
                    <a:pt x="0" y="1920239"/>
                  </a:moveTo>
                  <a:lnTo>
                    <a:pt x="1309116" y="1920239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42772" y="4201667"/>
            <a:ext cx="10919460" cy="0"/>
          </a:xfrm>
          <a:custGeom>
            <a:avLst/>
            <a:gdLst/>
            <a:ahLst/>
            <a:cxnLst/>
            <a:rect l="l" t="t" r="r" b="b"/>
            <a:pathLst>
              <a:path w="10919460">
                <a:moveTo>
                  <a:pt x="0" y="0"/>
                </a:moveTo>
                <a:lnTo>
                  <a:pt x="0" y="0"/>
                </a:lnTo>
                <a:lnTo>
                  <a:pt x="10919460" y="0"/>
                </a:lnTo>
              </a:path>
            </a:pathLst>
          </a:custGeom>
          <a:ln w="39687">
            <a:solidFill>
              <a:srgbClr val="848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867" y="4570476"/>
            <a:ext cx="10843260" cy="0"/>
          </a:xfrm>
          <a:custGeom>
            <a:avLst/>
            <a:gdLst/>
            <a:ahLst/>
            <a:cxnLst/>
            <a:rect l="l" t="t" r="r" b="b"/>
            <a:pathLst>
              <a:path w="10843260">
                <a:moveTo>
                  <a:pt x="0" y="0"/>
                </a:moveTo>
                <a:lnTo>
                  <a:pt x="0" y="0"/>
                </a:lnTo>
                <a:lnTo>
                  <a:pt x="10843260" y="0"/>
                </a:lnTo>
              </a:path>
            </a:pathLst>
          </a:custGeom>
          <a:ln w="39687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21520" y="2171826"/>
            <a:ext cx="12465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Object Storage</a:t>
            </a:r>
            <a:r>
              <a:rPr sz="700" spc="9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Object Storage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1252" y="3771900"/>
            <a:ext cx="774700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9695" marR="82550" indent="-6350">
              <a:lnSpc>
                <a:spcPts val="840"/>
              </a:lnSpc>
            </a:pPr>
            <a:r>
              <a:rPr sz="700" spc="-5" dirty="0">
                <a:latin typeface="Arial"/>
                <a:cs typeface="Arial"/>
              </a:rPr>
              <a:t>O</a:t>
            </a:r>
            <a:r>
              <a:rPr sz="700" spc="-10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ject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-10" dirty="0">
                <a:latin typeface="Arial"/>
                <a:cs typeface="Arial"/>
              </a:rPr>
              <a:t>orag</a:t>
            </a:r>
            <a:r>
              <a:rPr sz="700" spc="-5" dirty="0">
                <a:latin typeface="Arial"/>
                <a:cs typeface="Arial"/>
              </a:rPr>
              <a:t>e  Servers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(OSS)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573077" y="1435417"/>
            <a:ext cx="1535430" cy="2270125"/>
            <a:chOff x="5573077" y="1435417"/>
            <a:chExt cx="1535430" cy="2270125"/>
          </a:xfrm>
        </p:grpSpPr>
        <p:sp>
          <p:nvSpPr>
            <p:cNvPr id="30" name="object 30"/>
            <p:cNvSpPr/>
            <p:nvPr/>
          </p:nvSpPr>
          <p:spPr>
            <a:xfrm>
              <a:off x="5910072" y="1440179"/>
              <a:ext cx="1193800" cy="1874520"/>
            </a:xfrm>
            <a:custGeom>
              <a:avLst/>
              <a:gdLst/>
              <a:ahLst/>
              <a:cxnLst/>
              <a:rect l="l" t="t" r="r" b="b"/>
              <a:pathLst>
                <a:path w="1193800" h="1874520">
                  <a:moveTo>
                    <a:pt x="1193292" y="0"/>
                  </a:moveTo>
                  <a:lnTo>
                    <a:pt x="0" y="0"/>
                  </a:lnTo>
                  <a:lnTo>
                    <a:pt x="0" y="339852"/>
                  </a:lnTo>
                  <a:lnTo>
                    <a:pt x="0" y="1874520"/>
                  </a:lnTo>
                  <a:lnTo>
                    <a:pt x="1193292" y="1874520"/>
                  </a:lnTo>
                  <a:lnTo>
                    <a:pt x="1193292" y="339852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0072" y="1440180"/>
              <a:ext cx="1193800" cy="1874520"/>
            </a:xfrm>
            <a:custGeom>
              <a:avLst/>
              <a:gdLst/>
              <a:ahLst/>
              <a:cxnLst/>
              <a:rect l="l" t="t" r="r" b="b"/>
              <a:pathLst>
                <a:path w="1193800" h="1874520">
                  <a:moveTo>
                    <a:pt x="0" y="1874520"/>
                  </a:moveTo>
                  <a:lnTo>
                    <a:pt x="1193292" y="1874520"/>
                  </a:lnTo>
                  <a:lnTo>
                    <a:pt x="1193292" y="0"/>
                  </a:lnTo>
                  <a:lnTo>
                    <a:pt x="0" y="0"/>
                  </a:lnTo>
                  <a:lnTo>
                    <a:pt x="0" y="1874520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37860" y="1626107"/>
              <a:ext cx="1262380" cy="1880870"/>
            </a:xfrm>
            <a:custGeom>
              <a:avLst/>
              <a:gdLst/>
              <a:ahLst/>
              <a:cxnLst/>
              <a:rect l="l" t="t" r="r" b="b"/>
              <a:pathLst>
                <a:path w="1262379" h="1880870">
                  <a:moveTo>
                    <a:pt x="1261872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0" y="1880616"/>
                  </a:lnTo>
                  <a:lnTo>
                    <a:pt x="1261872" y="1880616"/>
                  </a:lnTo>
                  <a:lnTo>
                    <a:pt x="1261872" y="153924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7860" y="1626108"/>
              <a:ext cx="1262380" cy="1880870"/>
            </a:xfrm>
            <a:custGeom>
              <a:avLst/>
              <a:gdLst/>
              <a:ahLst/>
              <a:cxnLst/>
              <a:rect l="l" t="t" r="r" b="b"/>
              <a:pathLst>
                <a:path w="1262379" h="1880870">
                  <a:moveTo>
                    <a:pt x="0" y="1880616"/>
                  </a:moveTo>
                  <a:lnTo>
                    <a:pt x="1261871" y="1880616"/>
                  </a:lnTo>
                  <a:lnTo>
                    <a:pt x="1261871" y="0"/>
                  </a:lnTo>
                  <a:lnTo>
                    <a:pt x="0" y="0"/>
                  </a:lnTo>
                  <a:lnTo>
                    <a:pt x="0" y="1880616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77840" y="1780032"/>
              <a:ext cx="1313815" cy="1920239"/>
            </a:xfrm>
            <a:custGeom>
              <a:avLst/>
              <a:gdLst/>
              <a:ahLst/>
              <a:cxnLst/>
              <a:rect l="l" t="t" r="r" b="b"/>
              <a:pathLst>
                <a:path w="1313815" h="1920239">
                  <a:moveTo>
                    <a:pt x="1313688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3688" y="1920239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77840" y="1780032"/>
              <a:ext cx="1313815" cy="1920239"/>
            </a:xfrm>
            <a:custGeom>
              <a:avLst/>
              <a:gdLst/>
              <a:ahLst/>
              <a:cxnLst/>
              <a:rect l="l" t="t" r="r" b="b"/>
              <a:pathLst>
                <a:path w="1313815" h="1920239">
                  <a:moveTo>
                    <a:pt x="0" y="1920239"/>
                  </a:moveTo>
                  <a:lnTo>
                    <a:pt x="1313688" y="1920239"/>
                  </a:lnTo>
                  <a:lnTo>
                    <a:pt x="1313688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711190" y="1812163"/>
            <a:ext cx="1043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Add’l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MetaData</a:t>
            </a:r>
            <a:r>
              <a:rPr sz="800" b="1" spc="-1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Units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35802" y="1934082"/>
            <a:ext cx="3949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(</a:t>
            </a:r>
            <a:r>
              <a:rPr sz="800" b="1" spc="-45" dirty="0">
                <a:solidFill>
                  <a:srgbClr val="00A982"/>
                </a:solidFill>
                <a:latin typeface="Arial"/>
                <a:cs typeface="Arial"/>
              </a:rPr>
              <a:t>A</a:t>
            </a:r>
            <a:r>
              <a:rPr sz="800" b="1" spc="10" dirty="0">
                <a:solidFill>
                  <a:srgbClr val="00A982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DU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25020" y="2400045"/>
            <a:ext cx="1231900" cy="1254760"/>
            <a:chOff x="5625020" y="2400045"/>
            <a:chExt cx="1231900" cy="1254760"/>
          </a:xfrm>
        </p:grpSpPr>
        <p:sp>
          <p:nvSpPr>
            <p:cNvPr id="39" name="object 39"/>
            <p:cNvSpPr/>
            <p:nvPr/>
          </p:nvSpPr>
          <p:spPr>
            <a:xfrm>
              <a:off x="5891530" y="3197224"/>
              <a:ext cx="685165" cy="247650"/>
            </a:xfrm>
            <a:custGeom>
              <a:avLst/>
              <a:gdLst/>
              <a:ahLst/>
              <a:cxnLst/>
              <a:rect l="l" t="t" r="r" b="b"/>
              <a:pathLst>
                <a:path w="685165" h="247650">
                  <a:moveTo>
                    <a:pt x="679958" y="1650"/>
                  </a:moveTo>
                  <a:lnTo>
                    <a:pt x="679958" y="1650"/>
                  </a:lnTo>
                  <a:lnTo>
                    <a:pt x="679958" y="230250"/>
                  </a:lnTo>
                </a:path>
                <a:path w="685165" h="247650">
                  <a:moveTo>
                    <a:pt x="0" y="0"/>
                  </a:moveTo>
                  <a:lnTo>
                    <a:pt x="0" y="0"/>
                  </a:lnTo>
                  <a:lnTo>
                    <a:pt x="685038" y="2471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93308" y="319582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90006" y="3193668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887"/>
                  </a:moveTo>
                  <a:lnTo>
                    <a:pt x="0" y="246887"/>
                  </a:lnTo>
                  <a:lnTo>
                    <a:pt x="67805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45658" y="3452621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1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8833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8833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246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246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4037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4037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17286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17286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34506" y="3452621"/>
              <a:ext cx="501650" cy="181610"/>
            </a:xfrm>
            <a:custGeom>
              <a:avLst/>
              <a:gdLst/>
              <a:ahLst/>
              <a:cxnLst/>
              <a:rect l="l" t="t" r="r" b="b"/>
              <a:pathLst>
                <a:path w="501650" h="181610">
                  <a:moveTo>
                    <a:pt x="501396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77178" y="3498341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8431" y="9144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77178" y="3498341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1310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71310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29222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29222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06134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09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06134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09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45530" y="355930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16980" y="2476499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86372" y="247649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16980" y="247954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44896" y="2406395"/>
              <a:ext cx="906780" cy="76200"/>
            </a:xfrm>
            <a:custGeom>
              <a:avLst/>
              <a:gdLst/>
              <a:ahLst/>
              <a:cxnLst/>
              <a:rect l="l" t="t" r="r" b="b"/>
              <a:pathLst>
                <a:path w="906779" h="76200">
                  <a:moveTo>
                    <a:pt x="906779" y="70103"/>
                  </a:moveTo>
                  <a:lnTo>
                    <a:pt x="906779" y="70103"/>
                  </a:lnTo>
                  <a:lnTo>
                    <a:pt x="906779" y="0"/>
                  </a:lnTo>
                </a:path>
                <a:path w="906779" h="76200">
                  <a:moveTo>
                    <a:pt x="0" y="76200"/>
                  </a:moveTo>
                  <a:lnTo>
                    <a:pt x="0" y="76200"/>
                  </a:lnTo>
                  <a:lnTo>
                    <a:pt x="470915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15812" y="2482595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44896" y="248411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81116" y="241249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601970" y="2156841"/>
            <a:ext cx="556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76847" y="2155951"/>
            <a:ext cx="556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27982" y="1815845"/>
            <a:ext cx="7054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5"/>
              </a:spcBef>
            </a:pPr>
            <a:r>
              <a:rPr sz="800" b="1" spc="10" dirty="0">
                <a:solidFill>
                  <a:srgbClr val="00A982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etaDat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a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U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nit  (MDU)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54953" y="1641093"/>
            <a:ext cx="10039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++XX,000</a:t>
            </a:r>
            <a:r>
              <a:rPr sz="7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Metadata</a:t>
            </a:r>
            <a:r>
              <a:rPr sz="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Ops</a:t>
            </a:r>
            <a:endParaRPr sz="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21704" y="1458213"/>
            <a:ext cx="10039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++XX,000</a:t>
            </a:r>
            <a:r>
              <a:rPr sz="7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Metadata</a:t>
            </a:r>
            <a:r>
              <a:rPr sz="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Ops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65876" y="3747515"/>
            <a:ext cx="72898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72390" marR="62230" indent="101600">
              <a:lnSpc>
                <a:spcPts val="840"/>
              </a:lnSpc>
              <a:spcBef>
                <a:spcPts val="20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Servers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(MDS)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87057" y="4279519"/>
            <a:ext cx="10166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Servers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grouped</a:t>
            </a:r>
            <a:endParaRPr sz="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60793" y="4386198"/>
            <a:ext cx="6946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failover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pairs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9817354" y="2403348"/>
            <a:ext cx="482600" cy="143510"/>
            <a:chOff x="9817354" y="2403348"/>
            <a:chExt cx="482600" cy="143510"/>
          </a:xfrm>
        </p:grpSpPr>
        <p:sp>
          <p:nvSpPr>
            <p:cNvPr id="77" name="object 77"/>
            <p:cNvSpPr/>
            <p:nvPr/>
          </p:nvSpPr>
          <p:spPr>
            <a:xfrm>
              <a:off x="9823704" y="247345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93096" y="247345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23704" y="247650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058400" y="2403348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9145269" y="2407920"/>
            <a:ext cx="483870" cy="143510"/>
            <a:chOff x="9145269" y="2407920"/>
            <a:chExt cx="483870" cy="143510"/>
          </a:xfrm>
        </p:grpSpPr>
        <p:sp>
          <p:nvSpPr>
            <p:cNvPr id="82" name="object 82"/>
            <p:cNvSpPr/>
            <p:nvPr/>
          </p:nvSpPr>
          <p:spPr>
            <a:xfrm>
              <a:off x="9151619" y="2478024"/>
              <a:ext cx="471170" cy="71755"/>
            </a:xfrm>
            <a:custGeom>
              <a:avLst/>
              <a:gdLst/>
              <a:ahLst/>
              <a:cxnLst/>
              <a:rect l="l" t="t" r="r" b="b"/>
              <a:pathLst>
                <a:path w="471170" h="71755">
                  <a:moveTo>
                    <a:pt x="0" y="0"/>
                  </a:moveTo>
                  <a:lnTo>
                    <a:pt x="0" y="0"/>
                  </a:lnTo>
                  <a:lnTo>
                    <a:pt x="470915" y="0"/>
                  </a:lnTo>
                </a:path>
                <a:path w="471170" h="71755">
                  <a:moveTo>
                    <a:pt x="470915" y="71627"/>
                  </a:moveTo>
                  <a:lnTo>
                    <a:pt x="470915" y="71627"/>
                  </a:lnTo>
                  <a:lnTo>
                    <a:pt x="4709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151619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387839" y="240792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547937" y="1773745"/>
            <a:ext cx="7815580" cy="1929764"/>
            <a:chOff x="2547937" y="1773745"/>
            <a:chExt cx="7815580" cy="1929764"/>
          </a:xfrm>
        </p:grpSpPr>
        <p:sp>
          <p:nvSpPr>
            <p:cNvPr id="86" name="object 86"/>
            <p:cNvSpPr/>
            <p:nvPr/>
          </p:nvSpPr>
          <p:spPr>
            <a:xfrm>
              <a:off x="2552700" y="1778507"/>
              <a:ext cx="1304925" cy="1920239"/>
            </a:xfrm>
            <a:custGeom>
              <a:avLst/>
              <a:gdLst/>
              <a:ahLst/>
              <a:cxnLst/>
              <a:rect l="l" t="t" r="r" b="b"/>
              <a:pathLst>
                <a:path w="1304925" h="1920239">
                  <a:moveTo>
                    <a:pt x="1304544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04544" y="1920239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52700" y="1778507"/>
              <a:ext cx="1304925" cy="1920239"/>
            </a:xfrm>
            <a:custGeom>
              <a:avLst/>
              <a:gdLst/>
              <a:ahLst/>
              <a:cxnLst/>
              <a:rect l="l" t="t" r="r" b="b"/>
              <a:pathLst>
                <a:path w="1304925" h="1920239">
                  <a:moveTo>
                    <a:pt x="0" y="1920239"/>
                  </a:moveTo>
                  <a:lnTo>
                    <a:pt x="1304544" y="1920239"/>
                  </a:lnTo>
                  <a:lnTo>
                    <a:pt x="1304544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8060" y="3198875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47847" y="3197351"/>
              <a:ext cx="685165" cy="247650"/>
            </a:xfrm>
            <a:custGeom>
              <a:avLst/>
              <a:gdLst/>
              <a:ahLst/>
              <a:cxnLst/>
              <a:rect l="l" t="t" r="r" b="b"/>
              <a:pathLst>
                <a:path w="685164" h="247650">
                  <a:moveTo>
                    <a:pt x="0" y="0"/>
                  </a:moveTo>
                  <a:lnTo>
                    <a:pt x="0" y="0"/>
                  </a:lnTo>
                  <a:lnTo>
                    <a:pt x="685038" y="2471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49879" y="319582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46324" y="3193922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761"/>
                  </a:moveTo>
                  <a:lnTo>
                    <a:pt x="0" y="246761"/>
                  </a:lnTo>
                  <a:lnTo>
                    <a:pt x="67817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02230" y="3452622"/>
              <a:ext cx="500380" cy="182880"/>
            </a:xfrm>
            <a:custGeom>
              <a:avLst/>
              <a:gdLst/>
              <a:ahLst/>
              <a:cxnLst/>
              <a:rect l="l" t="t" r="r" b="b"/>
              <a:pathLst>
                <a:path w="500380" h="182879">
                  <a:moveTo>
                    <a:pt x="499871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287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44902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44902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9034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8" y="2285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9034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8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6945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96945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73857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73857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91077" y="3452622"/>
              <a:ext cx="501650" cy="182880"/>
            </a:xfrm>
            <a:custGeom>
              <a:avLst/>
              <a:gdLst/>
              <a:ahLst/>
              <a:cxnLst/>
              <a:rect l="l" t="t" r="r" b="b"/>
              <a:pathLst>
                <a:path w="501650" h="182879">
                  <a:moveTo>
                    <a:pt x="501396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287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3375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06908" y="9144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33750" y="3498341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40"/>
                  </a:moveTo>
                  <a:lnTo>
                    <a:pt x="0" y="91440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2788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7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5907" y="22859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27882" y="3531869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25907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8579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85794" y="3531869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62705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6" y="22859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62705" y="3531869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6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02101" y="355930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76600" y="2485643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45991" y="2485643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76600" y="2487167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8"/>
                  </a:moveTo>
                  <a:lnTo>
                    <a:pt x="0" y="7162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11296" y="241553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18231" y="2487167"/>
              <a:ext cx="469900" cy="70485"/>
            </a:xfrm>
            <a:custGeom>
              <a:avLst/>
              <a:gdLst/>
              <a:ahLst/>
              <a:cxnLst/>
              <a:rect l="l" t="t" r="r" b="b"/>
              <a:pathLst>
                <a:path w="469900" h="70485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  <a:path w="469900" h="70485">
                  <a:moveTo>
                    <a:pt x="469392" y="70104"/>
                  </a:moveTo>
                  <a:lnTo>
                    <a:pt x="469392" y="70104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18231" y="2490215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52927" y="2417063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1520" y="2601848"/>
              <a:ext cx="1241742" cy="1049718"/>
            </a:xfrm>
            <a:prstGeom prst="rect">
              <a:avLst/>
            </a:prstGeom>
          </p:spPr>
        </p:pic>
      </p:grpSp>
      <p:sp>
        <p:nvSpPr>
          <p:cNvPr id="119" name="object 119"/>
          <p:cNvSpPr txBox="1"/>
          <p:nvPr/>
        </p:nvSpPr>
        <p:spPr>
          <a:xfrm>
            <a:off x="9212071" y="1817370"/>
            <a:ext cx="1094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i="1" spc="-5" dirty="0">
                <a:solidFill>
                  <a:srgbClr val="00A982"/>
                </a:solidFill>
                <a:latin typeface="Arial"/>
                <a:cs typeface="Arial"/>
              </a:rPr>
              <a:t>Disk</a:t>
            </a:r>
            <a:r>
              <a:rPr sz="800" b="1" i="1" spc="-3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Scalable</a:t>
            </a:r>
            <a:r>
              <a:rPr sz="800" b="1" spc="-2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413240" y="1939289"/>
            <a:ext cx="6915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U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ni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</a:t>
            </a: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(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SS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U-D)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456801" y="1632585"/>
            <a:ext cx="81406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688830" y="1477136"/>
            <a:ext cx="81406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PB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79144" y="4260596"/>
            <a:ext cx="1078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nag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nt</a:t>
            </a:r>
            <a:r>
              <a:rPr sz="800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Arial"/>
                <a:cs typeface="Arial"/>
              </a:rPr>
              <a:t>Net</a:t>
            </a:r>
            <a:r>
              <a:rPr sz="800" b="1" spc="5" dirty="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sz="800" b="1" dirty="0">
                <a:solidFill>
                  <a:srgbClr val="7E7E7E"/>
                </a:solidFill>
                <a:latin typeface="Arial"/>
                <a:cs typeface="Arial"/>
              </a:rPr>
              <a:t>ork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35279" y="4623308"/>
            <a:ext cx="15055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DATA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NETWORK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(LNET)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Infiniband,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Ethernet,</a:t>
            </a:r>
            <a:r>
              <a:rPr sz="800" b="1" dirty="0">
                <a:latin typeface="Arial"/>
                <a:cs typeface="Arial"/>
              </a:rPr>
              <a:t> Slingshot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646933" y="1814322"/>
            <a:ext cx="1042035" cy="48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00A982"/>
                </a:solidFill>
                <a:latin typeface="Arial"/>
                <a:cs typeface="Arial"/>
              </a:rPr>
              <a:t>System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Management </a:t>
            </a:r>
            <a:r>
              <a:rPr sz="800" b="1" spc="-21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Unit</a:t>
            </a:r>
            <a:r>
              <a:rPr sz="800" b="1" spc="-1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(SMU)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652145" algn="l"/>
              </a:tabLst>
            </a:pP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1	Target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411480" y="2964179"/>
            <a:ext cx="1437640" cy="1245870"/>
            <a:chOff x="411480" y="2964179"/>
            <a:chExt cx="1437640" cy="1245870"/>
          </a:xfrm>
        </p:grpSpPr>
        <p:pic>
          <p:nvPicPr>
            <p:cNvPr id="127" name="object 1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2964179"/>
              <a:ext cx="861059" cy="86106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888" y="3188207"/>
              <a:ext cx="839724" cy="49682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451610" y="3699509"/>
              <a:ext cx="0" cy="510540"/>
            </a:xfrm>
            <a:custGeom>
              <a:avLst/>
              <a:gdLst/>
              <a:ahLst/>
              <a:cxnLst/>
              <a:rect l="l" t="t" r="r" b="b"/>
              <a:pathLst>
                <a:path h="510539">
                  <a:moveTo>
                    <a:pt x="0" y="0"/>
                  </a:moveTo>
                  <a:lnTo>
                    <a:pt x="0" y="0"/>
                  </a:lnTo>
                  <a:lnTo>
                    <a:pt x="0" y="510539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4290377" y="3625913"/>
            <a:ext cx="2491105" cy="965835"/>
            <a:chOff x="4290377" y="3625913"/>
            <a:chExt cx="2491105" cy="965835"/>
          </a:xfrm>
        </p:grpSpPr>
        <p:sp>
          <p:nvSpPr>
            <p:cNvPr id="131" name="object 131"/>
            <p:cNvSpPr/>
            <p:nvPr/>
          </p:nvSpPr>
          <p:spPr>
            <a:xfrm>
              <a:off x="5738622" y="3643122"/>
              <a:ext cx="1031875" cy="559435"/>
            </a:xfrm>
            <a:custGeom>
              <a:avLst/>
              <a:gdLst/>
              <a:ahLst/>
              <a:cxnLst/>
              <a:rect l="l" t="t" r="r" b="b"/>
              <a:pathLst>
                <a:path w="1031875" h="559435">
                  <a:moveTo>
                    <a:pt x="1031748" y="0"/>
                  </a:moveTo>
                  <a:lnTo>
                    <a:pt x="1031748" y="0"/>
                  </a:lnTo>
                  <a:lnTo>
                    <a:pt x="1031748" y="550163"/>
                  </a:lnTo>
                </a:path>
                <a:path w="1031875" h="559435">
                  <a:moveTo>
                    <a:pt x="0" y="9143"/>
                  </a:moveTo>
                  <a:lnTo>
                    <a:pt x="0" y="9143"/>
                  </a:lnTo>
                  <a:lnTo>
                    <a:pt x="0" y="559307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34634" y="3667506"/>
              <a:ext cx="0" cy="904240"/>
            </a:xfrm>
            <a:custGeom>
              <a:avLst/>
              <a:gdLst/>
              <a:ahLst/>
              <a:cxnLst/>
              <a:rect l="l" t="t" r="r" b="b"/>
              <a:pathLst>
                <a:path h="904239">
                  <a:moveTo>
                    <a:pt x="0" y="0"/>
                  </a:moveTo>
                  <a:lnTo>
                    <a:pt x="0" y="0"/>
                  </a:lnTo>
                  <a:lnTo>
                    <a:pt x="0" y="90373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8930" y="3669030"/>
              <a:ext cx="0" cy="911860"/>
            </a:xfrm>
            <a:custGeom>
              <a:avLst/>
              <a:gdLst/>
              <a:ahLst/>
              <a:cxnLst/>
              <a:rect l="l" t="t" r="r" b="b"/>
              <a:pathLst>
                <a:path h="911860">
                  <a:moveTo>
                    <a:pt x="0" y="0"/>
                  </a:moveTo>
                  <a:lnTo>
                    <a:pt x="0" y="0"/>
                  </a:lnTo>
                  <a:lnTo>
                    <a:pt x="0" y="91135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301490" y="3637026"/>
              <a:ext cx="1031875" cy="559435"/>
            </a:xfrm>
            <a:custGeom>
              <a:avLst/>
              <a:gdLst/>
              <a:ahLst/>
              <a:cxnLst/>
              <a:rect l="l" t="t" r="r" b="b"/>
              <a:pathLst>
                <a:path w="1031875" h="559435">
                  <a:moveTo>
                    <a:pt x="1031748" y="323850"/>
                  </a:moveTo>
                  <a:lnTo>
                    <a:pt x="1031748" y="550163"/>
                  </a:lnTo>
                </a:path>
                <a:path w="1031875" h="559435">
                  <a:moveTo>
                    <a:pt x="1031748" y="0"/>
                  </a:moveTo>
                  <a:lnTo>
                    <a:pt x="1031748" y="110489"/>
                  </a:lnTo>
                </a:path>
                <a:path w="1031875" h="559435">
                  <a:moveTo>
                    <a:pt x="0" y="325374"/>
                  </a:moveTo>
                  <a:lnTo>
                    <a:pt x="0" y="559307"/>
                  </a:lnTo>
                </a:path>
                <a:path w="1031875" h="559435">
                  <a:moveTo>
                    <a:pt x="0" y="9143"/>
                  </a:moveTo>
                  <a:lnTo>
                    <a:pt x="0" y="121158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397502" y="3659886"/>
              <a:ext cx="844550" cy="917575"/>
            </a:xfrm>
            <a:custGeom>
              <a:avLst/>
              <a:gdLst/>
              <a:ahLst/>
              <a:cxnLst/>
              <a:rect l="l" t="t" r="r" b="b"/>
              <a:pathLst>
                <a:path w="844550" h="917575">
                  <a:moveTo>
                    <a:pt x="0" y="302513"/>
                  </a:moveTo>
                  <a:lnTo>
                    <a:pt x="0" y="917447"/>
                  </a:lnTo>
                </a:path>
                <a:path w="844550" h="917575">
                  <a:moveTo>
                    <a:pt x="0" y="0"/>
                  </a:moveTo>
                  <a:lnTo>
                    <a:pt x="0" y="98298"/>
                  </a:lnTo>
                </a:path>
                <a:path w="844550" h="917575">
                  <a:moveTo>
                    <a:pt x="844296" y="300989"/>
                  </a:moveTo>
                  <a:lnTo>
                    <a:pt x="844296" y="917447"/>
                  </a:lnTo>
                </a:path>
                <a:path w="844550" h="917575">
                  <a:moveTo>
                    <a:pt x="844296" y="1524"/>
                  </a:moveTo>
                  <a:lnTo>
                    <a:pt x="844296" y="87629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828032" y="3747516"/>
              <a:ext cx="669290" cy="213360"/>
            </a:xfrm>
            <a:custGeom>
              <a:avLst/>
              <a:gdLst/>
              <a:ahLst/>
              <a:cxnLst/>
              <a:rect l="l" t="t" r="r" b="b"/>
              <a:pathLst>
                <a:path w="669289" h="213360">
                  <a:moveTo>
                    <a:pt x="669036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669036" y="213360"/>
                  </a:lnTo>
                  <a:lnTo>
                    <a:pt x="669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879594" y="3733546"/>
            <a:ext cx="5670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S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v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DS)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081271" y="3758184"/>
            <a:ext cx="718185" cy="204470"/>
          </a:xfrm>
          <a:custGeom>
            <a:avLst/>
            <a:gdLst/>
            <a:ahLst/>
            <a:cxnLst/>
            <a:rect l="l" t="t" r="r" b="b"/>
            <a:pathLst>
              <a:path w="718185" h="204470">
                <a:moveTo>
                  <a:pt x="717803" y="0"/>
                </a:moveTo>
                <a:lnTo>
                  <a:pt x="0" y="0"/>
                </a:lnTo>
                <a:lnTo>
                  <a:pt x="0" y="204215"/>
                </a:lnTo>
                <a:lnTo>
                  <a:pt x="717803" y="204215"/>
                </a:lnTo>
                <a:lnTo>
                  <a:pt x="717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154804" y="3744214"/>
            <a:ext cx="5715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Management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v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GS)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2673413" y="3628961"/>
            <a:ext cx="1339850" cy="959485"/>
            <a:chOff x="2673413" y="3628961"/>
            <a:chExt cx="1339850" cy="959485"/>
          </a:xfrm>
        </p:grpSpPr>
        <p:sp>
          <p:nvSpPr>
            <p:cNvPr id="141" name="object 141"/>
            <p:cNvSpPr/>
            <p:nvPr/>
          </p:nvSpPr>
          <p:spPr>
            <a:xfrm>
              <a:off x="3716274" y="3640073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316230"/>
                  </a:moveTo>
                  <a:lnTo>
                    <a:pt x="0" y="550163"/>
                  </a:lnTo>
                </a:path>
                <a:path h="550545">
                  <a:moveTo>
                    <a:pt x="0" y="0"/>
                  </a:moveTo>
                  <a:lnTo>
                    <a:pt x="0" y="11201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84526" y="3649217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307085"/>
                  </a:moveTo>
                  <a:lnTo>
                    <a:pt x="0" y="550163"/>
                  </a:lnTo>
                </a:path>
                <a:path h="550545">
                  <a:moveTo>
                    <a:pt x="0" y="0"/>
                  </a:moveTo>
                  <a:lnTo>
                    <a:pt x="0" y="102869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85110" y="3664457"/>
              <a:ext cx="0" cy="913130"/>
            </a:xfrm>
            <a:custGeom>
              <a:avLst/>
              <a:gdLst/>
              <a:ahLst/>
              <a:cxnLst/>
              <a:rect l="l" t="t" r="r" b="b"/>
              <a:pathLst>
                <a:path h="913129">
                  <a:moveTo>
                    <a:pt x="0" y="291846"/>
                  </a:moveTo>
                  <a:lnTo>
                    <a:pt x="0" y="912876"/>
                  </a:lnTo>
                </a:path>
                <a:path h="913129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617214" y="3665981"/>
              <a:ext cx="0" cy="911860"/>
            </a:xfrm>
            <a:custGeom>
              <a:avLst/>
              <a:gdLst/>
              <a:ahLst/>
              <a:cxnLst/>
              <a:rect l="l" t="t" r="r" b="b"/>
              <a:pathLst>
                <a:path h="911860">
                  <a:moveTo>
                    <a:pt x="0" y="290322"/>
                  </a:moveTo>
                  <a:lnTo>
                    <a:pt x="0" y="911352"/>
                  </a:lnTo>
                </a:path>
                <a:path h="9118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227832" y="3752087"/>
              <a:ext cx="784860" cy="204470"/>
            </a:xfrm>
            <a:custGeom>
              <a:avLst/>
              <a:gdLst/>
              <a:ahLst/>
              <a:cxnLst/>
              <a:rect l="l" t="t" r="r" b="b"/>
              <a:pathLst>
                <a:path w="784860" h="204470">
                  <a:moveTo>
                    <a:pt x="784859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784859" y="204216"/>
                  </a:lnTo>
                  <a:lnTo>
                    <a:pt x="784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3275457" y="3738117"/>
            <a:ext cx="692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System Manager </a:t>
            </a:r>
            <a:r>
              <a:rPr sz="700" spc="-18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Server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421635" y="3752088"/>
            <a:ext cx="769620" cy="204470"/>
          </a:xfrm>
          <a:custGeom>
            <a:avLst/>
            <a:gdLst/>
            <a:ahLst/>
            <a:cxnLst/>
            <a:rect l="l" t="t" r="r" b="b"/>
            <a:pathLst>
              <a:path w="769619" h="204470">
                <a:moveTo>
                  <a:pt x="769619" y="0"/>
                </a:moveTo>
                <a:lnTo>
                  <a:pt x="0" y="0"/>
                </a:lnTo>
                <a:lnTo>
                  <a:pt x="0" y="204216"/>
                </a:lnTo>
                <a:lnTo>
                  <a:pt x="769619" y="204216"/>
                </a:lnTo>
                <a:lnTo>
                  <a:pt x="769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2460751" y="3738117"/>
            <a:ext cx="692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System Manager </a:t>
            </a:r>
            <a:r>
              <a:rPr sz="700" spc="-18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Server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915924" y="1961388"/>
            <a:ext cx="9381490" cy="4730750"/>
            <a:chOff x="915924" y="1961388"/>
            <a:chExt cx="9381490" cy="4730750"/>
          </a:xfrm>
        </p:grpSpPr>
        <p:sp>
          <p:nvSpPr>
            <p:cNvPr id="150" name="object 150"/>
            <p:cNvSpPr/>
            <p:nvPr/>
          </p:nvSpPr>
          <p:spPr>
            <a:xfrm>
              <a:off x="10286238" y="3621786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0"/>
                  </a:lnTo>
                  <a:lnTo>
                    <a:pt x="0" y="55016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243821" y="3640073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0"/>
                  </a:lnTo>
                  <a:lnTo>
                    <a:pt x="0" y="550163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339833" y="3655314"/>
              <a:ext cx="844550" cy="922019"/>
            </a:xfrm>
            <a:custGeom>
              <a:avLst/>
              <a:gdLst/>
              <a:ahLst/>
              <a:cxnLst/>
              <a:rect l="l" t="t" r="r" b="b"/>
              <a:pathLst>
                <a:path w="844550" h="922020">
                  <a:moveTo>
                    <a:pt x="0" y="0"/>
                  </a:moveTo>
                  <a:lnTo>
                    <a:pt x="0" y="0"/>
                  </a:lnTo>
                  <a:lnTo>
                    <a:pt x="0" y="922019"/>
                  </a:lnTo>
                </a:path>
                <a:path w="844550" h="922020">
                  <a:moveTo>
                    <a:pt x="844296" y="1524"/>
                  </a:moveTo>
                  <a:lnTo>
                    <a:pt x="844296" y="1524"/>
                  </a:lnTo>
                  <a:lnTo>
                    <a:pt x="844296" y="922019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20762" y="3700272"/>
              <a:ext cx="1031875" cy="502284"/>
            </a:xfrm>
            <a:custGeom>
              <a:avLst/>
              <a:gdLst/>
              <a:ahLst/>
              <a:cxnLst/>
              <a:rect l="l" t="t" r="r" b="b"/>
              <a:pathLst>
                <a:path w="1031875" h="502285">
                  <a:moveTo>
                    <a:pt x="1031748" y="0"/>
                  </a:moveTo>
                  <a:lnTo>
                    <a:pt x="1031748" y="493013"/>
                  </a:lnTo>
                </a:path>
                <a:path w="1031875" h="502285">
                  <a:moveTo>
                    <a:pt x="0" y="0"/>
                  </a:moveTo>
                  <a:lnTo>
                    <a:pt x="0" y="502157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16774" y="3700272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0965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61069" y="3700272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0965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924" y="1961388"/>
              <a:ext cx="1171956" cy="598931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3082290" y="4575810"/>
              <a:ext cx="746760" cy="588645"/>
            </a:xfrm>
            <a:custGeom>
              <a:avLst/>
              <a:gdLst/>
              <a:ahLst/>
              <a:cxnLst/>
              <a:rect l="l" t="t" r="r" b="b"/>
              <a:pathLst>
                <a:path w="746760" h="588645">
                  <a:moveTo>
                    <a:pt x="0" y="9143"/>
                  </a:moveTo>
                  <a:lnTo>
                    <a:pt x="0" y="366521"/>
                  </a:lnTo>
                </a:path>
                <a:path w="746760" h="588645">
                  <a:moveTo>
                    <a:pt x="746760" y="0"/>
                  </a:moveTo>
                  <a:lnTo>
                    <a:pt x="746760" y="0"/>
                  </a:lnTo>
                  <a:lnTo>
                    <a:pt x="746760" y="588263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297430" y="4594098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0"/>
                  </a:moveTo>
                  <a:lnTo>
                    <a:pt x="0" y="0"/>
                  </a:lnTo>
                  <a:lnTo>
                    <a:pt x="0" y="588263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948434" y="5177789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4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006346" y="5706617"/>
              <a:ext cx="550545" cy="127000"/>
            </a:xfrm>
            <a:custGeom>
              <a:avLst/>
              <a:gdLst/>
              <a:ahLst/>
              <a:cxnLst/>
              <a:rect l="l" t="t" r="r" b="b"/>
              <a:pathLst>
                <a:path w="550544" h="127000">
                  <a:moveTo>
                    <a:pt x="550164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50164" y="126491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06346" y="5706617"/>
              <a:ext cx="550545" cy="127000"/>
            </a:xfrm>
            <a:custGeom>
              <a:avLst/>
              <a:gdLst/>
              <a:ahLst/>
              <a:cxnLst/>
              <a:rect l="l" t="t" r="r" b="b"/>
              <a:pathLst>
                <a:path w="550544" h="127000">
                  <a:moveTo>
                    <a:pt x="550164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50164" y="0"/>
                  </a:lnTo>
                  <a:lnTo>
                    <a:pt x="550164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70582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370582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434590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34590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03526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303526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234946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234946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169413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69413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033777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33777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100834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100834" y="57523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503170" y="575233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8" y="33528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503170" y="575233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09394" y="554659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09394" y="5546597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72106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72106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6113" y="55907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36113" y="55907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305050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305050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37994" y="559231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8" y="33527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37994" y="559231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170938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170938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035302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035302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102358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102358" y="55923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04694" y="55907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04694" y="55907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10918" y="53850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010918" y="53850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73630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373630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437638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437638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06574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306574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239518" y="543077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239518" y="543077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172462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172462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036826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36826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103882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103882" y="54307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506218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506218" y="54292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12441" y="52235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12441" y="52235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75154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375154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439162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439162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308098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308098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2410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2410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73986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173986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038350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038350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105406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105406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077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07741" y="52692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948434" y="5962650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06346" y="6493002"/>
              <a:ext cx="550545" cy="125095"/>
            </a:xfrm>
            <a:custGeom>
              <a:avLst/>
              <a:gdLst/>
              <a:ahLst/>
              <a:cxnLst/>
              <a:rect l="l" t="t" r="r" b="b"/>
              <a:pathLst>
                <a:path w="550544" h="125095">
                  <a:moveTo>
                    <a:pt x="55016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50164" y="124968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006346" y="6493002"/>
              <a:ext cx="550545" cy="125095"/>
            </a:xfrm>
            <a:custGeom>
              <a:avLst/>
              <a:gdLst/>
              <a:ahLst/>
              <a:cxnLst/>
              <a:rect l="l" t="t" r="r" b="b"/>
              <a:pathLst>
                <a:path w="550544" h="125095">
                  <a:moveTo>
                    <a:pt x="550164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50164" y="0"/>
                  </a:lnTo>
                  <a:lnTo>
                    <a:pt x="550164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370582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70582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4590" y="65371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34590" y="65371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03526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303526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234946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234946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169413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169413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033777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033777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100834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100834" y="65387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503170" y="653719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8" y="33527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503170" y="6537197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009394" y="6331458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009394" y="6331458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372106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372106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6113" y="63771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6113" y="63771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305050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05050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237994" y="637717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8" y="33528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237994" y="637717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8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170938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170938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035302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035302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02358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02358" y="63771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504694" y="63771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504694" y="63771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10918" y="61699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10918" y="61699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373630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373630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7638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7638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306574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06574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239518" y="6215634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239518" y="6215634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172462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172462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036826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036826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103882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103882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506218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506218" y="62156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012441" y="60083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012441" y="60083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375154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375154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9162" y="60540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9162" y="60540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08098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308098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41041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241041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73986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173986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38350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38350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105406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105406" y="60556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507741" y="60540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507741" y="60540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82290" y="5073395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99821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719578" y="5174742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6" y="708659"/>
                  </a:moveTo>
                  <a:lnTo>
                    <a:pt x="0" y="708659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5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779013" y="57035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779013" y="57035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141725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141725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205734" y="57492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205734" y="57492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74669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074669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07613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007613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40558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940558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804922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804922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871978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871978" y="5750814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274313" y="57492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274313" y="57492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780538" y="5543550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780538" y="5543550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143250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143250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207258" y="55877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207258" y="55877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77718" y="558927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77718" y="558927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09138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09138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942081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42081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806446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806446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873502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73502" y="55892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275838" y="55877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275838" y="55877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782062" y="53820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782062" y="53820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144774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144774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208781" y="542772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208781" y="542772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079241" y="54277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079241" y="54277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010662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010662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43606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943606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807969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807969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875025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875025" y="54277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277362" y="542772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277362" y="542772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783586" y="52204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783586" y="52204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146297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146297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21030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21030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8076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8076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1218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1218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946653" y="52661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946653" y="52661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809494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809494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876550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876550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27888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278886" y="52661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719578" y="5959602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6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779013" y="64899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779013" y="6489953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141725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141725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05734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205734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74669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074669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07613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007613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94055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94055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804922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804922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87197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871978" y="65356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27431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274313" y="653415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780538" y="63284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780538" y="6328409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143250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43250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20725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20725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77718" y="637412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077718" y="6374129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09138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009138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94208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942081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806446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806446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873502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873502" y="637412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27583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275838" y="6374129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782062" y="6166866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782062" y="6166866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144774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144774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20878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208781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79241" y="621258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079241" y="621258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10662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010662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943606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943606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07969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07969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7502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875025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277362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277362" y="621258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783586" y="6005322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783586" y="6005322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146297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146297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21030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21030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080766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080766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012186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012186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946653" y="605256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946653" y="605256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809494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809494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876550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876550" y="605256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27888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278886" y="60510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490722" y="5171694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60">
                  <a:moveTo>
                    <a:pt x="676655" y="708659"/>
                  </a:moveTo>
                  <a:lnTo>
                    <a:pt x="0" y="708659"/>
                  </a:lnTo>
                  <a:lnTo>
                    <a:pt x="0" y="0"/>
                  </a:lnTo>
                  <a:lnTo>
                    <a:pt x="676655" y="0"/>
                  </a:lnTo>
                  <a:lnTo>
                    <a:pt x="676655" y="708659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550158" y="5700522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550158" y="5700522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912869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912869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976878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976878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847338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847338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778758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778758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713225" y="5747766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33527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3527" y="32004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713225" y="5747766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33527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576066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576066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643122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643122" y="5747766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045458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045458" y="574624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551681" y="5540502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551681" y="5540502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914394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3914394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978402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3978402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848862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848862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780281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780281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714750" y="558622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714750" y="558622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579113" y="558622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579113" y="558622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644646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644646" y="558622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046981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046981" y="558469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553206" y="5378958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40" y="124967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553206" y="5378958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915918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915918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979925" y="54246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1" y="32004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979925" y="54246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1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850386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850386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781806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781806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716274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716274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580638" y="542467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580638" y="542467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46169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646169" y="542467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048506" y="54246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048506" y="542467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60" h="32385">
                  <a:moveTo>
                    <a:pt x="35052" y="32004"/>
                  </a:moveTo>
                  <a:lnTo>
                    <a:pt x="0" y="320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2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554730" y="52174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40" y="124968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554730" y="52174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40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917441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917441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8145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8145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51909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51909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78333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78333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717797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717797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582162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582162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647694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647694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05003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050030" y="52631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490722" y="5956553"/>
              <a:ext cx="676910" cy="708660"/>
            </a:xfrm>
            <a:custGeom>
              <a:avLst/>
              <a:gdLst/>
              <a:ahLst/>
              <a:cxnLst/>
              <a:rect l="l" t="t" r="r" b="b"/>
              <a:pathLst>
                <a:path w="676910" h="708659">
                  <a:moveTo>
                    <a:pt x="676655" y="708660"/>
                  </a:moveTo>
                  <a:lnTo>
                    <a:pt x="0" y="708660"/>
                  </a:lnTo>
                  <a:lnTo>
                    <a:pt x="0" y="0"/>
                  </a:lnTo>
                  <a:lnTo>
                    <a:pt x="676655" y="0"/>
                  </a:lnTo>
                  <a:lnTo>
                    <a:pt x="676655" y="708660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550158" y="64869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550158" y="64869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912869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912869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976878" y="65311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976878" y="65311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847338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847338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778758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778758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713225" y="65326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713225" y="65326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576066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576066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643122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643122" y="65326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045458" y="65311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045458" y="65311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551681" y="63253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548639" y="12496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551681" y="6325361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7"/>
                  </a:moveTo>
                  <a:lnTo>
                    <a:pt x="0" y="124967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914394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914394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978402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978402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848862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848862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780281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780281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714750" y="63710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714750" y="63710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579113" y="63710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579113" y="6371082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644646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644646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046981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046981" y="63710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553206" y="6163817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40" y="12649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553206" y="6163817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915918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915918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979925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979925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85038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85038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78180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78180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716274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716274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580638" y="620953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580638" y="6209538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646169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646169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04850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048506" y="6209538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554730" y="6002273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40" y="12649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554730" y="6002273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40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91744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917441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981450" y="60479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981450" y="60479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851909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851909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783330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783330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717797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17797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582162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582162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647694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647694" y="604951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050030" y="60479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050030" y="60479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831841" y="5601461"/>
              <a:ext cx="676910" cy="710565"/>
            </a:xfrm>
            <a:custGeom>
              <a:avLst/>
              <a:gdLst/>
              <a:ahLst/>
              <a:cxnLst/>
              <a:rect l="l" t="t" r="r" b="b"/>
              <a:pathLst>
                <a:path w="676910" h="710564">
                  <a:moveTo>
                    <a:pt x="676656" y="710183"/>
                  </a:moveTo>
                  <a:lnTo>
                    <a:pt x="0" y="710183"/>
                  </a:lnTo>
                  <a:lnTo>
                    <a:pt x="0" y="0"/>
                  </a:lnTo>
                  <a:lnTo>
                    <a:pt x="676656" y="0"/>
                  </a:lnTo>
                  <a:lnTo>
                    <a:pt x="676656" y="710183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891277" y="61318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891277" y="6131814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253989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253989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31799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31799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88458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188458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11987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11987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054345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054345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918709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918709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984241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984241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38657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386577" y="617753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892802" y="59702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48639" y="126491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892802" y="5970270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1"/>
                  </a:moveTo>
                  <a:lnTo>
                    <a:pt x="0" y="126491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255514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255514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319521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319521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18998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18998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12140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12140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055870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055870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920233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920233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985765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985765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38810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388102" y="601599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894326" y="5808726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548639" y="126492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894326" y="5808726"/>
              <a:ext cx="548640" cy="127000"/>
            </a:xfrm>
            <a:custGeom>
              <a:avLst/>
              <a:gdLst/>
              <a:ahLst/>
              <a:cxnLst/>
              <a:rect l="l" t="t" r="r" b="b"/>
              <a:pathLst>
                <a:path w="548639" h="127000">
                  <a:moveTo>
                    <a:pt x="548639" y="126492"/>
                  </a:moveTo>
                  <a:lnTo>
                    <a:pt x="0" y="126492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6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258562" y="585597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3527" y="33527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258562" y="585597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321045" y="58544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321045" y="58544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191506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2" y="33527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191506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122926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122926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057394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057394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4921758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921758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4987289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987289" y="585597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389626" y="58544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5051" y="3352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389626" y="585444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7"/>
                  </a:moveTo>
                  <a:lnTo>
                    <a:pt x="0" y="335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895850" y="56487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548639" y="124968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895850" y="5648705"/>
              <a:ext cx="548640" cy="125095"/>
            </a:xfrm>
            <a:custGeom>
              <a:avLst/>
              <a:gdLst/>
              <a:ahLst/>
              <a:cxnLst/>
              <a:rect l="l" t="t" r="r" b="b"/>
              <a:pathLst>
                <a:path w="548639" h="125095">
                  <a:moveTo>
                    <a:pt x="548639" y="124968"/>
                  </a:moveTo>
                  <a:lnTo>
                    <a:pt x="0" y="124968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124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260086" y="56944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27" y="3352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260086" y="569442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33527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322570" y="56929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322570" y="56929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193030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193030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124450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124450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058918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2" y="3352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058918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2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923282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923282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988814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988814" y="569442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391150" y="56929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391150" y="569290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33528"/>
                  </a:moveTo>
                  <a:lnTo>
                    <a:pt x="0" y="335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33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530089" y="5167122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572762" y="5212841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60" h="90170">
                  <a:moveTo>
                    <a:pt x="4038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60" y="89915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572762" y="5212841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60" h="90170">
                  <a:moveTo>
                    <a:pt x="403860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60" y="0"/>
                  </a:lnTo>
                  <a:lnTo>
                    <a:pt x="403860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863845" y="5246370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1" y="22859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863845" y="5246370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4921758" y="5246370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921758" y="5246370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601718" y="5246370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39" h="22860">
                  <a:moveTo>
                    <a:pt x="21793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7932" y="22859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601718" y="5246370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39" h="22860">
                  <a:moveTo>
                    <a:pt x="217932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354574" y="5167122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395721" y="5212841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4" h="90170">
                  <a:moveTo>
                    <a:pt x="405383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5383" y="89915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395721" y="5212841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4" h="90170">
                  <a:moveTo>
                    <a:pt x="405383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5383" y="0"/>
                  </a:lnTo>
                  <a:lnTo>
                    <a:pt x="405383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686806" y="524484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2743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7432" y="24383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686806" y="524484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27432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746241" y="524484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384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4384" y="243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746241" y="524484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384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424677" y="524484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17932" y="2438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424677" y="524484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2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0156697" y="4967477"/>
              <a:ext cx="0" cy="227329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0"/>
                  </a:lnTo>
                  <a:lnTo>
                    <a:pt x="0" y="227076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0" name="object 690"/>
          <p:cNvSpPr txBox="1"/>
          <p:nvPr/>
        </p:nvSpPr>
        <p:spPr>
          <a:xfrm>
            <a:off x="4925695" y="4953380"/>
            <a:ext cx="541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5" dirty="0">
                <a:latin typeface="Arial"/>
                <a:cs typeface="Arial"/>
              </a:rPr>
              <a:t>NET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ou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691" name="object 691"/>
          <p:cNvSpPr txBox="1"/>
          <p:nvPr/>
        </p:nvSpPr>
        <p:spPr>
          <a:xfrm>
            <a:off x="2833497" y="4928742"/>
            <a:ext cx="5683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Lustre </a:t>
            </a:r>
            <a:r>
              <a:rPr sz="700" spc="-5" dirty="0">
                <a:latin typeface="Arial"/>
                <a:cs typeface="Arial"/>
              </a:rPr>
              <a:t>Clients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92" name="object 692"/>
          <p:cNvGrpSpPr/>
          <p:nvPr/>
        </p:nvGrpSpPr>
        <p:grpSpPr>
          <a:xfrm>
            <a:off x="4178744" y="2401570"/>
            <a:ext cx="3159760" cy="2975610"/>
            <a:chOff x="4178744" y="2401570"/>
            <a:chExt cx="3159760" cy="2975610"/>
          </a:xfrm>
        </p:grpSpPr>
        <p:sp>
          <p:nvSpPr>
            <p:cNvPr id="693" name="object 693"/>
            <p:cNvSpPr/>
            <p:nvPr/>
          </p:nvSpPr>
          <p:spPr>
            <a:xfrm>
              <a:off x="7053833" y="4594098"/>
              <a:ext cx="0" cy="573405"/>
            </a:xfrm>
            <a:custGeom>
              <a:avLst/>
              <a:gdLst/>
              <a:ahLst/>
              <a:cxnLst/>
              <a:rect l="l" t="t" r="r" b="b"/>
              <a:pathLst>
                <a:path h="573404">
                  <a:moveTo>
                    <a:pt x="0" y="0"/>
                  </a:moveTo>
                  <a:lnTo>
                    <a:pt x="0" y="0"/>
                  </a:lnTo>
                  <a:lnTo>
                    <a:pt x="0" y="573024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430517" y="4578858"/>
              <a:ext cx="0" cy="584200"/>
            </a:xfrm>
            <a:custGeom>
              <a:avLst/>
              <a:gdLst/>
              <a:ahLst/>
              <a:cxnLst/>
              <a:rect l="l" t="t" r="r" b="b"/>
              <a:pathLst>
                <a:path h="584200">
                  <a:moveTo>
                    <a:pt x="0" y="0"/>
                  </a:moveTo>
                  <a:lnTo>
                    <a:pt x="0" y="0"/>
                  </a:lnTo>
                  <a:lnTo>
                    <a:pt x="0" y="58369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198870" y="5170170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240017" y="5215890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405384" y="899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240017" y="5215890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89916"/>
                  </a:moveTo>
                  <a:lnTo>
                    <a:pt x="0" y="89916"/>
                  </a:lnTo>
                  <a:lnTo>
                    <a:pt x="0" y="0"/>
                  </a:lnTo>
                  <a:lnTo>
                    <a:pt x="405384" y="0"/>
                  </a:lnTo>
                  <a:lnTo>
                    <a:pt x="405384" y="899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532626" y="5247894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5907" y="2438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532626" y="5247894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590538" y="524789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4383" y="24383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590538" y="524789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268974" y="5247894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1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17931" y="24383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268974" y="5247894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39" h="24764">
                  <a:moveTo>
                    <a:pt x="217931" y="24383"/>
                  </a:moveTo>
                  <a:lnTo>
                    <a:pt x="0" y="24383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43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820661" y="5174742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863333" y="5220462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60" y="89915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AC8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863333" y="5220462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60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60" y="0"/>
                  </a:lnTo>
                  <a:lnTo>
                    <a:pt x="403860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7154417" y="525246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1" y="2438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154417" y="5252466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7212330" y="525246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4" y="24384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212330" y="525246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4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892289" y="525246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7931" y="24384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892289" y="5252466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5123688" y="32004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4444873" y="3198749"/>
              <a:ext cx="685165" cy="247015"/>
            </a:xfrm>
            <a:custGeom>
              <a:avLst/>
              <a:gdLst/>
              <a:ahLst/>
              <a:cxnLst/>
              <a:rect l="l" t="t" r="r" b="b"/>
              <a:pathLst>
                <a:path w="685164" h="247014">
                  <a:moveTo>
                    <a:pt x="0" y="0"/>
                  </a:moveTo>
                  <a:lnTo>
                    <a:pt x="0" y="0"/>
                  </a:lnTo>
                  <a:lnTo>
                    <a:pt x="684911" y="2470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447032" y="319735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0"/>
                  </a:lnTo>
                  <a:lnTo>
                    <a:pt x="0" y="2362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443349" y="3195193"/>
              <a:ext cx="678180" cy="247015"/>
            </a:xfrm>
            <a:custGeom>
              <a:avLst/>
              <a:gdLst/>
              <a:ahLst/>
              <a:cxnLst/>
              <a:rect l="l" t="t" r="r" b="b"/>
              <a:pathLst>
                <a:path w="678179" h="247014">
                  <a:moveTo>
                    <a:pt x="0" y="246887"/>
                  </a:moveTo>
                  <a:lnTo>
                    <a:pt x="0" y="246887"/>
                  </a:lnTo>
                  <a:lnTo>
                    <a:pt x="67805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199382" y="3454146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1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1" y="0"/>
                  </a:lnTo>
                  <a:lnTo>
                    <a:pt x="499871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4242054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908" y="91439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4242054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4534662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2" y="22859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4534662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2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594098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4" y="2285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4594098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4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271010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4271010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4888230" y="3454146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2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9872" y="0"/>
                  </a:lnTo>
                  <a:lnTo>
                    <a:pt x="499872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4930902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908" y="91439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4930902" y="3499866"/>
              <a:ext cx="407034" cy="91440"/>
            </a:xfrm>
            <a:custGeom>
              <a:avLst/>
              <a:gdLst/>
              <a:ahLst/>
              <a:cxnLst/>
              <a:rect l="l" t="t" r="r" b="b"/>
              <a:pathLst>
                <a:path w="407035" h="91439">
                  <a:moveTo>
                    <a:pt x="406908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223510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7431" y="22859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223510" y="3533394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27431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282946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4383" y="2285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282946" y="3533394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83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4959858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19455" y="2285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4959858" y="3533394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10" h="22860">
                  <a:moveTo>
                    <a:pt x="219455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19455" y="0"/>
                  </a:lnTo>
                  <a:lnTo>
                    <a:pt x="21945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4870704" y="2478024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340096" y="247802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4870704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105400" y="240792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198620" y="2484120"/>
              <a:ext cx="469900" cy="70485"/>
            </a:xfrm>
            <a:custGeom>
              <a:avLst/>
              <a:gdLst/>
              <a:ahLst/>
              <a:cxnLst/>
              <a:rect l="l" t="t" r="r" b="b"/>
              <a:pathLst>
                <a:path w="469900" h="70485">
                  <a:moveTo>
                    <a:pt x="0" y="0"/>
                  </a:moveTo>
                  <a:lnTo>
                    <a:pt x="0" y="0"/>
                  </a:lnTo>
                  <a:lnTo>
                    <a:pt x="469391" y="0"/>
                  </a:lnTo>
                </a:path>
                <a:path w="469900" h="70485">
                  <a:moveTo>
                    <a:pt x="469391" y="70103"/>
                  </a:moveTo>
                  <a:lnTo>
                    <a:pt x="469391" y="70103"/>
                  </a:lnTo>
                  <a:lnTo>
                    <a:pt x="469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4198620" y="248564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4433316" y="2414016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/>
          <p:nvPr/>
        </p:nvSpPr>
        <p:spPr>
          <a:xfrm>
            <a:off x="6546595" y="4945507"/>
            <a:ext cx="3714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G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4239005" y="2158364"/>
            <a:ext cx="3905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ada</a:t>
            </a:r>
            <a:r>
              <a:rPr sz="700" spc="-5" dirty="0">
                <a:latin typeface="Arial"/>
                <a:cs typeface="Arial"/>
              </a:rPr>
              <a:t>ta</a:t>
            </a:r>
            <a:endParaRPr sz="700">
              <a:latin typeface="Arial"/>
              <a:cs typeface="Arial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4155185" y="2265044"/>
            <a:ext cx="556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(MDT)</a:t>
            </a:r>
            <a:endParaRPr sz="700">
              <a:latin typeface="Arial"/>
              <a:cs typeface="Arial"/>
            </a:endParaRPr>
          </a:p>
        </p:txBody>
      </p:sp>
      <p:sp>
        <p:nvSpPr>
          <p:cNvPr id="745" name="object 745"/>
          <p:cNvSpPr txBox="1"/>
          <p:nvPr/>
        </p:nvSpPr>
        <p:spPr>
          <a:xfrm>
            <a:off x="4830317" y="2157475"/>
            <a:ext cx="556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Metadata 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arge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46" name="object 746"/>
          <p:cNvGrpSpPr/>
          <p:nvPr/>
        </p:nvGrpSpPr>
        <p:grpSpPr>
          <a:xfrm>
            <a:off x="6792277" y="5606605"/>
            <a:ext cx="544830" cy="544830"/>
            <a:chOff x="6792277" y="5606605"/>
            <a:chExt cx="544830" cy="544830"/>
          </a:xfrm>
        </p:grpSpPr>
        <p:sp>
          <p:nvSpPr>
            <p:cNvPr id="747" name="object 747"/>
            <p:cNvSpPr/>
            <p:nvPr/>
          </p:nvSpPr>
          <p:spPr>
            <a:xfrm>
              <a:off x="6797040" y="598931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05206" y="31750"/>
                  </a:lnTo>
                  <a:lnTo>
                    <a:pt x="505206" y="125577"/>
                  </a:lnTo>
                  <a:lnTo>
                    <a:pt x="534924" y="125577"/>
                  </a:lnTo>
                  <a:lnTo>
                    <a:pt x="534924" y="31750"/>
                  </a:lnTo>
                  <a:lnTo>
                    <a:pt x="534924" y="31394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6797040" y="598931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6931152" y="6051803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6931152" y="6051803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6856476" y="605180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6856476" y="605180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797040" y="580008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505206" y="0"/>
                  </a:lnTo>
                  <a:lnTo>
                    <a:pt x="505206" y="31750"/>
                  </a:lnTo>
                  <a:lnTo>
                    <a:pt x="505206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05206" y="31750"/>
                  </a:lnTo>
                  <a:lnTo>
                    <a:pt x="505206" y="0"/>
                  </a:ln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5831"/>
                  </a:lnTo>
                  <a:lnTo>
                    <a:pt x="534924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6797040" y="5800343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6931152" y="5862827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6931152" y="5862827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6856476" y="5862827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6856476" y="5862827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6797040" y="5610859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5730"/>
                  </a:lnTo>
                  <a:lnTo>
                    <a:pt x="0" y="157480"/>
                  </a:lnTo>
                  <a:lnTo>
                    <a:pt x="534924" y="157480"/>
                  </a:lnTo>
                  <a:lnTo>
                    <a:pt x="534924" y="126085"/>
                  </a:lnTo>
                  <a:lnTo>
                    <a:pt x="534924" y="125730"/>
                  </a:lnTo>
                  <a:lnTo>
                    <a:pt x="534924" y="31902"/>
                  </a:lnTo>
                  <a:lnTo>
                    <a:pt x="505206" y="31902"/>
                  </a:lnTo>
                  <a:lnTo>
                    <a:pt x="505206" y="125730"/>
                  </a:lnTo>
                  <a:lnTo>
                    <a:pt x="29718" y="125730"/>
                  </a:lnTo>
                  <a:lnTo>
                    <a:pt x="29718" y="31750"/>
                  </a:lnTo>
                  <a:lnTo>
                    <a:pt x="534924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6797040" y="5611367"/>
              <a:ext cx="535305" cy="157480"/>
            </a:xfrm>
            <a:custGeom>
              <a:avLst/>
              <a:gdLst/>
              <a:ahLst/>
              <a:cxnLst/>
              <a:rect l="l" t="t" r="r" b="b"/>
              <a:pathLst>
                <a:path w="535304" h="157479">
                  <a:moveTo>
                    <a:pt x="534924" y="156971"/>
                  </a:moveTo>
                  <a:lnTo>
                    <a:pt x="0" y="156971"/>
                  </a:lnTo>
                  <a:lnTo>
                    <a:pt x="0" y="0"/>
                  </a:lnTo>
                  <a:lnTo>
                    <a:pt x="534924" y="0"/>
                  </a:lnTo>
                  <a:lnTo>
                    <a:pt x="534924" y="156971"/>
                  </a:lnTo>
                  <a:close/>
                </a:path>
                <a:path w="535304" h="157479">
                  <a:moveTo>
                    <a:pt x="29717" y="125577"/>
                  </a:moveTo>
                  <a:lnTo>
                    <a:pt x="505205" y="125577"/>
                  </a:lnTo>
                  <a:lnTo>
                    <a:pt x="505205" y="31394"/>
                  </a:lnTo>
                  <a:lnTo>
                    <a:pt x="29717" y="31394"/>
                  </a:lnTo>
                  <a:lnTo>
                    <a:pt x="29717" y="125577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6931152" y="5673851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34137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41375" y="32004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6931152" y="5673851"/>
              <a:ext cx="341630" cy="32384"/>
            </a:xfrm>
            <a:custGeom>
              <a:avLst/>
              <a:gdLst/>
              <a:ahLst/>
              <a:cxnLst/>
              <a:rect l="l" t="t" r="r" b="b"/>
              <a:pathLst>
                <a:path w="341629" h="32385">
                  <a:moveTo>
                    <a:pt x="0" y="32004"/>
                  </a:moveTo>
                  <a:lnTo>
                    <a:pt x="341375" y="32004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6856476" y="5673851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79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0479" y="320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CB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6856476" y="5673851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32004"/>
                  </a:moveTo>
                  <a:lnTo>
                    <a:pt x="30479" y="32004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2CB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5" name="object 765"/>
          <p:cNvSpPr txBox="1"/>
          <p:nvPr/>
        </p:nvSpPr>
        <p:spPr>
          <a:xfrm>
            <a:off x="6388353" y="6175654"/>
            <a:ext cx="723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CIFS/NFS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Clients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6166103" y="2182177"/>
            <a:ext cx="5528310" cy="4241800"/>
            <a:chOff x="6166103" y="2182177"/>
            <a:chExt cx="5528310" cy="4241800"/>
          </a:xfrm>
        </p:grpSpPr>
        <p:sp>
          <p:nvSpPr>
            <p:cNvPr id="767" name="object 767"/>
            <p:cNvSpPr/>
            <p:nvPr/>
          </p:nvSpPr>
          <p:spPr>
            <a:xfrm>
              <a:off x="6166104" y="5609589"/>
              <a:ext cx="533400" cy="537210"/>
            </a:xfrm>
            <a:custGeom>
              <a:avLst/>
              <a:gdLst/>
              <a:ahLst/>
              <a:cxnLst/>
              <a:rect l="l" t="t" r="r" b="b"/>
              <a:pathLst>
                <a:path w="533400" h="537210">
                  <a:moveTo>
                    <a:pt x="88379" y="442214"/>
                  </a:moveTo>
                  <a:lnTo>
                    <a:pt x="59436" y="442214"/>
                  </a:lnTo>
                  <a:lnTo>
                    <a:pt x="59436" y="474218"/>
                  </a:lnTo>
                  <a:lnTo>
                    <a:pt x="88379" y="474218"/>
                  </a:lnTo>
                  <a:lnTo>
                    <a:pt x="88379" y="442214"/>
                  </a:lnTo>
                  <a:close/>
                </a:path>
                <a:path w="533400" h="537210">
                  <a:moveTo>
                    <a:pt x="88379" y="253238"/>
                  </a:moveTo>
                  <a:lnTo>
                    <a:pt x="59436" y="253238"/>
                  </a:lnTo>
                  <a:lnTo>
                    <a:pt x="59436" y="285242"/>
                  </a:lnTo>
                  <a:lnTo>
                    <a:pt x="88379" y="285242"/>
                  </a:lnTo>
                  <a:lnTo>
                    <a:pt x="88379" y="253238"/>
                  </a:lnTo>
                  <a:close/>
                </a:path>
                <a:path w="533400" h="537210">
                  <a:moveTo>
                    <a:pt x="88379" y="64262"/>
                  </a:moveTo>
                  <a:lnTo>
                    <a:pt x="59436" y="64262"/>
                  </a:lnTo>
                  <a:lnTo>
                    <a:pt x="59436" y="96266"/>
                  </a:lnTo>
                  <a:lnTo>
                    <a:pt x="88379" y="96266"/>
                  </a:lnTo>
                  <a:lnTo>
                    <a:pt x="88379" y="64262"/>
                  </a:lnTo>
                  <a:close/>
                </a:path>
                <a:path w="533400" h="537210">
                  <a:moveTo>
                    <a:pt x="473964" y="442214"/>
                  </a:moveTo>
                  <a:lnTo>
                    <a:pt x="132588" y="442214"/>
                  </a:lnTo>
                  <a:lnTo>
                    <a:pt x="132588" y="474218"/>
                  </a:lnTo>
                  <a:lnTo>
                    <a:pt x="473964" y="474218"/>
                  </a:lnTo>
                  <a:lnTo>
                    <a:pt x="473964" y="442214"/>
                  </a:lnTo>
                  <a:close/>
                </a:path>
                <a:path w="533400" h="537210">
                  <a:moveTo>
                    <a:pt x="473964" y="253238"/>
                  </a:moveTo>
                  <a:lnTo>
                    <a:pt x="132588" y="253238"/>
                  </a:lnTo>
                  <a:lnTo>
                    <a:pt x="132588" y="285242"/>
                  </a:lnTo>
                  <a:lnTo>
                    <a:pt x="473964" y="285242"/>
                  </a:lnTo>
                  <a:lnTo>
                    <a:pt x="473964" y="253238"/>
                  </a:lnTo>
                  <a:close/>
                </a:path>
                <a:path w="533400" h="537210">
                  <a:moveTo>
                    <a:pt x="473964" y="64262"/>
                  </a:moveTo>
                  <a:lnTo>
                    <a:pt x="132588" y="64262"/>
                  </a:lnTo>
                  <a:lnTo>
                    <a:pt x="132588" y="96266"/>
                  </a:lnTo>
                  <a:lnTo>
                    <a:pt x="473964" y="96266"/>
                  </a:lnTo>
                  <a:lnTo>
                    <a:pt x="473964" y="64262"/>
                  </a:lnTo>
                  <a:close/>
                </a:path>
                <a:path w="533400" h="537210">
                  <a:moveTo>
                    <a:pt x="533400" y="379730"/>
                  </a:moveTo>
                  <a:lnTo>
                    <a:pt x="0" y="379730"/>
                  </a:lnTo>
                  <a:lnTo>
                    <a:pt x="0" y="411480"/>
                  </a:lnTo>
                  <a:lnTo>
                    <a:pt x="0" y="505460"/>
                  </a:lnTo>
                  <a:lnTo>
                    <a:pt x="0" y="537210"/>
                  </a:lnTo>
                  <a:lnTo>
                    <a:pt x="533400" y="537210"/>
                  </a:lnTo>
                  <a:lnTo>
                    <a:pt x="533400" y="505460"/>
                  </a:lnTo>
                  <a:lnTo>
                    <a:pt x="29591" y="505460"/>
                  </a:lnTo>
                  <a:lnTo>
                    <a:pt x="29591" y="411480"/>
                  </a:lnTo>
                  <a:lnTo>
                    <a:pt x="503809" y="411480"/>
                  </a:lnTo>
                  <a:lnTo>
                    <a:pt x="503809" y="505307"/>
                  </a:lnTo>
                  <a:lnTo>
                    <a:pt x="533400" y="505307"/>
                  </a:lnTo>
                  <a:lnTo>
                    <a:pt x="533400" y="411480"/>
                  </a:lnTo>
                  <a:lnTo>
                    <a:pt x="533400" y="411124"/>
                  </a:lnTo>
                  <a:lnTo>
                    <a:pt x="533400" y="379730"/>
                  </a:lnTo>
                  <a:close/>
                </a:path>
                <a:path w="533400" h="537210">
                  <a:moveTo>
                    <a:pt x="533400" y="190500"/>
                  </a:moveTo>
                  <a:lnTo>
                    <a:pt x="503809" y="190500"/>
                  </a:lnTo>
                  <a:lnTo>
                    <a:pt x="503809" y="222250"/>
                  </a:lnTo>
                  <a:lnTo>
                    <a:pt x="503809" y="316230"/>
                  </a:lnTo>
                  <a:lnTo>
                    <a:pt x="29591" y="316230"/>
                  </a:lnTo>
                  <a:lnTo>
                    <a:pt x="29591" y="222250"/>
                  </a:lnTo>
                  <a:lnTo>
                    <a:pt x="503809" y="222250"/>
                  </a:lnTo>
                  <a:lnTo>
                    <a:pt x="503809" y="190500"/>
                  </a:lnTo>
                  <a:lnTo>
                    <a:pt x="0" y="190500"/>
                  </a:lnTo>
                  <a:lnTo>
                    <a:pt x="0" y="222250"/>
                  </a:lnTo>
                  <a:lnTo>
                    <a:pt x="0" y="316230"/>
                  </a:lnTo>
                  <a:lnTo>
                    <a:pt x="0" y="347980"/>
                  </a:lnTo>
                  <a:lnTo>
                    <a:pt x="533400" y="347980"/>
                  </a:lnTo>
                  <a:lnTo>
                    <a:pt x="533400" y="316331"/>
                  </a:lnTo>
                  <a:lnTo>
                    <a:pt x="533400" y="222250"/>
                  </a:lnTo>
                  <a:lnTo>
                    <a:pt x="533400" y="190500"/>
                  </a:lnTo>
                  <a:close/>
                </a:path>
                <a:path w="533400" h="537210">
                  <a:moveTo>
                    <a:pt x="53340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7000"/>
                  </a:lnTo>
                  <a:lnTo>
                    <a:pt x="0" y="158750"/>
                  </a:lnTo>
                  <a:lnTo>
                    <a:pt x="533400" y="158750"/>
                  </a:lnTo>
                  <a:lnTo>
                    <a:pt x="533400" y="127050"/>
                  </a:lnTo>
                  <a:lnTo>
                    <a:pt x="533400" y="31953"/>
                  </a:lnTo>
                  <a:lnTo>
                    <a:pt x="503809" y="31953"/>
                  </a:lnTo>
                  <a:lnTo>
                    <a:pt x="503809" y="127000"/>
                  </a:lnTo>
                  <a:lnTo>
                    <a:pt x="29591" y="127000"/>
                  </a:lnTo>
                  <a:lnTo>
                    <a:pt x="29591" y="31750"/>
                  </a:lnTo>
                  <a:lnTo>
                    <a:pt x="533400" y="3175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9006077" y="4953761"/>
              <a:ext cx="2356485" cy="0"/>
            </a:xfrm>
            <a:custGeom>
              <a:avLst/>
              <a:gdLst/>
              <a:ahLst/>
              <a:cxnLst/>
              <a:rect l="l" t="t" r="r" b="b"/>
              <a:pathLst>
                <a:path w="2356484">
                  <a:moveTo>
                    <a:pt x="0" y="0"/>
                  </a:moveTo>
                  <a:lnTo>
                    <a:pt x="0" y="0"/>
                  </a:lnTo>
                  <a:lnTo>
                    <a:pt x="2356104" y="0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8716517" y="5197601"/>
              <a:ext cx="497205" cy="180340"/>
            </a:xfrm>
            <a:custGeom>
              <a:avLst/>
              <a:gdLst/>
              <a:ahLst/>
              <a:cxnLst/>
              <a:rect l="l" t="t" r="r" b="b"/>
              <a:pathLst>
                <a:path w="497204" h="180339">
                  <a:moveTo>
                    <a:pt x="496824" y="179832"/>
                  </a:moveTo>
                  <a:lnTo>
                    <a:pt x="0" y="179832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79832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8759189" y="5241797"/>
              <a:ext cx="403860" cy="91440"/>
            </a:xfrm>
            <a:custGeom>
              <a:avLst/>
              <a:gdLst/>
              <a:ahLst/>
              <a:cxnLst/>
              <a:rect l="l" t="t" r="r" b="b"/>
              <a:pathLst>
                <a:path w="403859" h="91439">
                  <a:moveTo>
                    <a:pt x="40385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3859" y="91439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8759189" y="5241797"/>
              <a:ext cx="403860" cy="91440"/>
            </a:xfrm>
            <a:custGeom>
              <a:avLst/>
              <a:gdLst/>
              <a:ahLst/>
              <a:cxnLst/>
              <a:rect l="l" t="t" r="r" b="b"/>
              <a:pathLst>
                <a:path w="403859" h="91439">
                  <a:moveTo>
                    <a:pt x="40385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3859" y="0"/>
                  </a:lnTo>
                  <a:lnTo>
                    <a:pt x="403859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9050273" y="5275325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5907" y="2286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9050273" y="5275325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5907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9108185" y="5275325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4384" y="22860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9108185" y="5275325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4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8788145" y="5275325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17931" y="22860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8788145" y="5275325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9310877" y="5196077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9353549" y="5241797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59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59" y="89915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9353549" y="5241797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70">
                  <a:moveTo>
                    <a:pt x="403859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59" y="0"/>
                  </a:lnTo>
                  <a:lnTo>
                    <a:pt x="403859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9644633" y="5273801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2" y="2438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9644633" y="5273801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9702545" y="527380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3" y="2438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9702545" y="527380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9382505" y="5273801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7932" y="24384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9382505" y="5273801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9905238" y="5196077"/>
              <a:ext cx="497205" cy="180340"/>
            </a:xfrm>
            <a:custGeom>
              <a:avLst/>
              <a:gdLst/>
              <a:ahLst/>
              <a:cxnLst/>
              <a:rect l="l" t="t" r="r" b="b"/>
              <a:pathLst>
                <a:path w="497204" h="180339">
                  <a:moveTo>
                    <a:pt x="496823" y="179832"/>
                  </a:moveTo>
                  <a:lnTo>
                    <a:pt x="0" y="179832"/>
                  </a:lnTo>
                  <a:lnTo>
                    <a:pt x="0" y="0"/>
                  </a:lnTo>
                  <a:lnTo>
                    <a:pt x="496823" y="0"/>
                  </a:lnTo>
                  <a:lnTo>
                    <a:pt x="496823" y="179832"/>
                  </a:lnTo>
                  <a:close/>
                </a:path>
              </a:pathLst>
            </a:custGeom>
            <a:ln w="41274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947909" y="5240273"/>
              <a:ext cx="403860" cy="91440"/>
            </a:xfrm>
            <a:custGeom>
              <a:avLst/>
              <a:gdLst/>
              <a:ahLst/>
              <a:cxnLst/>
              <a:rect l="l" t="t" r="r" b="b"/>
              <a:pathLst>
                <a:path w="403859" h="91439">
                  <a:moveTo>
                    <a:pt x="40386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3860" y="914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9947909" y="5240273"/>
              <a:ext cx="403860" cy="91440"/>
            </a:xfrm>
            <a:custGeom>
              <a:avLst/>
              <a:gdLst/>
              <a:ahLst/>
              <a:cxnLst/>
              <a:rect l="l" t="t" r="r" b="b"/>
              <a:pathLst>
                <a:path w="403859" h="91439">
                  <a:moveTo>
                    <a:pt x="403860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3860" y="0"/>
                  </a:lnTo>
                  <a:lnTo>
                    <a:pt x="403860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0238994" y="5273801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40" h="22860">
                  <a:moveTo>
                    <a:pt x="2743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7431" y="2286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0238994" y="5273801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40" h="22860">
                  <a:moveTo>
                    <a:pt x="2743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0296905" y="527380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4384" y="22860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0296905" y="527380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4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4384" y="0"/>
                  </a:lnTo>
                  <a:lnTo>
                    <a:pt x="24384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976865" y="5273801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17931" y="22860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976865" y="5273801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0499597" y="5194554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0542269" y="5240273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3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5383" y="89915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0542269" y="5240273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3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5383" y="0"/>
                  </a:lnTo>
                  <a:lnTo>
                    <a:pt x="405383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0833353" y="5273801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40" h="22860">
                  <a:moveTo>
                    <a:pt x="2743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7431" y="2286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0833353" y="5273801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40" h="22860">
                  <a:moveTo>
                    <a:pt x="2743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0892789" y="527380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4383" y="22860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0892789" y="527380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24383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0571225" y="5273801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17931" y="22860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0571225" y="5273801"/>
              <a:ext cx="218440" cy="22860"/>
            </a:xfrm>
            <a:custGeom>
              <a:avLst/>
              <a:gdLst/>
              <a:ahLst/>
              <a:cxnLst/>
              <a:rect l="l" t="t" r="r" b="b"/>
              <a:pathLst>
                <a:path w="218440" h="22860">
                  <a:moveTo>
                    <a:pt x="21793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1095482" y="5194554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1136629" y="5240273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5384" y="89915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1136629" y="5240273"/>
              <a:ext cx="405765" cy="90170"/>
            </a:xfrm>
            <a:custGeom>
              <a:avLst/>
              <a:gdLst/>
              <a:ahLst/>
              <a:cxnLst/>
              <a:rect l="l" t="t" r="r" b="b"/>
              <a:pathLst>
                <a:path w="405765" h="90170">
                  <a:moveTo>
                    <a:pt x="405384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5384" y="0"/>
                  </a:lnTo>
                  <a:lnTo>
                    <a:pt x="405384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1427713" y="527227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1" y="2438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1427713" y="527227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1" y="0"/>
                  </a:lnTo>
                  <a:lnTo>
                    <a:pt x="274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1487150" y="5272277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3" y="2438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1487150" y="5272277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1165585" y="5272277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7932" y="24384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1165585" y="5272277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7932" y="0"/>
                  </a:lnTo>
                  <a:lnTo>
                    <a:pt x="2179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0660379" y="6041136"/>
              <a:ext cx="287020" cy="373380"/>
            </a:xfrm>
            <a:custGeom>
              <a:avLst/>
              <a:gdLst/>
              <a:ahLst/>
              <a:cxnLst/>
              <a:rect l="l" t="t" r="r" b="b"/>
              <a:pathLst>
                <a:path w="287020" h="373379">
                  <a:moveTo>
                    <a:pt x="143255" y="0"/>
                  </a:moveTo>
                  <a:lnTo>
                    <a:pt x="92154" y="3421"/>
                  </a:lnTo>
                  <a:lnTo>
                    <a:pt x="46100" y="13909"/>
                  </a:lnTo>
                  <a:lnTo>
                    <a:pt x="12811" y="31803"/>
                  </a:lnTo>
                  <a:lnTo>
                    <a:pt x="0" y="57442"/>
                  </a:lnTo>
                  <a:lnTo>
                    <a:pt x="0" y="315937"/>
                  </a:lnTo>
                  <a:lnTo>
                    <a:pt x="12811" y="341576"/>
                  </a:lnTo>
                  <a:lnTo>
                    <a:pt x="46100" y="359470"/>
                  </a:lnTo>
                  <a:lnTo>
                    <a:pt x="92154" y="369958"/>
                  </a:lnTo>
                  <a:lnTo>
                    <a:pt x="143255" y="373379"/>
                  </a:lnTo>
                  <a:lnTo>
                    <a:pt x="194357" y="369958"/>
                  </a:lnTo>
                  <a:lnTo>
                    <a:pt x="240411" y="359470"/>
                  </a:lnTo>
                  <a:lnTo>
                    <a:pt x="267977" y="344652"/>
                  </a:lnTo>
                  <a:lnTo>
                    <a:pt x="143255" y="344652"/>
                  </a:lnTo>
                  <a:lnTo>
                    <a:pt x="93638" y="341174"/>
                  </a:lnTo>
                  <a:lnTo>
                    <a:pt x="57784" y="332986"/>
                  </a:lnTo>
                  <a:lnTo>
                    <a:pt x="36028" y="323451"/>
                  </a:lnTo>
                  <a:lnTo>
                    <a:pt x="28701" y="315937"/>
                  </a:lnTo>
                  <a:lnTo>
                    <a:pt x="28701" y="265671"/>
                  </a:lnTo>
                  <a:lnTo>
                    <a:pt x="286512" y="265671"/>
                  </a:lnTo>
                  <a:lnTo>
                    <a:pt x="286512" y="258495"/>
                  </a:lnTo>
                  <a:lnTo>
                    <a:pt x="143255" y="258495"/>
                  </a:lnTo>
                  <a:lnTo>
                    <a:pt x="93638" y="255017"/>
                  </a:lnTo>
                  <a:lnTo>
                    <a:pt x="57784" y="246827"/>
                  </a:lnTo>
                  <a:lnTo>
                    <a:pt x="36028" y="237289"/>
                  </a:lnTo>
                  <a:lnTo>
                    <a:pt x="28701" y="229768"/>
                  </a:lnTo>
                  <a:lnTo>
                    <a:pt x="28701" y="179514"/>
                  </a:lnTo>
                  <a:lnTo>
                    <a:pt x="286512" y="179514"/>
                  </a:lnTo>
                  <a:lnTo>
                    <a:pt x="286512" y="172326"/>
                  </a:lnTo>
                  <a:lnTo>
                    <a:pt x="143255" y="172326"/>
                  </a:lnTo>
                  <a:lnTo>
                    <a:pt x="93638" y="168848"/>
                  </a:lnTo>
                  <a:lnTo>
                    <a:pt x="57784" y="160659"/>
                  </a:lnTo>
                  <a:lnTo>
                    <a:pt x="36028" y="151125"/>
                  </a:lnTo>
                  <a:lnTo>
                    <a:pt x="28701" y="143611"/>
                  </a:lnTo>
                  <a:lnTo>
                    <a:pt x="28701" y="93344"/>
                  </a:lnTo>
                  <a:lnTo>
                    <a:pt x="286512" y="93344"/>
                  </a:lnTo>
                  <a:lnTo>
                    <a:pt x="286512" y="86169"/>
                  </a:lnTo>
                  <a:lnTo>
                    <a:pt x="143255" y="86169"/>
                  </a:lnTo>
                  <a:lnTo>
                    <a:pt x="93638" y="82689"/>
                  </a:lnTo>
                  <a:lnTo>
                    <a:pt x="57784" y="74496"/>
                  </a:lnTo>
                  <a:lnTo>
                    <a:pt x="36028" y="64957"/>
                  </a:lnTo>
                  <a:lnTo>
                    <a:pt x="28701" y="57442"/>
                  </a:lnTo>
                  <a:lnTo>
                    <a:pt x="36028" y="49926"/>
                  </a:lnTo>
                  <a:lnTo>
                    <a:pt x="57784" y="40387"/>
                  </a:lnTo>
                  <a:lnTo>
                    <a:pt x="93638" y="32194"/>
                  </a:lnTo>
                  <a:lnTo>
                    <a:pt x="143255" y="28714"/>
                  </a:lnTo>
                  <a:lnTo>
                    <a:pt x="267953" y="28714"/>
                  </a:lnTo>
                  <a:lnTo>
                    <a:pt x="240411" y="13909"/>
                  </a:lnTo>
                  <a:lnTo>
                    <a:pt x="194357" y="3421"/>
                  </a:lnTo>
                  <a:lnTo>
                    <a:pt x="143255" y="0"/>
                  </a:lnTo>
                  <a:close/>
                </a:path>
                <a:path w="287020" h="373379">
                  <a:moveTo>
                    <a:pt x="286512" y="265671"/>
                  </a:moveTo>
                  <a:lnTo>
                    <a:pt x="257810" y="265671"/>
                  </a:lnTo>
                  <a:lnTo>
                    <a:pt x="257810" y="315937"/>
                  </a:lnTo>
                  <a:lnTo>
                    <a:pt x="250483" y="323451"/>
                  </a:lnTo>
                  <a:lnTo>
                    <a:pt x="228727" y="332986"/>
                  </a:lnTo>
                  <a:lnTo>
                    <a:pt x="192873" y="341174"/>
                  </a:lnTo>
                  <a:lnTo>
                    <a:pt x="143255" y="344652"/>
                  </a:lnTo>
                  <a:lnTo>
                    <a:pt x="267977" y="344652"/>
                  </a:lnTo>
                  <a:lnTo>
                    <a:pt x="273700" y="341576"/>
                  </a:lnTo>
                  <a:lnTo>
                    <a:pt x="286512" y="315937"/>
                  </a:lnTo>
                  <a:lnTo>
                    <a:pt x="286512" y="265671"/>
                  </a:lnTo>
                  <a:close/>
                </a:path>
                <a:path w="287020" h="373379">
                  <a:moveTo>
                    <a:pt x="257810" y="265671"/>
                  </a:moveTo>
                  <a:lnTo>
                    <a:pt x="28701" y="265671"/>
                  </a:lnTo>
                  <a:lnTo>
                    <a:pt x="52619" y="275096"/>
                  </a:lnTo>
                  <a:lnTo>
                    <a:pt x="80597" y="281827"/>
                  </a:lnTo>
                  <a:lnTo>
                    <a:pt x="111265" y="285864"/>
                  </a:lnTo>
                  <a:lnTo>
                    <a:pt x="143255" y="287210"/>
                  </a:lnTo>
                  <a:lnTo>
                    <a:pt x="175246" y="285864"/>
                  </a:lnTo>
                  <a:lnTo>
                    <a:pt x="205914" y="281827"/>
                  </a:lnTo>
                  <a:lnTo>
                    <a:pt x="233892" y="275096"/>
                  </a:lnTo>
                  <a:lnTo>
                    <a:pt x="257810" y="265671"/>
                  </a:lnTo>
                  <a:close/>
                </a:path>
                <a:path w="287020" h="373379">
                  <a:moveTo>
                    <a:pt x="286512" y="179514"/>
                  </a:moveTo>
                  <a:lnTo>
                    <a:pt x="257810" y="179514"/>
                  </a:lnTo>
                  <a:lnTo>
                    <a:pt x="257810" y="229768"/>
                  </a:lnTo>
                  <a:lnTo>
                    <a:pt x="250483" y="237289"/>
                  </a:lnTo>
                  <a:lnTo>
                    <a:pt x="228727" y="246827"/>
                  </a:lnTo>
                  <a:lnTo>
                    <a:pt x="192873" y="255017"/>
                  </a:lnTo>
                  <a:lnTo>
                    <a:pt x="143255" y="258495"/>
                  </a:lnTo>
                  <a:lnTo>
                    <a:pt x="286512" y="258495"/>
                  </a:lnTo>
                  <a:lnTo>
                    <a:pt x="286512" y="179514"/>
                  </a:lnTo>
                  <a:close/>
                </a:path>
                <a:path w="287020" h="373379">
                  <a:moveTo>
                    <a:pt x="257810" y="179514"/>
                  </a:moveTo>
                  <a:lnTo>
                    <a:pt x="28701" y="179514"/>
                  </a:lnTo>
                  <a:lnTo>
                    <a:pt x="52619" y="188934"/>
                  </a:lnTo>
                  <a:lnTo>
                    <a:pt x="80597" y="195665"/>
                  </a:lnTo>
                  <a:lnTo>
                    <a:pt x="111265" y="199706"/>
                  </a:lnTo>
                  <a:lnTo>
                    <a:pt x="143255" y="201053"/>
                  </a:lnTo>
                  <a:lnTo>
                    <a:pt x="175246" y="199706"/>
                  </a:lnTo>
                  <a:lnTo>
                    <a:pt x="205914" y="195665"/>
                  </a:lnTo>
                  <a:lnTo>
                    <a:pt x="233892" y="188934"/>
                  </a:lnTo>
                  <a:lnTo>
                    <a:pt x="257810" y="179514"/>
                  </a:lnTo>
                  <a:close/>
                </a:path>
                <a:path w="287020" h="373379">
                  <a:moveTo>
                    <a:pt x="286512" y="93344"/>
                  </a:moveTo>
                  <a:lnTo>
                    <a:pt x="257810" y="93344"/>
                  </a:lnTo>
                  <a:lnTo>
                    <a:pt x="257810" y="143611"/>
                  </a:lnTo>
                  <a:lnTo>
                    <a:pt x="250483" y="151125"/>
                  </a:lnTo>
                  <a:lnTo>
                    <a:pt x="228727" y="160659"/>
                  </a:lnTo>
                  <a:lnTo>
                    <a:pt x="192873" y="168848"/>
                  </a:lnTo>
                  <a:lnTo>
                    <a:pt x="143255" y="172326"/>
                  </a:lnTo>
                  <a:lnTo>
                    <a:pt x="286512" y="172326"/>
                  </a:lnTo>
                  <a:lnTo>
                    <a:pt x="286512" y="93344"/>
                  </a:lnTo>
                  <a:close/>
                </a:path>
                <a:path w="287020" h="373379">
                  <a:moveTo>
                    <a:pt x="257810" y="93344"/>
                  </a:moveTo>
                  <a:lnTo>
                    <a:pt x="28701" y="93344"/>
                  </a:lnTo>
                  <a:lnTo>
                    <a:pt x="52619" y="102770"/>
                  </a:lnTo>
                  <a:lnTo>
                    <a:pt x="80597" y="109500"/>
                  </a:lnTo>
                  <a:lnTo>
                    <a:pt x="111265" y="113538"/>
                  </a:lnTo>
                  <a:lnTo>
                    <a:pt x="143255" y="114884"/>
                  </a:lnTo>
                  <a:lnTo>
                    <a:pt x="175246" y="113538"/>
                  </a:lnTo>
                  <a:lnTo>
                    <a:pt x="205914" y="109500"/>
                  </a:lnTo>
                  <a:lnTo>
                    <a:pt x="233892" y="102770"/>
                  </a:lnTo>
                  <a:lnTo>
                    <a:pt x="257810" y="93344"/>
                  </a:lnTo>
                  <a:close/>
                </a:path>
                <a:path w="287020" h="373379">
                  <a:moveTo>
                    <a:pt x="267953" y="28714"/>
                  </a:moveTo>
                  <a:lnTo>
                    <a:pt x="143255" y="28714"/>
                  </a:lnTo>
                  <a:lnTo>
                    <a:pt x="192873" y="32194"/>
                  </a:lnTo>
                  <a:lnTo>
                    <a:pt x="228726" y="40387"/>
                  </a:lnTo>
                  <a:lnTo>
                    <a:pt x="250483" y="49926"/>
                  </a:lnTo>
                  <a:lnTo>
                    <a:pt x="257810" y="57442"/>
                  </a:lnTo>
                  <a:lnTo>
                    <a:pt x="250483" y="64957"/>
                  </a:lnTo>
                  <a:lnTo>
                    <a:pt x="228727" y="74496"/>
                  </a:lnTo>
                  <a:lnTo>
                    <a:pt x="192873" y="82689"/>
                  </a:lnTo>
                  <a:lnTo>
                    <a:pt x="143255" y="86169"/>
                  </a:lnTo>
                  <a:lnTo>
                    <a:pt x="286512" y="86169"/>
                  </a:lnTo>
                  <a:lnTo>
                    <a:pt x="286512" y="57442"/>
                  </a:lnTo>
                  <a:lnTo>
                    <a:pt x="273700" y="31803"/>
                  </a:lnTo>
                  <a:lnTo>
                    <a:pt x="267953" y="28714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9183624" y="5826251"/>
              <a:ext cx="1922145" cy="565785"/>
            </a:xfrm>
            <a:custGeom>
              <a:avLst/>
              <a:gdLst/>
              <a:ahLst/>
              <a:cxnLst/>
              <a:rect l="l" t="t" r="r" b="b"/>
              <a:pathLst>
                <a:path w="1922145" h="565785">
                  <a:moveTo>
                    <a:pt x="487680" y="293370"/>
                  </a:moveTo>
                  <a:lnTo>
                    <a:pt x="481977" y="244081"/>
                  </a:lnTo>
                  <a:lnTo>
                    <a:pt x="465759" y="198755"/>
                  </a:lnTo>
                  <a:lnTo>
                    <a:pt x="458978" y="188087"/>
                  </a:lnTo>
                  <a:lnTo>
                    <a:pt x="458978" y="293370"/>
                  </a:lnTo>
                  <a:lnTo>
                    <a:pt x="452399" y="343408"/>
                  </a:lnTo>
                  <a:lnTo>
                    <a:pt x="433793" y="388150"/>
                  </a:lnTo>
                  <a:lnTo>
                    <a:pt x="404837" y="425907"/>
                  </a:lnTo>
                  <a:lnTo>
                    <a:pt x="367233" y="454977"/>
                  </a:lnTo>
                  <a:lnTo>
                    <a:pt x="322656" y="473659"/>
                  </a:lnTo>
                  <a:lnTo>
                    <a:pt x="272796" y="480263"/>
                  </a:lnTo>
                  <a:lnTo>
                    <a:pt x="222923" y="473659"/>
                  </a:lnTo>
                  <a:lnTo>
                    <a:pt x="178346" y="454977"/>
                  </a:lnTo>
                  <a:lnTo>
                    <a:pt x="140741" y="425907"/>
                  </a:lnTo>
                  <a:lnTo>
                    <a:pt x="111785" y="388150"/>
                  </a:lnTo>
                  <a:lnTo>
                    <a:pt x="93179" y="343408"/>
                  </a:lnTo>
                  <a:lnTo>
                    <a:pt x="86614" y="293370"/>
                  </a:lnTo>
                  <a:lnTo>
                    <a:pt x="93179" y="243344"/>
                  </a:lnTo>
                  <a:lnTo>
                    <a:pt x="111785" y="198602"/>
                  </a:lnTo>
                  <a:lnTo>
                    <a:pt x="140741" y="160845"/>
                  </a:lnTo>
                  <a:lnTo>
                    <a:pt x="178346" y="131775"/>
                  </a:lnTo>
                  <a:lnTo>
                    <a:pt x="222923" y="113093"/>
                  </a:lnTo>
                  <a:lnTo>
                    <a:pt x="272796" y="106476"/>
                  </a:lnTo>
                  <a:lnTo>
                    <a:pt x="322656" y="113093"/>
                  </a:lnTo>
                  <a:lnTo>
                    <a:pt x="367233" y="131775"/>
                  </a:lnTo>
                  <a:lnTo>
                    <a:pt x="404837" y="160845"/>
                  </a:lnTo>
                  <a:lnTo>
                    <a:pt x="433793" y="198602"/>
                  </a:lnTo>
                  <a:lnTo>
                    <a:pt x="452399" y="243344"/>
                  </a:lnTo>
                  <a:lnTo>
                    <a:pt x="458978" y="293370"/>
                  </a:lnTo>
                  <a:lnTo>
                    <a:pt x="458978" y="188087"/>
                  </a:lnTo>
                  <a:lnTo>
                    <a:pt x="407009" y="125260"/>
                  </a:lnTo>
                  <a:lnTo>
                    <a:pt x="367093" y="99733"/>
                  </a:lnTo>
                  <a:lnTo>
                    <a:pt x="321919" y="83451"/>
                  </a:lnTo>
                  <a:lnTo>
                    <a:pt x="272796" y="77724"/>
                  </a:lnTo>
                  <a:lnTo>
                    <a:pt x="223659" y="83451"/>
                  </a:lnTo>
                  <a:lnTo>
                    <a:pt x="178485" y="99733"/>
                  </a:lnTo>
                  <a:lnTo>
                    <a:pt x="138569" y="125260"/>
                  </a:lnTo>
                  <a:lnTo>
                    <a:pt x="105257" y="158711"/>
                  </a:lnTo>
                  <a:lnTo>
                    <a:pt x="79819" y="198755"/>
                  </a:lnTo>
                  <a:lnTo>
                    <a:pt x="63601" y="244081"/>
                  </a:lnTo>
                  <a:lnTo>
                    <a:pt x="57912" y="293370"/>
                  </a:lnTo>
                  <a:lnTo>
                    <a:pt x="63601" y="342671"/>
                  </a:lnTo>
                  <a:lnTo>
                    <a:pt x="79819" y="387997"/>
                  </a:lnTo>
                  <a:lnTo>
                    <a:pt x="105257" y="428040"/>
                  </a:lnTo>
                  <a:lnTo>
                    <a:pt x="138569" y="461492"/>
                  </a:lnTo>
                  <a:lnTo>
                    <a:pt x="178485" y="487019"/>
                  </a:lnTo>
                  <a:lnTo>
                    <a:pt x="223659" y="503301"/>
                  </a:lnTo>
                  <a:lnTo>
                    <a:pt x="272796" y="509016"/>
                  </a:lnTo>
                  <a:lnTo>
                    <a:pt x="321919" y="503301"/>
                  </a:lnTo>
                  <a:lnTo>
                    <a:pt x="367093" y="487019"/>
                  </a:lnTo>
                  <a:lnTo>
                    <a:pt x="377647" y="480263"/>
                  </a:lnTo>
                  <a:lnTo>
                    <a:pt x="407009" y="461492"/>
                  </a:lnTo>
                  <a:lnTo>
                    <a:pt x="440321" y="428040"/>
                  </a:lnTo>
                  <a:lnTo>
                    <a:pt x="465759" y="387997"/>
                  </a:lnTo>
                  <a:lnTo>
                    <a:pt x="481977" y="342671"/>
                  </a:lnTo>
                  <a:lnTo>
                    <a:pt x="487680" y="293370"/>
                  </a:lnTo>
                  <a:close/>
                </a:path>
                <a:path w="1922145" h="565785">
                  <a:moveTo>
                    <a:pt x="545592" y="20828"/>
                  </a:moveTo>
                  <a:lnTo>
                    <a:pt x="0" y="20828"/>
                  </a:lnTo>
                  <a:lnTo>
                    <a:pt x="0" y="50038"/>
                  </a:lnTo>
                  <a:lnTo>
                    <a:pt x="0" y="537718"/>
                  </a:lnTo>
                  <a:lnTo>
                    <a:pt x="0" y="565658"/>
                  </a:lnTo>
                  <a:lnTo>
                    <a:pt x="545592" y="565658"/>
                  </a:lnTo>
                  <a:lnTo>
                    <a:pt x="545592" y="537718"/>
                  </a:lnTo>
                  <a:lnTo>
                    <a:pt x="29718" y="537718"/>
                  </a:lnTo>
                  <a:lnTo>
                    <a:pt x="29718" y="50038"/>
                  </a:lnTo>
                  <a:lnTo>
                    <a:pt x="517398" y="50038"/>
                  </a:lnTo>
                  <a:lnTo>
                    <a:pt x="517398" y="537159"/>
                  </a:lnTo>
                  <a:lnTo>
                    <a:pt x="545592" y="537159"/>
                  </a:lnTo>
                  <a:lnTo>
                    <a:pt x="545592" y="50038"/>
                  </a:lnTo>
                  <a:lnTo>
                    <a:pt x="545592" y="49580"/>
                  </a:lnTo>
                  <a:lnTo>
                    <a:pt x="545592" y="20828"/>
                  </a:lnTo>
                  <a:close/>
                </a:path>
                <a:path w="1922145" h="565785">
                  <a:moveTo>
                    <a:pt x="1921764" y="258064"/>
                  </a:moveTo>
                  <a:lnTo>
                    <a:pt x="1912912" y="211696"/>
                  </a:lnTo>
                  <a:lnTo>
                    <a:pt x="1888617" y="172046"/>
                  </a:lnTo>
                  <a:lnTo>
                    <a:pt x="1852218" y="143154"/>
                  </a:lnTo>
                  <a:lnTo>
                    <a:pt x="1807083" y="129032"/>
                  </a:lnTo>
                  <a:lnTo>
                    <a:pt x="1797011" y="78638"/>
                  </a:lnTo>
                  <a:lnTo>
                    <a:pt x="1769465" y="37642"/>
                  </a:lnTo>
                  <a:lnTo>
                    <a:pt x="1756143" y="28676"/>
                  </a:lnTo>
                  <a:lnTo>
                    <a:pt x="1728482" y="10083"/>
                  </a:lnTo>
                  <a:lnTo>
                    <a:pt x="1678051" y="0"/>
                  </a:lnTo>
                  <a:lnTo>
                    <a:pt x="1606423" y="0"/>
                  </a:lnTo>
                  <a:lnTo>
                    <a:pt x="1556042" y="10083"/>
                  </a:lnTo>
                  <a:lnTo>
                    <a:pt x="1515046" y="37642"/>
                  </a:lnTo>
                  <a:lnTo>
                    <a:pt x="1487474" y="78638"/>
                  </a:lnTo>
                  <a:lnTo>
                    <a:pt x="1477391" y="129032"/>
                  </a:lnTo>
                  <a:lnTo>
                    <a:pt x="1448816" y="129032"/>
                  </a:lnTo>
                  <a:lnTo>
                    <a:pt x="1398371" y="139115"/>
                  </a:lnTo>
                  <a:lnTo>
                    <a:pt x="1357388" y="166674"/>
                  </a:lnTo>
                  <a:lnTo>
                    <a:pt x="1329842" y="207670"/>
                  </a:lnTo>
                  <a:lnTo>
                    <a:pt x="1319784" y="258064"/>
                  </a:lnTo>
                  <a:lnTo>
                    <a:pt x="1329842" y="308470"/>
                  </a:lnTo>
                  <a:lnTo>
                    <a:pt x="1357388" y="349465"/>
                  </a:lnTo>
                  <a:lnTo>
                    <a:pt x="1398371" y="377024"/>
                  </a:lnTo>
                  <a:lnTo>
                    <a:pt x="1448816" y="387096"/>
                  </a:lnTo>
                  <a:lnTo>
                    <a:pt x="1448816" y="358419"/>
                  </a:lnTo>
                  <a:lnTo>
                    <a:pt x="1410411" y="350304"/>
                  </a:lnTo>
                  <a:lnTo>
                    <a:pt x="1378458" y="328409"/>
                  </a:lnTo>
                  <a:lnTo>
                    <a:pt x="1356588" y="296430"/>
                  </a:lnTo>
                  <a:lnTo>
                    <a:pt x="1348486" y="258064"/>
                  </a:lnTo>
                  <a:lnTo>
                    <a:pt x="1356588" y="219710"/>
                  </a:lnTo>
                  <a:lnTo>
                    <a:pt x="1378458" y="187731"/>
                  </a:lnTo>
                  <a:lnTo>
                    <a:pt x="1410411" y="165836"/>
                  </a:lnTo>
                  <a:lnTo>
                    <a:pt x="1448816" y="157708"/>
                  </a:lnTo>
                  <a:lnTo>
                    <a:pt x="1592072" y="157708"/>
                  </a:lnTo>
                  <a:lnTo>
                    <a:pt x="1592072" y="129032"/>
                  </a:lnTo>
                  <a:lnTo>
                    <a:pt x="1506093" y="129032"/>
                  </a:lnTo>
                  <a:lnTo>
                    <a:pt x="1514208" y="90678"/>
                  </a:lnTo>
                  <a:lnTo>
                    <a:pt x="1536103" y="58699"/>
                  </a:lnTo>
                  <a:lnTo>
                    <a:pt x="1568081" y="36804"/>
                  </a:lnTo>
                  <a:lnTo>
                    <a:pt x="1606423" y="28676"/>
                  </a:lnTo>
                  <a:lnTo>
                    <a:pt x="1678051" y="28676"/>
                  </a:lnTo>
                  <a:lnTo>
                    <a:pt x="1716443" y="36804"/>
                  </a:lnTo>
                  <a:lnTo>
                    <a:pt x="1748409" y="58699"/>
                  </a:lnTo>
                  <a:lnTo>
                    <a:pt x="1770265" y="90678"/>
                  </a:lnTo>
                  <a:lnTo>
                    <a:pt x="1778381" y="129032"/>
                  </a:lnTo>
                  <a:lnTo>
                    <a:pt x="1778381" y="157708"/>
                  </a:lnTo>
                  <a:lnTo>
                    <a:pt x="1792732" y="157708"/>
                  </a:lnTo>
                  <a:lnTo>
                    <a:pt x="1831060" y="165836"/>
                  </a:lnTo>
                  <a:lnTo>
                    <a:pt x="1863039" y="187731"/>
                  </a:lnTo>
                  <a:lnTo>
                    <a:pt x="1884934" y="219710"/>
                  </a:lnTo>
                  <a:lnTo>
                    <a:pt x="1893062" y="258064"/>
                  </a:lnTo>
                  <a:lnTo>
                    <a:pt x="1884934" y="296430"/>
                  </a:lnTo>
                  <a:lnTo>
                    <a:pt x="1863039" y="328409"/>
                  </a:lnTo>
                  <a:lnTo>
                    <a:pt x="1831060" y="350304"/>
                  </a:lnTo>
                  <a:lnTo>
                    <a:pt x="1792732" y="358419"/>
                  </a:lnTo>
                  <a:lnTo>
                    <a:pt x="1792732" y="387096"/>
                  </a:lnTo>
                  <a:lnTo>
                    <a:pt x="1843163" y="377024"/>
                  </a:lnTo>
                  <a:lnTo>
                    <a:pt x="1884146" y="349465"/>
                  </a:lnTo>
                  <a:lnTo>
                    <a:pt x="1911692" y="308470"/>
                  </a:lnTo>
                  <a:lnTo>
                    <a:pt x="1921764" y="258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" name="object 8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71075" y="6033516"/>
              <a:ext cx="172212" cy="172212"/>
            </a:xfrm>
            <a:prstGeom prst="rect">
              <a:avLst/>
            </a:prstGeom>
          </p:spPr>
        </p:pic>
        <p:sp>
          <p:nvSpPr>
            <p:cNvPr id="817" name="object 817"/>
            <p:cNvSpPr/>
            <p:nvPr/>
          </p:nvSpPr>
          <p:spPr>
            <a:xfrm>
              <a:off x="9869424" y="5815329"/>
              <a:ext cx="495300" cy="608330"/>
            </a:xfrm>
            <a:custGeom>
              <a:avLst/>
              <a:gdLst/>
              <a:ahLst/>
              <a:cxnLst/>
              <a:rect l="l" t="t" r="r" b="b"/>
              <a:pathLst>
                <a:path w="495300" h="608329">
                  <a:moveTo>
                    <a:pt x="86855" y="58166"/>
                  </a:moveTo>
                  <a:lnTo>
                    <a:pt x="57912" y="58166"/>
                  </a:lnTo>
                  <a:lnTo>
                    <a:pt x="57912" y="87122"/>
                  </a:lnTo>
                  <a:lnTo>
                    <a:pt x="86855" y="87122"/>
                  </a:lnTo>
                  <a:lnTo>
                    <a:pt x="86855" y="58166"/>
                  </a:lnTo>
                  <a:close/>
                </a:path>
                <a:path w="495300" h="608329">
                  <a:moveTo>
                    <a:pt x="435851" y="521462"/>
                  </a:moveTo>
                  <a:lnTo>
                    <a:pt x="408432" y="521462"/>
                  </a:lnTo>
                  <a:lnTo>
                    <a:pt x="408432" y="551942"/>
                  </a:lnTo>
                  <a:lnTo>
                    <a:pt x="435851" y="551942"/>
                  </a:lnTo>
                  <a:lnTo>
                    <a:pt x="435851" y="521462"/>
                  </a:lnTo>
                  <a:close/>
                </a:path>
                <a:path w="495300" h="608329">
                  <a:moveTo>
                    <a:pt x="435851" y="58166"/>
                  </a:moveTo>
                  <a:lnTo>
                    <a:pt x="408432" y="58166"/>
                  </a:lnTo>
                  <a:lnTo>
                    <a:pt x="408432" y="87122"/>
                  </a:lnTo>
                  <a:lnTo>
                    <a:pt x="435851" y="87122"/>
                  </a:lnTo>
                  <a:lnTo>
                    <a:pt x="435851" y="58166"/>
                  </a:lnTo>
                  <a:close/>
                </a:path>
                <a:path w="495300" h="608329">
                  <a:moveTo>
                    <a:pt x="495300" y="0"/>
                  </a:moveTo>
                  <a:lnTo>
                    <a:pt x="465201" y="0"/>
                  </a:lnTo>
                  <a:lnTo>
                    <a:pt x="465201" y="29210"/>
                  </a:lnTo>
                  <a:lnTo>
                    <a:pt x="465201" y="579120"/>
                  </a:lnTo>
                  <a:lnTo>
                    <a:pt x="30099" y="579120"/>
                  </a:lnTo>
                  <a:lnTo>
                    <a:pt x="30099" y="29210"/>
                  </a:lnTo>
                  <a:lnTo>
                    <a:pt x="465201" y="29210"/>
                  </a:lnTo>
                  <a:lnTo>
                    <a:pt x="465201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579120"/>
                  </a:lnTo>
                  <a:lnTo>
                    <a:pt x="0" y="608330"/>
                  </a:lnTo>
                  <a:lnTo>
                    <a:pt x="495300" y="608330"/>
                  </a:lnTo>
                  <a:lnTo>
                    <a:pt x="495300" y="579729"/>
                  </a:lnTo>
                  <a:lnTo>
                    <a:pt x="495300" y="579120"/>
                  </a:lnTo>
                  <a:lnTo>
                    <a:pt x="495300" y="29210"/>
                  </a:lnTo>
                  <a:lnTo>
                    <a:pt x="495300" y="28854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" name="object 8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27464" y="6004560"/>
              <a:ext cx="261999" cy="347472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9927335" y="5887211"/>
              <a:ext cx="378460" cy="376555"/>
            </a:xfrm>
            <a:custGeom>
              <a:avLst/>
              <a:gdLst/>
              <a:ahLst/>
              <a:cxnLst/>
              <a:rect l="l" t="t" r="r" b="b"/>
              <a:pathLst>
                <a:path w="378459" h="376554">
                  <a:moveTo>
                    <a:pt x="188975" y="0"/>
                  </a:moveTo>
                  <a:lnTo>
                    <a:pt x="138377" y="6652"/>
                  </a:lnTo>
                  <a:lnTo>
                    <a:pt x="93133" y="25470"/>
                  </a:lnTo>
                  <a:lnTo>
                    <a:pt x="54959" y="54744"/>
                  </a:lnTo>
                  <a:lnTo>
                    <a:pt x="25569" y="92766"/>
                  </a:lnTo>
                  <a:lnTo>
                    <a:pt x="6678" y="137825"/>
                  </a:lnTo>
                  <a:lnTo>
                    <a:pt x="0" y="188214"/>
                  </a:lnTo>
                  <a:lnTo>
                    <a:pt x="2661" y="220054"/>
                  </a:lnTo>
                  <a:lnTo>
                    <a:pt x="10429" y="250197"/>
                  </a:lnTo>
                  <a:lnTo>
                    <a:pt x="22985" y="278305"/>
                  </a:lnTo>
                  <a:lnTo>
                    <a:pt x="40005" y="304038"/>
                  </a:lnTo>
                  <a:lnTo>
                    <a:pt x="65405" y="285940"/>
                  </a:lnTo>
                  <a:lnTo>
                    <a:pt x="49014" y="265071"/>
                  </a:lnTo>
                  <a:lnTo>
                    <a:pt x="37719" y="241149"/>
                  </a:lnTo>
                  <a:lnTo>
                    <a:pt x="31186" y="215190"/>
                  </a:lnTo>
                  <a:lnTo>
                    <a:pt x="29083" y="188214"/>
                  </a:lnTo>
                  <a:lnTo>
                    <a:pt x="37335" y="138293"/>
                  </a:lnTo>
                  <a:lnTo>
                    <a:pt x="60237" y="94628"/>
                  </a:lnTo>
                  <a:lnTo>
                    <a:pt x="95002" y="59996"/>
                  </a:lnTo>
                  <a:lnTo>
                    <a:pt x="138843" y="37179"/>
                  </a:lnTo>
                  <a:lnTo>
                    <a:pt x="188975" y="28956"/>
                  </a:lnTo>
                  <a:lnTo>
                    <a:pt x="239108" y="37179"/>
                  </a:lnTo>
                  <a:lnTo>
                    <a:pt x="282949" y="59996"/>
                  </a:lnTo>
                  <a:lnTo>
                    <a:pt x="317714" y="94628"/>
                  </a:lnTo>
                  <a:lnTo>
                    <a:pt x="340616" y="138293"/>
                  </a:lnTo>
                  <a:lnTo>
                    <a:pt x="348869" y="188214"/>
                  </a:lnTo>
                  <a:lnTo>
                    <a:pt x="340616" y="238134"/>
                  </a:lnTo>
                  <a:lnTo>
                    <a:pt x="317714" y="281799"/>
                  </a:lnTo>
                  <a:lnTo>
                    <a:pt x="282949" y="316431"/>
                  </a:lnTo>
                  <a:lnTo>
                    <a:pt x="239108" y="339248"/>
                  </a:lnTo>
                  <a:lnTo>
                    <a:pt x="188975" y="347472"/>
                  </a:lnTo>
                  <a:lnTo>
                    <a:pt x="180784" y="347415"/>
                  </a:lnTo>
                  <a:lnTo>
                    <a:pt x="172593" y="347019"/>
                  </a:lnTo>
                  <a:lnTo>
                    <a:pt x="164401" y="345945"/>
                  </a:lnTo>
                  <a:lnTo>
                    <a:pt x="156210" y="343852"/>
                  </a:lnTo>
                  <a:lnTo>
                    <a:pt x="152654" y="372808"/>
                  </a:lnTo>
                  <a:lnTo>
                    <a:pt x="161401" y="374901"/>
                  </a:lnTo>
                  <a:lnTo>
                    <a:pt x="170815" y="375975"/>
                  </a:lnTo>
                  <a:lnTo>
                    <a:pt x="180228" y="376371"/>
                  </a:lnTo>
                  <a:lnTo>
                    <a:pt x="188975" y="376428"/>
                  </a:lnTo>
                  <a:lnTo>
                    <a:pt x="239574" y="369775"/>
                  </a:lnTo>
                  <a:lnTo>
                    <a:pt x="284818" y="350957"/>
                  </a:lnTo>
                  <a:lnTo>
                    <a:pt x="322992" y="321683"/>
                  </a:lnTo>
                  <a:lnTo>
                    <a:pt x="352382" y="283661"/>
                  </a:lnTo>
                  <a:lnTo>
                    <a:pt x="371273" y="238602"/>
                  </a:lnTo>
                  <a:lnTo>
                    <a:pt x="377952" y="188214"/>
                  </a:lnTo>
                  <a:lnTo>
                    <a:pt x="371273" y="137825"/>
                  </a:lnTo>
                  <a:lnTo>
                    <a:pt x="352382" y="92766"/>
                  </a:lnTo>
                  <a:lnTo>
                    <a:pt x="322992" y="54744"/>
                  </a:lnTo>
                  <a:lnTo>
                    <a:pt x="284818" y="25470"/>
                  </a:lnTo>
                  <a:lnTo>
                    <a:pt x="239574" y="6652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0879835" y="2186939"/>
              <a:ext cx="809625" cy="1492250"/>
            </a:xfrm>
            <a:custGeom>
              <a:avLst/>
              <a:gdLst/>
              <a:ahLst/>
              <a:cxnLst/>
              <a:rect l="l" t="t" r="r" b="b"/>
              <a:pathLst>
                <a:path w="809625" h="1492250">
                  <a:moveTo>
                    <a:pt x="809244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809244" y="1491996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0879835" y="2186939"/>
              <a:ext cx="809625" cy="1492250"/>
            </a:xfrm>
            <a:custGeom>
              <a:avLst/>
              <a:gdLst/>
              <a:ahLst/>
              <a:cxnLst/>
              <a:rect l="l" t="t" r="r" b="b"/>
              <a:pathLst>
                <a:path w="809625" h="1492250">
                  <a:moveTo>
                    <a:pt x="0" y="1491996"/>
                  </a:moveTo>
                  <a:lnTo>
                    <a:pt x="809244" y="1491996"/>
                  </a:lnTo>
                  <a:lnTo>
                    <a:pt x="809244" y="0"/>
                  </a:lnTo>
                  <a:lnTo>
                    <a:pt x="0" y="0"/>
                  </a:lnTo>
                  <a:lnTo>
                    <a:pt x="0" y="1491996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2" name="object 822"/>
          <p:cNvSpPr txBox="1"/>
          <p:nvPr/>
        </p:nvSpPr>
        <p:spPr>
          <a:xfrm>
            <a:off x="9240393" y="5489549"/>
            <a:ext cx="19011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Data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Management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Framework </a:t>
            </a:r>
            <a:r>
              <a:rPr sz="1000" spc="-10" dirty="0">
                <a:latin typeface="Arial"/>
                <a:cs typeface="Arial"/>
              </a:rPr>
              <a:t>v7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10965560" y="2216861"/>
            <a:ext cx="638175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ClusterStor </a:t>
            </a:r>
            <a:r>
              <a:rPr sz="800" b="1" spc="5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Data</a:t>
            </a:r>
            <a:r>
              <a:rPr sz="800" b="1" spc="-4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Service </a:t>
            </a:r>
            <a:r>
              <a:rPr sz="800" b="1" spc="-204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(CDS)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24" name="object 824"/>
          <p:cNvGrpSpPr/>
          <p:nvPr/>
        </p:nvGrpSpPr>
        <p:grpSpPr>
          <a:xfrm>
            <a:off x="7453693" y="1447609"/>
            <a:ext cx="4113529" cy="3153410"/>
            <a:chOff x="7453693" y="1447609"/>
            <a:chExt cx="4113529" cy="3153410"/>
          </a:xfrm>
        </p:grpSpPr>
        <p:sp>
          <p:nvSpPr>
            <p:cNvPr id="825" name="object 825"/>
            <p:cNvSpPr/>
            <p:nvPr/>
          </p:nvSpPr>
          <p:spPr>
            <a:xfrm>
              <a:off x="11202162" y="3694938"/>
              <a:ext cx="0" cy="894715"/>
            </a:xfrm>
            <a:custGeom>
              <a:avLst/>
              <a:gdLst/>
              <a:ahLst/>
              <a:cxnLst/>
              <a:rect l="l" t="t" r="r" b="b"/>
              <a:pathLst>
                <a:path h="894714">
                  <a:moveTo>
                    <a:pt x="0" y="294894"/>
                  </a:moveTo>
                  <a:lnTo>
                    <a:pt x="0" y="894588"/>
                  </a:lnTo>
                </a:path>
                <a:path h="894714">
                  <a:moveTo>
                    <a:pt x="0" y="0"/>
                  </a:moveTo>
                  <a:lnTo>
                    <a:pt x="0" y="72389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1299698" y="2888741"/>
              <a:ext cx="0" cy="1301750"/>
            </a:xfrm>
            <a:custGeom>
              <a:avLst/>
              <a:gdLst/>
              <a:ahLst/>
              <a:cxnLst/>
              <a:rect l="l" t="t" r="r" b="b"/>
              <a:pathLst>
                <a:path h="1301750">
                  <a:moveTo>
                    <a:pt x="0" y="1101090"/>
                  </a:moveTo>
                  <a:lnTo>
                    <a:pt x="0" y="1301496"/>
                  </a:lnTo>
                </a:path>
                <a:path h="1301750">
                  <a:moveTo>
                    <a:pt x="0" y="678942"/>
                  </a:moveTo>
                  <a:lnTo>
                    <a:pt x="0" y="878586"/>
                  </a:lnTo>
                </a:path>
                <a:path h="1301750">
                  <a:moveTo>
                    <a:pt x="0" y="0"/>
                  </a:moveTo>
                  <a:lnTo>
                    <a:pt x="0" y="211074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1004804" y="3099816"/>
              <a:ext cx="502920" cy="467995"/>
            </a:xfrm>
            <a:custGeom>
              <a:avLst/>
              <a:gdLst/>
              <a:ahLst/>
              <a:cxnLst/>
              <a:rect l="l" t="t" r="r" b="b"/>
              <a:pathLst>
                <a:path w="502920" h="467995">
                  <a:moveTo>
                    <a:pt x="502920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502920" y="467867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1033761" y="3125469"/>
              <a:ext cx="533400" cy="537210"/>
            </a:xfrm>
            <a:custGeom>
              <a:avLst/>
              <a:gdLst/>
              <a:ahLst/>
              <a:cxnLst/>
              <a:rect l="l" t="t" r="r" b="b"/>
              <a:pathLst>
                <a:path w="533400" h="537210">
                  <a:moveTo>
                    <a:pt x="88392" y="442226"/>
                  </a:moveTo>
                  <a:lnTo>
                    <a:pt x="59436" y="442226"/>
                  </a:lnTo>
                  <a:lnTo>
                    <a:pt x="59436" y="472694"/>
                  </a:lnTo>
                  <a:lnTo>
                    <a:pt x="88392" y="472694"/>
                  </a:lnTo>
                  <a:lnTo>
                    <a:pt x="88392" y="442226"/>
                  </a:lnTo>
                  <a:close/>
                </a:path>
                <a:path w="533400" h="537210">
                  <a:moveTo>
                    <a:pt x="88392" y="253238"/>
                  </a:moveTo>
                  <a:lnTo>
                    <a:pt x="59436" y="253238"/>
                  </a:lnTo>
                  <a:lnTo>
                    <a:pt x="59436" y="283718"/>
                  </a:lnTo>
                  <a:lnTo>
                    <a:pt x="88392" y="283718"/>
                  </a:lnTo>
                  <a:lnTo>
                    <a:pt x="88392" y="253238"/>
                  </a:lnTo>
                  <a:close/>
                </a:path>
                <a:path w="533400" h="537210">
                  <a:moveTo>
                    <a:pt x="88392" y="64262"/>
                  </a:moveTo>
                  <a:lnTo>
                    <a:pt x="59436" y="64262"/>
                  </a:lnTo>
                  <a:lnTo>
                    <a:pt x="59436" y="94742"/>
                  </a:lnTo>
                  <a:lnTo>
                    <a:pt x="88392" y="94742"/>
                  </a:lnTo>
                  <a:lnTo>
                    <a:pt x="88392" y="64262"/>
                  </a:lnTo>
                  <a:close/>
                </a:path>
                <a:path w="533400" h="537210">
                  <a:moveTo>
                    <a:pt x="473964" y="442226"/>
                  </a:moveTo>
                  <a:lnTo>
                    <a:pt x="134112" y="442226"/>
                  </a:lnTo>
                  <a:lnTo>
                    <a:pt x="134112" y="472694"/>
                  </a:lnTo>
                  <a:lnTo>
                    <a:pt x="473964" y="472694"/>
                  </a:lnTo>
                  <a:lnTo>
                    <a:pt x="473964" y="442226"/>
                  </a:lnTo>
                  <a:close/>
                </a:path>
                <a:path w="533400" h="537210">
                  <a:moveTo>
                    <a:pt x="473964" y="253238"/>
                  </a:moveTo>
                  <a:lnTo>
                    <a:pt x="134112" y="253238"/>
                  </a:lnTo>
                  <a:lnTo>
                    <a:pt x="134112" y="283718"/>
                  </a:lnTo>
                  <a:lnTo>
                    <a:pt x="473964" y="283718"/>
                  </a:lnTo>
                  <a:lnTo>
                    <a:pt x="473964" y="253238"/>
                  </a:lnTo>
                  <a:close/>
                </a:path>
                <a:path w="533400" h="537210">
                  <a:moveTo>
                    <a:pt x="473964" y="64262"/>
                  </a:moveTo>
                  <a:lnTo>
                    <a:pt x="134112" y="64262"/>
                  </a:lnTo>
                  <a:lnTo>
                    <a:pt x="134112" y="94742"/>
                  </a:lnTo>
                  <a:lnTo>
                    <a:pt x="473964" y="94742"/>
                  </a:lnTo>
                  <a:lnTo>
                    <a:pt x="473964" y="64262"/>
                  </a:lnTo>
                  <a:close/>
                </a:path>
                <a:path w="533400" h="537210">
                  <a:moveTo>
                    <a:pt x="533400" y="378460"/>
                  </a:moveTo>
                  <a:lnTo>
                    <a:pt x="0" y="378460"/>
                  </a:lnTo>
                  <a:lnTo>
                    <a:pt x="0" y="410210"/>
                  </a:lnTo>
                  <a:lnTo>
                    <a:pt x="0" y="505460"/>
                  </a:lnTo>
                  <a:lnTo>
                    <a:pt x="0" y="537210"/>
                  </a:lnTo>
                  <a:lnTo>
                    <a:pt x="533400" y="537210"/>
                  </a:lnTo>
                  <a:lnTo>
                    <a:pt x="533400" y="505460"/>
                  </a:lnTo>
                  <a:lnTo>
                    <a:pt x="29591" y="505460"/>
                  </a:lnTo>
                  <a:lnTo>
                    <a:pt x="29591" y="410210"/>
                  </a:lnTo>
                  <a:lnTo>
                    <a:pt x="503809" y="410210"/>
                  </a:lnTo>
                  <a:lnTo>
                    <a:pt x="503809" y="504952"/>
                  </a:lnTo>
                  <a:lnTo>
                    <a:pt x="533400" y="504952"/>
                  </a:lnTo>
                  <a:lnTo>
                    <a:pt x="533400" y="410210"/>
                  </a:lnTo>
                  <a:lnTo>
                    <a:pt x="533400" y="409956"/>
                  </a:lnTo>
                  <a:lnTo>
                    <a:pt x="533400" y="378460"/>
                  </a:lnTo>
                  <a:close/>
                </a:path>
                <a:path w="533400" h="537210">
                  <a:moveTo>
                    <a:pt x="533400" y="189230"/>
                  </a:moveTo>
                  <a:lnTo>
                    <a:pt x="0" y="189230"/>
                  </a:lnTo>
                  <a:lnTo>
                    <a:pt x="0" y="220980"/>
                  </a:lnTo>
                  <a:lnTo>
                    <a:pt x="0" y="316230"/>
                  </a:lnTo>
                  <a:lnTo>
                    <a:pt x="0" y="347980"/>
                  </a:lnTo>
                  <a:lnTo>
                    <a:pt x="533400" y="347980"/>
                  </a:lnTo>
                  <a:lnTo>
                    <a:pt x="533400" y="316230"/>
                  </a:lnTo>
                  <a:lnTo>
                    <a:pt x="29591" y="316230"/>
                  </a:lnTo>
                  <a:lnTo>
                    <a:pt x="29591" y="220980"/>
                  </a:lnTo>
                  <a:lnTo>
                    <a:pt x="503809" y="220980"/>
                  </a:lnTo>
                  <a:lnTo>
                    <a:pt x="503809" y="315976"/>
                  </a:lnTo>
                  <a:lnTo>
                    <a:pt x="533400" y="315976"/>
                  </a:lnTo>
                  <a:lnTo>
                    <a:pt x="533400" y="220980"/>
                  </a:lnTo>
                  <a:lnTo>
                    <a:pt x="533400" y="189230"/>
                  </a:lnTo>
                  <a:close/>
                </a:path>
                <a:path w="533400" h="537210">
                  <a:moveTo>
                    <a:pt x="53340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27000"/>
                  </a:lnTo>
                  <a:lnTo>
                    <a:pt x="0" y="158750"/>
                  </a:lnTo>
                  <a:lnTo>
                    <a:pt x="533400" y="158750"/>
                  </a:lnTo>
                  <a:lnTo>
                    <a:pt x="533400" y="127000"/>
                  </a:lnTo>
                  <a:lnTo>
                    <a:pt x="533400" y="32004"/>
                  </a:lnTo>
                  <a:lnTo>
                    <a:pt x="503809" y="32004"/>
                  </a:lnTo>
                  <a:lnTo>
                    <a:pt x="503809" y="127000"/>
                  </a:lnTo>
                  <a:lnTo>
                    <a:pt x="29591" y="127000"/>
                  </a:lnTo>
                  <a:lnTo>
                    <a:pt x="29591" y="31750"/>
                  </a:lnTo>
                  <a:lnTo>
                    <a:pt x="533400" y="3175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784592" y="1452371"/>
              <a:ext cx="1195070" cy="1885314"/>
            </a:xfrm>
            <a:custGeom>
              <a:avLst/>
              <a:gdLst/>
              <a:ahLst/>
              <a:cxnLst/>
              <a:rect l="l" t="t" r="r" b="b"/>
              <a:pathLst>
                <a:path w="1195070" h="1885314">
                  <a:moveTo>
                    <a:pt x="1194816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0" y="1885188"/>
                  </a:lnTo>
                  <a:lnTo>
                    <a:pt x="1194816" y="1885188"/>
                  </a:lnTo>
                  <a:lnTo>
                    <a:pt x="1194816" y="327660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7784592" y="1452372"/>
              <a:ext cx="1195070" cy="1885314"/>
            </a:xfrm>
            <a:custGeom>
              <a:avLst/>
              <a:gdLst/>
              <a:ahLst/>
              <a:cxnLst/>
              <a:rect l="l" t="t" r="r" b="b"/>
              <a:pathLst>
                <a:path w="1195070" h="1885314">
                  <a:moveTo>
                    <a:pt x="0" y="1885188"/>
                  </a:moveTo>
                  <a:lnTo>
                    <a:pt x="1194816" y="1885188"/>
                  </a:lnTo>
                  <a:lnTo>
                    <a:pt x="1194816" y="0"/>
                  </a:lnTo>
                  <a:lnTo>
                    <a:pt x="0" y="0"/>
                  </a:lnTo>
                  <a:lnTo>
                    <a:pt x="0" y="1885188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7618476" y="1626107"/>
              <a:ext cx="1256030" cy="1908175"/>
            </a:xfrm>
            <a:custGeom>
              <a:avLst/>
              <a:gdLst/>
              <a:ahLst/>
              <a:cxnLst/>
              <a:rect l="l" t="t" r="r" b="b"/>
              <a:pathLst>
                <a:path w="1256029" h="1908175">
                  <a:moveTo>
                    <a:pt x="1255776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0" y="1908048"/>
                  </a:lnTo>
                  <a:lnTo>
                    <a:pt x="1255776" y="1908048"/>
                  </a:lnTo>
                  <a:lnTo>
                    <a:pt x="1255776" y="153924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7618476" y="1626108"/>
              <a:ext cx="1256030" cy="1908175"/>
            </a:xfrm>
            <a:custGeom>
              <a:avLst/>
              <a:gdLst/>
              <a:ahLst/>
              <a:cxnLst/>
              <a:rect l="l" t="t" r="r" b="b"/>
              <a:pathLst>
                <a:path w="1256029" h="1908175">
                  <a:moveTo>
                    <a:pt x="0" y="1908048"/>
                  </a:moveTo>
                  <a:lnTo>
                    <a:pt x="1255776" y="1908048"/>
                  </a:lnTo>
                  <a:lnTo>
                    <a:pt x="1255776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ln w="9525">
              <a:solidFill>
                <a:srgbClr val="07394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7458456" y="1780031"/>
              <a:ext cx="1315720" cy="1920239"/>
            </a:xfrm>
            <a:custGeom>
              <a:avLst/>
              <a:gdLst/>
              <a:ahLst/>
              <a:cxnLst/>
              <a:rect l="l" t="t" r="r" b="b"/>
              <a:pathLst>
                <a:path w="1315720" h="1920239">
                  <a:moveTo>
                    <a:pt x="1315211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315211" y="1920239"/>
                  </a:lnTo>
                  <a:lnTo>
                    <a:pt x="1315211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458456" y="1780031"/>
              <a:ext cx="1315720" cy="1920239"/>
            </a:xfrm>
            <a:custGeom>
              <a:avLst/>
              <a:gdLst/>
              <a:ahLst/>
              <a:cxnLst/>
              <a:rect l="l" t="t" r="r" b="b"/>
              <a:pathLst>
                <a:path w="1315720" h="1920239">
                  <a:moveTo>
                    <a:pt x="0" y="1920239"/>
                  </a:moveTo>
                  <a:lnTo>
                    <a:pt x="1315211" y="1920239"/>
                  </a:lnTo>
                  <a:lnTo>
                    <a:pt x="1315211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9525">
              <a:solidFill>
                <a:srgbClr val="073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5" name="object 835"/>
          <p:cNvSpPr txBox="1"/>
          <p:nvPr/>
        </p:nvSpPr>
        <p:spPr>
          <a:xfrm>
            <a:off x="7484109" y="2176652"/>
            <a:ext cx="1267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700" spc="-5" dirty="0">
                <a:latin typeface="Arial"/>
                <a:cs typeface="Arial"/>
              </a:rPr>
              <a:t>Object Storage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Object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Storage </a:t>
            </a:r>
            <a:r>
              <a:rPr sz="700" spc="-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Target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	Target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(OST)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36" name="object 836"/>
          <p:cNvGrpSpPr/>
          <p:nvPr/>
        </p:nvGrpSpPr>
        <p:grpSpPr>
          <a:xfrm>
            <a:off x="915924" y="1193291"/>
            <a:ext cx="10781030" cy="2796540"/>
            <a:chOff x="915924" y="1193291"/>
            <a:chExt cx="10781030" cy="2796540"/>
          </a:xfrm>
        </p:grpSpPr>
        <p:sp>
          <p:nvSpPr>
            <p:cNvPr id="837" name="object 837"/>
            <p:cNvSpPr/>
            <p:nvPr/>
          </p:nvSpPr>
          <p:spPr>
            <a:xfrm>
              <a:off x="8441436" y="3195827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7760462" y="3190493"/>
              <a:ext cx="686435" cy="250825"/>
            </a:xfrm>
            <a:custGeom>
              <a:avLst/>
              <a:gdLst/>
              <a:ahLst/>
              <a:cxnLst/>
              <a:rect l="l" t="t" r="r" b="b"/>
              <a:pathLst>
                <a:path w="686434" h="250825">
                  <a:moveTo>
                    <a:pt x="1524" y="3428"/>
                  </a:moveTo>
                  <a:lnTo>
                    <a:pt x="1524" y="3428"/>
                  </a:lnTo>
                  <a:lnTo>
                    <a:pt x="686435" y="250570"/>
                  </a:lnTo>
                </a:path>
                <a:path w="686434" h="250825">
                  <a:moveTo>
                    <a:pt x="2794" y="2285"/>
                  </a:moveTo>
                  <a:lnTo>
                    <a:pt x="2794" y="2285"/>
                  </a:lnTo>
                  <a:lnTo>
                    <a:pt x="2794" y="236981"/>
                  </a:lnTo>
                </a:path>
                <a:path w="686434" h="250825">
                  <a:moveTo>
                    <a:pt x="0" y="246760"/>
                  </a:moveTo>
                  <a:lnTo>
                    <a:pt x="0" y="246760"/>
                  </a:lnTo>
                  <a:lnTo>
                    <a:pt x="6780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7517130" y="3449574"/>
              <a:ext cx="500380" cy="181610"/>
            </a:xfrm>
            <a:custGeom>
              <a:avLst/>
              <a:gdLst/>
              <a:ahLst/>
              <a:cxnLst/>
              <a:rect l="l" t="t" r="r" b="b"/>
              <a:pathLst>
                <a:path w="500379" h="181610">
                  <a:moveTo>
                    <a:pt x="499872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499872" y="0"/>
                  </a:lnTo>
                  <a:lnTo>
                    <a:pt x="499872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7558278" y="3495293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8431" y="9143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7558278" y="3495293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7852409" y="352729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2" y="2438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7852409" y="352729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7910321" y="3527297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5907" y="24384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7910321" y="3527297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7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5907" y="0"/>
                  </a:lnTo>
                  <a:lnTo>
                    <a:pt x="25907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7588757" y="3527297"/>
              <a:ext cx="219710" cy="24765"/>
            </a:xfrm>
            <a:custGeom>
              <a:avLst/>
              <a:gdLst/>
              <a:ahLst/>
              <a:cxnLst/>
              <a:rect l="l" t="t" r="r" b="b"/>
              <a:pathLst>
                <a:path w="219709" h="24764">
                  <a:moveTo>
                    <a:pt x="219456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9456" y="2438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588757" y="3527297"/>
              <a:ext cx="219710" cy="24765"/>
            </a:xfrm>
            <a:custGeom>
              <a:avLst/>
              <a:gdLst/>
              <a:ahLst/>
              <a:cxnLst/>
              <a:rect l="l" t="t" r="r" b="b"/>
              <a:pathLst>
                <a:path w="219709" h="24764">
                  <a:moveTo>
                    <a:pt x="219456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9456" y="0"/>
                  </a:lnTo>
                  <a:lnTo>
                    <a:pt x="219456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8204454" y="3449574"/>
              <a:ext cx="501650" cy="181610"/>
            </a:xfrm>
            <a:custGeom>
              <a:avLst/>
              <a:gdLst/>
              <a:ahLst/>
              <a:cxnLst/>
              <a:rect l="l" t="t" r="r" b="b"/>
              <a:pathLst>
                <a:path w="501650" h="181610">
                  <a:moveTo>
                    <a:pt x="501396" y="181356"/>
                  </a:moveTo>
                  <a:lnTo>
                    <a:pt x="0" y="181356"/>
                  </a:lnTo>
                  <a:lnTo>
                    <a:pt x="0" y="0"/>
                  </a:lnTo>
                  <a:lnTo>
                    <a:pt x="501396" y="0"/>
                  </a:lnTo>
                  <a:lnTo>
                    <a:pt x="501396" y="181356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8247126" y="3495293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8431" y="9143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27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8247126" y="3495293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40" h="91439">
                  <a:moveTo>
                    <a:pt x="408431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08431" y="0"/>
                  </a:lnTo>
                  <a:lnTo>
                    <a:pt x="408431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8541257" y="352729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7432" y="2438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8541257" y="3527297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32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8600693" y="3527297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3" y="2438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8600693" y="3527297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8276081" y="3527297"/>
              <a:ext cx="220979" cy="24765"/>
            </a:xfrm>
            <a:custGeom>
              <a:avLst/>
              <a:gdLst/>
              <a:ahLst/>
              <a:cxnLst/>
              <a:rect l="l" t="t" r="r" b="b"/>
              <a:pathLst>
                <a:path w="220979" h="24764">
                  <a:moveTo>
                    <a:pt x="220979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20979" y="24384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8276081" y="3527297"/>
              <a:ext cx="220979" cy="24765"/>
            </a:xfrm>
            <a:custGeom>
              <a:avLst/>
              <a:gdLst/>
              <a:ahLst/>
              <a:cxnLst/>
              <a:rect l="l" t="t" r="r" b="b"/>
              <a:pathLst>
                <a:path w="220979" h="24764">
                  <a:moveTo>
                    <a:pt x="220979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20979" y="0"/>
                  </a:lnTo>
                  <a:lnTo>
                    <a:pt x="220979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8017002" y="3556253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0" y="0"/>
                  </a:lnTo>
                  <a:lnTo>
                    <a:pt x="190500" y="0"/>
                  </a:lnTo>
                </a:path>
              </a:pathLst>
            </a:custGeom>
            <a:ln w="22225">
              <a:solidFill>
                <a:srgbClr val="8485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8186928" y="247345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0" y="0"/>
                  </a:lnTo>
                  <a:lnTo>
                    <a:pt x="4693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8656319" y="247345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8186928" y="2476500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7516367" y="2403347"/>
              <a:ext cx="905510" cy="146685"/>
            </a:xfrm>
            <a:custGeom>
              <a:avLst/>
              <a:gdLst/>
              <a:ahLst/>
              <a:cxnLst/>
              <a:rect l="l" t="t" r="r" b="b"/>
              <a:pathLst>
                <a:path w="905509" h="146685">
                  <a:moveTo>
                    <a:pt x="905255" y="70103"/>
                  </a:moveTo>
                  <a:lnTo>
                    <a:pt x="905255" y="70103"/>
                  </a:lnTo>
                  <a:lnTo>
                    <a:pt x="905255" y="0"/>
                  </a:lnTo>
                </a:path>
                <a:path w="905509" h="146685">
                  <a:moveTo>
                    <a:pt x="0" y="74675"/>
                  </a:moveTo>
                  <a:lnTo>
                    <a:pt x="0" y="74675"/>
                  </a:lnTo>
                  <a:lnTo>
                    <a:pt x="469391" y="74675"/>
                  </a:lnTo>
                </a:path>
                <a:path w="905509" h="146685">
                  <a:moveTo>
                    <a:pt x="469391" y="146303"/>
                  </a:moveTo>
                  <a:lnTo>
                    <a:pt x="469391" y="146303"/>
                  </a:lnTo>
                  <a:lnTo>
                    <a:pt x="469391" y="746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7516367" y="248107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701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7751064" y="2407919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5">
                  <a:moveTo>
                    <a:pt x="0" y="71627"/>
                  </a:moveTo>
                  <a:lnTo>
                    <a:pt x="0" y="7162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4" name="object 8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64780" y="2907791"/>
              <a:ext cx="153924" cy="214884"/>
            </a:xfrm>
            <a:prstGeom prst="rect">
              <a:avLst/>
            </a:prstGeom>
          </p:spPr>
        </p:pic>
        <p:sp>
          <p:nvSpPr>
            <p:cNvPr id="865" name="object 865"/>
            <p:cNvSpPr/>
            <p:nvPr/>
          </p:nvSpPr>
          <p:spPr>
            <a:xfrm>
              <a:off x="7759954" y="2902965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6" name="object 8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7912" y="2791967"/>
              <a:ext cx="153924" cy="213359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7673086" y="2787141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8" name="object 8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1043" y="2677667"/>
              <a:ext cx="153924" cy="214884"/>
            </a:xfrm>
            <a:prstGeom prst="rect">
              <a:avLst/>
            </a:prstGeom>
          </p:spPr>
        </p:pic>
        <p:sp>
          <p:nvSpPr>
            <p:cNvPr id="869" name="object 869"/>
            <p:cNvSpPr/>
            <p:nvPr/>
          </p:nvSpPr>
          <p:spPr>
            <a:xfrm>
              <a:off x="7586217" y="2672969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7530845" y="2573274"/>
              <a:ext cx="441959" cy="600710"/>
            </a:xfrm>
            <a:custGeom>
              <a:avLst/>
              <a:gdLst/>
              <a:ahLst/>
              <a:cxnLst/>
              <a:rect l="l" t="t" r="r" b="b"/>
              <a:pathLst>
                <a:path w="441959" h="600710">
                  <a:moveTo>
                    <a:pt x="73659" y="600455"/>
                  </a:moveTo>
                  <a:lnTo>
                    <a:pt x="45005" y="594661"/>
                  </a:lnTo>
                  <a:lnTo>
                    <a:pt x="21590" y="578865"/>
                  </a:lnTo>
                  <a:lnTo>
                    <a:pt x="5794" y="555450"/>
                  </a:lnTo>
                  <a:lnTo>
                    <a:pt x="0" y="526796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59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69" y="21590"/>
                  </a:lnTo>
                  <a:lnTo>
                    <a:pt x="436165" y="45005"/>
                  </a:lnTo>
                  <a:lnTo>
                    <a:pt x="441959" y="73660"/>
                  </a:lnTo>
                  <a:lnTo>
                    <a:pt x="441959" y="526796"/>
                  </a:lnTo>
                  <a:lnTo>
                    <a:pt x="436165" y="555450"/>
                  </a:lnTo>
                  <a:lnTo>
                    <a:pt x="420370" y="578865"/>
                  </a:lnTo>
                  <a:lnTo>
                    <a:pt x="396954" y="594661"/>
                  </a:lnTo>
                  <a:lnTo>
                    <a:pt x="368300" y="600455"/>
                  </a:lnTo>
                  <a:lnTo>
                    <a:pt x="73659" y="600455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7601712" y="2587752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59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634478" y="2573274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7656258" y="2581655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7696962" y="2573274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90" h="62230">
                  <a:moveTo>
                    <a:pt x="0" y="62229"/>
                  </a:moveTo>
                  <a:lnTo>
                    <a:pt x="0" y="0"/>
                  </a:lnTo>
                </a:path>
                <a:path w="59690" h="62230">
                  <a:moveTo>
                    <a:pt x="59436" y="62229"/>
                  </a:moveTo>
                  <a:lnTo>
                    <a:pt x="59436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7787640" y="2581655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820405" y="2573274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2" y="62229"/>
                  </a:moveTo>
                  <a:lnTo>
                    <a:pt x="57912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7452042" y="2581655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8" name="object 8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6864" y="2891028"/>
              <a:ext cx="153924" cy="213359"/>
            </a:xfrm>
            <a:prstGeom prst="rect">
              <a:avLst/>
            </a:prstGeom>
          </p:spPr>
        </p:pic>
        <p:sp>
          <p:nvSpPr>
            <p:cNvPr id="879" name="object 879"/>
            <p:cNvSpPr/>
            <p:nvPr/>
          </p:nvSpPr>
          <p:spPr>
            <a:xfrm>
              <a:off x="8432038" y="2886202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0" name="object 8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9995" y="2775203"/>
              <a:ext cx="153924" cy="213359"/>
            </a:xfrm>
            <a:prstGeom prst="rect">
              <a:avLst/>
            </a:prstGeom>
          </p:spPr>
        </p:pic>
        <p:sp>
          <p:nvSpPr>
            <p:cNvPr id="881" name="object 881"/>
            <p:cNvSpPr/>
            <p:nvPr/>
          </p:nvSpPr>
          <p:spPr>
            <a:xfrm>
              <a:off x="8345169" y="2770505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2" name="object 8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3128" y="2660903"/>
              <a:ext cx="153924" cy="213359"/>
            </a:xfrm>
            <a:prstGeom prst="rect">
              <a:avLst/>
            </a:prstGeom>
          </p:spPr>
        </p:pic>
        <p:sp>
          <p:nvSpPr>
            <p:cNvPr id="883" name="object 883"/>
            <p:cNvSpPr/>
            <p:nvPr/>
          </p:nvSpPr>
          <p:spPr>
            <a:xfrm>
              <a:off x="8258302" y="2656205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8202930" y="2554986"/>
              <a:ext cx="440690" cy="601980"/>
            </a:xfrm>
            <a:custGeom>
              <a:avLst/>
              <a:gdLst/>
              <a:ahLst/>
              <a:cxnLst/>
              <a:rect l="l" t="t" r="r" b="b"/>
              <a:pathLst>
                <a:path w="440690" h="601980">
                  <a:moveTo>
                    <a:pt x="73405" y="601979"/>
                  </a:moveTo>
                  <a:lnTo>
                    <a:pt x="44844" y="596207"/>
                  </a:lnTo>
                  <a:lnTo>
                    <a:pt x="21510" y="580469"/>
                  </a:lnTo>
                  <a:lnTo>
                    <a:pt x="5772" y="557135"/>
                  </a:lnTo>
                  <a:lnTo>
                    <a:pt x="0" y="528574"/>
                  </a:lnTo>
                  <a:lnTo>
                    <a:pt x="0" y="73405"/>
                  </a:lnTo>
                  <a:lnTo>
                    <a:pt x="5772" y="44844"/>
                  </a:lnTo>
                  <a:lnTo>
                    <a:pt x="21510" y="21510"/>
                  </a:lnTo>
                  <a:lnTo>
                    <a:pt x="44844" y="5772"/>
                  </a:lnTo>
                  <a:lnTo>
                    <a:pt x="73405" y="0"/>
                  </a:lnTo>
                  <a:lnTo>
                    <a:pt x="367029" y="0"/>
                  </a:lnTo>
                  <a:lnTo>
                    <a:pt x="395591" y="5772"/>
                  </a:lnTo>
                  <a:lnTo>
                    <a:pt x="418925" y="21510"/>
                  </a:lnTo>
                  <a:lnTo>
                    <a:pt x="434663" y="44844"/>
                  </a:lnTo>
                  <a:lnTo>
                    <a:pt x="440436" y="73405"/>
                  </a:lnTo>
                  <a:lnTo>
                    <a:pt x="440436" y="528574"/>
                  </a:lnTo>
                  <a:lnTo>
                    <a:pt x="434663" y="557135"/>
                  </a:lnTo>
                  <a:lnTo>
                    <a:pt x="418925" y="580469"/>
                  </a:lnTo>
                  <a:lnTo>
                    <a:pt x="395591" y="596207"/>
                  </a:lnTo>
                  <a:lnTo>
                    <a:pt x="367029" y="601979"/>
                  </a:lnTo>
                  <a:lnTo>
                    <a:pt x="73405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8273795" y="2570988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59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8306562" y="2556509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8328342" y="2563367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8367521" y="2556509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8418956" y="2556509"/>
              <a:ext cx="19050" cy="62230"/>
            </a:xfrm>
            <a:custGeom>
              <a:avLst/>
              <a:gdLst/>
              <a:ahLst/>
              <a:cxnLst/>
              <a:rect l="l" t="t" r="r" b="b"/>
              <a:pathLst>
                <a:path w="19050" h="62230">
                  <a:moveTo>
                    <a:pt x="19050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19050" y="622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8459724" y="256336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8490966" y="2556509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1" y="62229"/>
                  </a:moveTo>
                  <a:lnTo>
                    <a:pt x="57911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8519159" y="256336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3" name="object 8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5924" y="1193291"/>
              <a:ext cx="1158239" cy="637031"/>
            </a:xfrm>
            <a:prstGeom prst="rect">
              <a:avLst/>
            </a:prstGeom>
          </p:spPr>
        </p:pic>
        <p:sp>
          <p:nvSpPr>
            <p:cNvPr id="894" name="object 894"/>
            <p:cNvSpPr/>
            <p:nvPr/>
          </p:nvSpPr>
          <p:spPr>
            <a:xfrm>
              <a:off x="10832592" y="3767327"/>
              <a:ext cx="864235" cy="222885"/>
            </a:xfrm>
            <a:custGeom>
              <a:avLst/>
              <a:gdLst/>
              <a:ahLst/>
              <a:cxnLst/>
              <a:rect l="l" t="t" r="r" b="b"/>
              <a:pathLst>
                <a:path w="864234" h="222885">
                  <a:moveTo>
                    <a:pt x="864107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864107" y="222504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5" name="object 895"/>
          <p:cNvSpPr txBox="1"/>
          <p:nvPr/>
        </p:nvSpPr>
        <p:spPr>
          <a:xfrm>
            <a:off x="7549642" y="1817370"/>
            <a:ext cx="11442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i="1" spc="-5" dirty="0">
                <a:solidFill>
                  <a:srgbClr val="00A982"/>
                </a:solidFill>
                <a:latin typeface="Arial"/>
                <a:cs typeface="Arial"/>
              </a:rPr>
              <a:t>Flash</a:t>
            </a:r>
            <a:r>
              <a:rPr sz="800" b="1" i="1" spc="-2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Scalable</a:t>
            </a:r>
            <a:r>
              <a:rPr sz="800" b="1" spc="-3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896" name="object 896"/>
          <p:cNvSpPr txBox="1"/>
          <p:nvPr/>
        </p:nvSpPr>
        <p:spPr>
          <a:xfrm>
            <a:off x="7810245" y="1939289"/>
            <a:ext cx="6254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00A982"/>
                </a:solidFill>
                <a:latin typeface="Arial"/>
                <a:cs typeface="Arial"/>
              </a:rPr>
              <a:t>Unit</a:t>
            </a:r>
            <a:r>
              <a:rPr sz="800" b="1" spc="-50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A982"/>
                </a:solidFill>
                <a:latin typeface="Arial"/>
                <a:cs typeface="Arial"/>
              </a:rPr>
              <a:t>(SSU-F)</a:t>
            </a:r>
            <a:endParaRPr sz="800">
              <a:latin typeface="Arial"/>
              <a:cs typeface="Arial"/>
            </a:endParaRPr>
          </a:p>
        </p:txBody>
      </p:sp>
      <p:sp>
        <p:nvSpPr>
          <p:cNvPr id="897" name="object 897"/>
          <p:cNvSpPr txBox="1"/>
          <p:nvPr/>
        </p:nvSpPr>
        <p:spPr>
          <a:xfrm>
            <a:off x="7984363" y="1472946"/>
            <a:ext cx="8096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TB</a:t>
            </a:r>
            <a:endParaRPr sz="700">
              <a:latin typeface="Arial"/>
              <a:cs typeface="Arial"/>
            </a:endParaRPr>
          </a:p>
        </p:txBody>
      </p:sp>
      <p:sp>
        <p:nvSpPr>
          <p:cNvPr id="898" name="object 898"/>
          <p:cNvSpPr txBox="1"/>
          <p:nvPr/>
        </p:nvSpPr>
        <p:spPr>
          <a:xfrm>
            <a:off x="7797800" y="1641093"/>
            <a:ext cx="8096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++ </a:t>
            </a:r>
            <a:r>
              <a:rPr sz="700" spc="-20" dirty="0">
                <a:solidFill>
                  <a:srgbClr val="404040"/>
                </a:solidFill>
                <a:latin typeface="Arial"/>
                <a:cs typeface="Arial"/>
              </a:rPr>
              <a:t>XX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04040"/>
                </a:solidFill>
                <a:latin typeface="Arial"/>
                <a:cs typeface="Arial"/>
              </a:rPr>
              <a:t>GB/s</a:t>
            </a:r>
            <a:r>
              <a:rPr sz="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700" dirty="0">
                <a:solidFill>
                  <a:srgbClr val="404040"/>
                </a:solidFill>
                <a:latin typeface="Arial"/>
                <a:cs typeface="Arial"/>
              </a:rPr>
              <a:t> TB</a:t>
            </a:r>
            <a:endParaRPr sz="700">
              <a:latin typeface="Arial"/>
              <a:cs typeface="Arial"/>
            </a:endParaRPr>
          </a:p>
        </p:txBody>
      </p:sp>
      <p:sp>
        <p:nvSpPr>
          <p:cNvPr id="899" name="object 899"/>
          <p:cNvSpPr txBox="1"/>
          <p:nvPr/>
        </p:nvSpPr>
        <p:spPr>
          <a:xfrm>
            <a:off x="9358883" y="3765803"/>
            <a:ext cx="774700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99060" marR="83185" indent="-6350">
              <a:lnSpc>
                <a:spcPts val="840"/>
              </a:lnSpc>
              <a:spcBef>
                <a:spcPts val="15"/>
              </a:spcBef>
            </a:pPr>
            <a:r>
              <a:rPr sz="700" spc="-5" dirty="0">
                <a:latin typeface="Arial"/>
                <a:cs typeface="Arial"/>
              </a:rPr>
              <a:t>O</a:t>
            </a:r>
            <a:r>
              <a:rPr sz="700" spc="-10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ject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-10" dirty="0">
                <a:latin typeface="Arial"/>
                <a:cs typeface="Arial"/>
              </a:rPr>
              <a:t>orag</a:t>
            </a:r>
            <a:r>
              <a:rPr sz="700" spc="-5" dirty="0">
                <a:latin typeface="Arial"/>
                <a:cs typeface="Arial"/>
              </a:rPr>
              <a:t>e  Servers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(OSS)</a:t>
            </a:r>
            <a:endParaRPr sz="700">
              <a:latin typeface="Arial"/>
              <a:cs typeface="Arial"/>
            </a:endParaRPr>
          </a:p>
        </p:txBody>
      </p:sp>
      <p:sp>
        <p:nvSpPr>
          <p:cNvPr id="900" name="object 900"/>
          <p:cNvSpPr txBox="1"/>
          <p:nvPr/>
        </p:nvSpPr>
        <p:spPr>
          <a:xfrm>
            <a:off x="10841863" y="3754373"/>
            <a:ext cx="850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Search/Policy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Engine,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Data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Movers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901" name="object 901"/>
          <p:cNvGrpSpPr/>
          <p:nvPr/>
        </p:nvGrpSpPr>
        <p:grpSpPr>
          <a:xfrm>
            <a:off x="2666555" y="2540507"/>
            <a:ext cx="8917940" cy="2640330"/>
            <a:chOff x="2666555" y="2540507"/>
            <a:chExt cx="8917940" cy="2640330"/>
          </a:xfrm>
        </p:grpSpPr>
        <p:sp>
          <p:nvSpPr>
            <p:cNvPr id="902" name="object 902"/>
            <p:cNvSpPr/>
            <p:nvPr/>
          </p:nvSpPr>
          <p:spPr>
            <a:xfrm>
              <a:off x="11066525" y="2686049"/>
              <a:ext cx="497205" cy="181610"/>
            </a:xfrm>
            <a:custGeom>
              <a:avLst/>
              <a:gdLst/>
              <a:ahLst/>
              <a:cxnLst/>
              <a:rect l="l" t="t" r="r" b="b"/>
              <a:pathLst>
                <a:path w="497204" h="181610">
                  <a:moveTo>
                    <a:pt x="496824" y="181355"/>
                  </a:moveTo>
                  <a:lnTo>
                    <a:pt x="0" y="181355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181355"/>
                  </a:lnTo>
                  <a:close/>
                </a:path>
              </a:pathLst>
            </a:custGeom>
            <a:ln w="4127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1109198" y="2731769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69">
                  <a:moveTo>
                    <a:pt x="403859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03859" y="89915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00A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1109198" y="2731769"/>
              <a:ext cx="403860" cy="90170"/>
            </a:xfrm>
            <a:custGeom>
              <a:avLst/>
              <a:gdLst/>
              <a:ahLst/>
              <a:cxnLst/>
              <a:rect l="l" t="t" r="r" b="b"/>
              <a:pathLst>
                <a:path w="403859" h="90169">
                  <a:moveTo>
                    <a:pt x="403859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403859" y="0"/>
                  </a:lnTo>
                  <a:lnTo>
                    <a:pt x="403859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1400282" y="276377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8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5908" y="24384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1400282" y="276377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25908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1458194" y="276377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4383" y="2438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1458194" y="276377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383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1138153" y="2763773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7931" y="24384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1138153" y="2763773"/>
              <a:ext cx="218440" cy="24765"/>
            </a:xfrm>
            <a:custGeom>
              <a:avLst/>
              <a:gdLst/>
              <a:ahLst/>
              <a:cxnLst/>
              <a:rect l="l" t="t" r="r" b="b"/>
              <a:pathLst>
                <a:path w="218440" h="24764">
                  <a:moveTo>
                    <a:pt x="217931" y="24384"/>
                  </a:moveTo>
                  <a:lnTo>
                    <a:pt x="0" y="24384"/>
                  </a:lnTo>
                  <a:lnTo>
                    <a:pt x="0" y="0"/>
                  </a:lnTo>
                  <a:lnTo>
                    <a:pt x="217931" y="0"/>
                  </a:lnTo>
                  <a:lnTo>
                    <a:pt x="217931" y="24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1" name="object 9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76143" y="2747771"/>
              <a:ext cx="326136" cy="451103"/>
            </a:xfrm>
            <a:prstGeom prst="rect">
              <a:avLst/>
            </a:prstGeom>
          </p:spPr>
        </p:pic>
        <p:sp>
          <p:nvSpPr>
            <p:cNvPr id="912" name="object 912"/>
            <p:cNvSpPr/>
            <p:nvPr/>
          </p:nvSpPr>
          <p:spPr>
            <a:xfrm>
              <a:off x="2671317" y="2742945"/>
              <a:ext cx="335915" cy="461009"/>
            </a:xfrm>
            <a:custGeom>
              <a:avLst/>
              <a:gdLst/>
              <a:ahLst/>
              <a:cxnLst/>
              <a:rect l="l" t="t" r="r" b="b"/>
              <a:pathLst>
                <a:path w="335914" h="461010">
                  <a:moveTo>
                    <a:pt x="0" y="460628"/>
                  </a:moveTo>
                  <a:lnTo>
                    <a:pt x="335661" y="460628"/>
                  </a:lnTo>
                  <a:lnTo>
                    <a:pt x="335661" y="0"/>
                  </a:lnTo>
                  <a:lnTo>
                    <a:pt x="0" y="0"/>
                  </a:lnTo>
                  <a:lnTo>
                    <a:pt x="0" y="4606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3" name="object 9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5847" y="2740151"/>
              <a:ext cx="324612" cy="451103"/>
            </a:xfrm>
            <a:prstGeom prst="rect">
              <a:avLst/>
            </a:prstGeom>
          </p:spPr>
        </p:pic>
        <p:sp>
          <p:nvSpPr>
            <p:cNvPr id="914" name="object 914"/>
            <p:cNvSpPr/>
            <p:nvPr/>
          </p:nvSpPr>
          <p:spPr>
            <a:xfrm>
              <a:off x="3351021" y="2735325"/>
              <a:ext cx="334645" cy="461009"/>
            </a:xfrm>
            <a:custGeom>
              <a:avLst/>
              <a:gdLst/>
              <a:ahLst/>
              <a:cxnLst/>
              <a:rect l="l" t="t" r="r" b="b"/>
              <a:pathLst>
                <a:path w="334645" h="461010">
                  <a:moveTo>
                    <a:pt x="0" y="460628"/>
                  </a:moveTo>
                  <a:lnTo>
                    <a:pt x="334137" y="460628"/>
                  </a:lnTo>
                  <a:lnTo>
                    <a:pt x="334137" y="0"/>
                  </a:lnTo>
                  <a:lnTo>
                    <a:pt x="0" y="0"/>
                  </a:lnTo>
                  <a:lnTo>
                    <a:pt x="0" y="4606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5" name="object 9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7700" y="2909315"/>
              <a:ext cx="155448" cy="213359"/>
            </a:xfrm>
            <a:prstGeom prst="rect">
              <a:avLst/>
            </a:prstGeom>
          </p:spPr>
        </p:pic>
        <p:sp>
          <p:nvSpPr>
            <p:cNvPr id="916" name="object 916"/>
            <p:cNvSpPr/>
            <p:nvPr/>
          </p:nvSpPr>
          <p:spPr>
            <a:xfrm>
              <a:off x="4452873" y="2904489"/>
              <a:ext cx="165100" cy="222885"/>
            </a:xfrm>
            <a:custGeom>
              <a:avLst/>
              <a:gdLst/>
              <a:ahLst/>
              <a:cxnLst/>
              <a:rect l="l" t="t" r="r" b="b"/>
              <a:pathLst>
                <a:path w="165100" h="222885">
                  <a:moveTo>
                    <a:pt x="0" y="222885"/>
                  </a:moveTo>
                  <a:lnTo>
                    <a:pt x="164973" y="222885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7" name="object 9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72355" y="2793491"/>
              <a:ext cx="153924" cy="213359"/>
            </a:xfrm>
            <a:prstGeom prst="rect">
              <a:avLst/>
            </a:prstGeom>
          </p:spPr>
        </p:pic>
        <p:sp>
          <p:nvSpPr>
            <p:cNvPr id="918" name="object 918"/>
            <p:cNvSpPr/>
            <p:nvPr/>
          </p:nvSpPr>
          <p:spPr>
            <a:xfrm>
              <a:off x="4367529" y="2788792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9" name="object 9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3963" y="2679191"/>
              <a:ext cx="155448" cy="214884"/>
            </a:xfrm>
            <a:prstGeom prst="rect">
              <a:avLst/>
            </a:prstGeom>
          </p:spPr>
        </p:pic>
        <p:sp>
          <p:nvSpPr>
            <p:cNvPr id="920" name="object 920"/>
            <p:cNvSpPr/>
            <p:nvPr/>
          </p:nvSpPr>
          <p:spPr>
            <a:xfrm>
              <a:off x="4279137" y="2674365"/>
              <a:ext cx="165100" cy="224790"/>
            </a:xfrm>
            <a:custGeom>
              <a:avLst/>
              <a:gdLst/>
              <a:ahLst/>
              <a:cxnLst/>
              <a:rect l="l" t="t" r="r" b="b"/>
              <a:pathLst>
                <a:path w="165100" h="224789">
                  <a:moveTo>
                    <a:pt x="0" y="224409"/>
                  </a:moveTo>
                  <a:lnTo>
                    <a:pt x="164973" y="224409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4223765" y="2573273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20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90"/>
                  </a:lnTo>
                  <a:lnTo>
                    <a:pt x="436165" y="45005"/>
                  </a:lnTo>
                  <a:lnTo>
                    <a:pt x="441960" y="73660"/>
                  </a:lnTo>
                  <a:lnTo>
                    <a:pt x="441960" y="528320"/>
                  </a:lnTo>
                  <a:lnTo>
                    <a:pt x="436165" y="556974"/>
                  </a:lnTo>
                  <a:lnTo>
                    <a:pt x="420369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296155" y="2589275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60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319397" y="2574797"/>
              <a:ext cx="45720" cy="62230"/>
            </a:xfrm>
            <a:custGeom>
              <a:avLst/>
              <a:gdLst/>
              <a:ahLst/>
              <a:cxnLst/>
              <a:rect l="l" t="t" r="r" b="b"/>
              <a:pathLst>
                <a:path w="45720" h="62230">
                  <a:moveTo>
                    <a:pt x="1905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19050" y="62230"/>
                  </a:lnTo>
                  <a:lnTo>
                    <a:pt x="19050" y="0"/>
                  </a:lnTo>
                  <a:close/>
                </a:path>
                <a:path w="45720" h="62230">
                  <a:moveTo>
                    <a:pt x="45656" y="8382"/>
                  </a:moveTo>
                  <a:lnTo>
                    <a:pt x="29781" y="8382"/>
                  </a:lnTo>
                  <a:lnTo>
                    <a:pt x="29781" y="61722"/>
                  </a:lnTo>
                  <a:lnTo>
                    <a:pt x="45656" y="61722"/>
                  </a:lnTo>
                  <a:lnTo>
                    <a:pt x="45656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389882" y="2574797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60" h="62230">
                  <a:moveTo>
                    <a:pt x="0" y="62229"/>
                  </a:moveTo>
                  <a:lnTo>
                    <a:pt x="0" y="0"/>
                  </a:lnTo>
                </a:path>
                <a:path w="60960" h="62230">
                  <a:moveTo>
                    <a:pt x="60959" y="62229"/>
                  </a:moveTo>
                  <a:lnTo>
                    <a:pt x="60959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472622" y="2583179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513325" y="2574797"/>
              <a:ext cx="58419" cy="62230"/>
            </a:xfrm>
            <a:custGeom>
              <a:avLst/>
              <a:gdLst/>
              <a:ahLst/>
              <a:cxnLst/>
              <a:rect l="l" t="t" r="r" b="b"/>
              <a:pathLst>
                <a:path w="58420" h="62230">
                  <a:moveTo>
                    <a:pt x="57912" y="62229"/>
                  </a:moveTo>
                  <a:lnTo>
                    <a:pt x="57912" y="0"/>
                  </a:lnTo>
                </a:path>
                <a:path w="5842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154423" y="258317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8" name="object 9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3688" y="2909315"/>
              <a:ext cx="153924" cy="213359"/>
            </a:xfrm>
            <a:prstGeom prst="rect">
              <a:avLst/>
            </a:prstGeom>
          </p:spPr>
        </p:pic>
        <p:sp>
          <p:nvSpPr>
            <p:cNvPr id="929" name="object 929"/>
            <p:cNvSpPr/>
            <p:nvPr/>
          </p:nvSpPr>
          <p:spPr>
            <a:xfrm>
              <a:off x="5118861" y="2904489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0" name="object 9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6819" y="2793491"/>
              <a:ext cx="153924" cy="213359"/>
            </a:xfrm>
            <a:prstGeom prst="rect">
              <a:avLst/>
            </a:prstGeom>
          </p:spPr>
        </p:pic>
        <p:sp>
          <p:nvSpPr>
            <p:cNvPr id="931" name="object 931"/>
            <p:cNvSpPr/>
            <p:nvPr/>
          </p:nvSpPr>
          <p:spPr>
            <a:xfrm>
              <a:off x="5031994" y="2788792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2" name="object 9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9951" y="2679191"/>
              <a:ext cx="153924" cy="214884"/>
            </a:xfrm>
            <a:prstGeom prst="rect">
              <a:avLst/>
            </a:prstGeom>
          </p:spPr>
        </p:pic>
        <p:sp>
          <p:nvSpPr>
            <p:cNvPr id="933" name="object 933"/>
            <p:cNvSpPr/>
            <p:nvPr/>
          </p:nvSpPr>
          <p:spPr>
            <a:xfrm>
              <a:off x="4945125" y="2674365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4889753" y="2573273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20"/>
                  </a:lnTo>
                  <a:lnTo>
                    <a:pt x="0" y="73660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90"/>
                  </a:lnTo>
                  <a:lnTo>
                    <a:pt x="436165" y="45005"/>
                  </a:lnTo>
                  <a:lnTo>
                    <a:pt x="441960" y="73660"/>
                  </a:lnTo>
                  <a:lnTo>
                    <a:pt x="441960" y="528320"/>
                  </a:lnTo>
                  <a:lnTo>
                    <a:pt x="436165" y="556974"/>
                  </a:lnTo>
                  <a:lnTo>
                    <a:pt x="420370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4960619" y="2589275"/>
              <a:ext cx="302260" cy="62865"/>
            </a:xfrm>
            <a:custGeom>
              <a:avLst/>
              <a:gdLst/>
              <a:ahLst/>
              <a:cxnLst/>
              <a:rect l="l" t="t" r="r" b="b"/>
              <a:pathLst>
                <a:path w="302260" h="62864">
                  <a:moveTo>
                    <a:pt x="30175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01751" y="6248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4993385" y="2574797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015166" y="2583179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055869" y="2574797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89" h="62230">
                  <a:moveTo>
                    <a:pt x="0" y="62229"/>
                  </a:moveTo>
                  <a:lnTo>
                    <a:pt x="0" y="0"/>
                  </a:lnTo>
                </a:path>
                <a:path w="59689" h="62230">
                  <a:moveTo>
                    <a:pt x="59435" y="62229"/>
                  </a:moveTo>
                  <a:lnTo>
                    <a:pt x="59435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138610" y="2583179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5875" y="5334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237225" y="2574797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810950" y="2574797"/>
              <a:ext cx="376555" cy="62230"/>
            </a:xfrm>
            <a:custGeom>
              <a:avLst/>
              <a:gdLst/>
              <a:ahLst/>
              <a:cxnLst/>
              <a:rect l="l" t="t" r="r" b="b"/>
              <a:pathLst>
                <a:path w="376554" h="62230">
                  <a:moveTo>
                    <a:pt x="15875" y="8382"/>
                  </a:moveTo>
                  <a:lnTo>
                    <a:pt x="0" y="8382"/>
                  </a:lnTo>
                  <a:lnTo>
                    <a:pt x="0" y="61722"/>
                  </a:lnTo>
                  <a:lnTo>
                    <a:pt x="15875" y="61722"/>
                  </a:lnTo>
                  <a:lnTo>
                    <a:pt x="15875" y="8382"/>
                  </a:lnTo>
                  <a:close/>
                </a:path>
                <a:path w="376554" h="62230">
                  <a:moveTo>
                    <a:pt x="376364" y="0"/>
                  </a:moveTo>
                  <a:lnTo>
                    <a:pt x="357314" y="0"/>
                  </a:lnTo>
                  <a:lnTo>
                    <a:pt x="357314" y="62230"/>
                  </a:lnTo>
                  <a:lnTo>
                    <a:pt x="376364" y="62230"/>
                  </a:lnTo>
                  <a:lnTo>
                    <a:pt x="376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2" name="object 9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6355" y="2895599"/>
              <a:ext cx="153924" cy="213359"/>
            </a:xfrm>
            <a:prstGeom prst="rect">
              <a:avLst/>
            </a:prstGeom>
          </p:spPr>
        </p:pic>
        <p:sp>
          <p:nvSpPr>
            <p:cNvPr id="943" name="object 943"/>
            <p:cNvSpPr/>
            <p:nvPr/>
          </p:nvSpPr>
          <p:spPr>
            <a:xfrm>
              <a:off x="5891529" y="2890773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4" name="object 9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1011" y="2778251"/>
              <a:ext cx="153924" cy="214884"/>
            </a:xfrm>
            <a:prstGeom prst="rect">
              <a:avLst/>
            </a:prstGeom>
          </p:spPr>
        </p:pic>
        <p:sp>
          <p:nvSpPr>
            <p:cNvPr id="945" name="object 945"/>
            <p:cNvSpPr/>
            <p:nvPr/>
          </p:nvSpPr>
          <p:spPr>
            <a:xfrm>
              <a:off x="5806185" y="2773425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6" name="object 9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2619" y="2665475"/>
              <a:ext cx="155447" cy="213359"/>
            </a:xfrm>
            <a:prstGeom prst="rect">
              <a:avLst/>
            </a:prstGeom>
          </p:spPr>
        </p:pic>
        <p:sp>
          <p:nvSpPr>
            <p:cNvPr id="947" name="object 947"/>
            <p:cNvSpPr/>
            <p:nvPr/>
          </p:nvSpPr>
          <p:spPr>
            <a:xfrm>
              <a:off x="5717794" y="2660649"/>
              <a:ext cx="165100" cy="222885"/>
            </a:xfrm>
            <a:custGeom>
              <a:avLst/>
              <a:gdLst/>
              <a:ahLst/>
              <a:cxnLst/>
              <a:rect l="l" t="t" r="r" b="b"/>
              <a:pathLst>
                <a:path w="165100" h="222885">
                  <a:moveTo>
                    <a:pt x="0" y="222885"/>
                  </a:moveTo>
                  <a:lnTo>
                    <a:pt x="164973" y="222885"/>
                  </a:lnTo>
                  <a:lnTo>
                    <a:pt x="164973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5662422" y="2559557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60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19"/>
                  </a:lnTo>
                  <a:lnTo>
                    <a:pt x="0" y="73659"/>
                  </a:ln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89"/>
                  </a:lnTo>
                  <a:lnTo>
                    <a:pt x="436165" y="45005"/>
                  </a:lnTo>
                  <a:lnTo>
                    <a:pt x="441960" y="73659"/>
                  </a:lnTo>
                  <a:lnTo>
                    <a:pt x="441960" y="528319"/>
                  </a:lnTo>
                  <a:lnTo>
                    <a:pt x="436165" y="556974"/>
                  </a:lnTo>
                  <a:lnTo>
                    <a:pt x="420369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100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5734811" y="2575559"/>
              <a:ext cx="302260" cy="60960"/>
            </a:xfrm>
            <a:custGeom>
              <a:avLst/>
              <a:gdLst/>
              <a:ahLst/>
              <a:cxnLst/>
              <a:rect l="l" t="t" r="r" b="b"/>
              <a:pathLst>
                <a:path w="302260" h="60960">
                  <a:moveTo>
                    <a:pt x="30175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01751" y="60960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5758053" y="2559557"/>
              <a:ext cx="45720" cy="62230"/>
            </a:xfrm>
            <a:custGeom>
              <a:avLst/>
              <a:gdLst/>
              <a:ahLst/>
              <a:cxnLst/>
              <a:rect l="l" t="t" r="r" b="b"/>
              <a:pathLst>
                <a:path w="45720" h="62230">
                  <a:moveTo>
                    <a:pt x="1905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19050" y="62230"/>
                  </a:lnTo>
                  <a:lnTo>
                    <a:pt x="19050" y="0"/>
                  </a:lnTo>
                  <a:close/>
                </a:path>
                <a:path w="45720" h="62230">
                  <a:moveTo>
                    <a:pt x="45656" y="8382"/>
                  </a:moveTo>
                  <a:lnTo>
                    <a:pt x="29781" y="8382"/>
                  </a:lnTo>
                  <a:lnTo>
                    <a:pt x="29781" y="61722"/>
                  </a:lnTo>
                  <a:lnTo>
                    <a:pt x="45656" y="61722"/>
                  </a:lnTo>
                  <a:lnTo>
                    <a:pt x="45656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5828538" y="2559557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89" h="62230">
                  <a:moveTo>
                    <a:pt x="0" y="62229"/>
                  </a:moveTo>
                  <a:lnTo>
                    <a:pt x="0" y="0"/>
                  </a:lnTo>
                </a:path>
                <a:path w="59689" h="62230">
                  <a:moveTo>
                    <a:pt x="59436" y="62229"/>
                  </a:moveTo>
                  <a:lnTo>
                    <a:pt x="59436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5911278" y="2567939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5875" y="533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009894" y="2559557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5942457" y="2559557"/>
              <a:ext cx="19050" cy="62230"/>
            </a:xfrm>
            <a:custGeom>
              <a:avLst/>
              <a:gdLst/>
              <a:ahLst/>
              <a:cxnLst/>
              <a:rect l="l" t="t" r="r" b="b"/>
              <a:pathLst>
                <a:path w="19050" h="62230">
                  <a:moveTo>
                    <a:pt x="19050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19050" y="622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5593079" y="256793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6" name="object 9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8439" y="2895599"/>
              <a:ext cx="153924" cy="213359"/>
            </a:xfrm>
            <a:prstGeom prst="rect">
              <a:avLst/>
            </a:prstGeom>
          </p:spPr>
        </p:pic>
        <p:sp>
          <p:nvSpPr>
            <p:cNvPr id="957" name="object 957"/>
            <p:cNvSpPr/>
            <p:nvPr/>
          </p:nvSpPr>
          <p:spPr>
            <a:xfrm>
              <a:off x="6563614" y="2890773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8" name="object 9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1571" y="2778251"/>
              <a:ext cx="153923" cy="214884"/>
            </a:xfrm>
            <a:prstGeom prst="rect">
              <a:avLst/>
            </a:prstGeom>
          </p:spPr>
        </p:pic>
        <p:sp>
          <p:nvSpPr>
            <p:cNvPr id="959" name="object 959"/>
            <p:cNvSpPr/>
            <p:nvPr/>
          </p:nvSpPr>
          <p:spPr>
            <a:xfrm>
              <a:off x="6476746" y="2773425"/>
              <a:ext cx="163830" cy="224790"/>
            </a:xfrm>
            <a:custGeom>
              <a:avLst/>
              <a:gdLst/>
              <a:ahLst/>
              <a:cxnLst/>
              <a:rect l="l" t="t" r="r" b="b"/>
              <a:pathLst>
                <a:path w="163829" h="224789">
                  <a:moveTo>
                    <a:pt x="0" y="224409"/>
                  </a:moveTo>
                  <a:lnTo>
                    <a:pt x="163449" y="224409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0" name="object 9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4703" y="2665475"/>
              <a:ext cx="153924" cy="213359"/>
            </a:xfrm>
            <a:prstGeom prst="rect">
              <a:avLst/>
            </a:prstGeom>
          </p:spPr>
        </p:pic>
        <p:sp>
          <p:nvSpPr>
            <p:cNvPr id="961" name="object 961"/>
            <p:cNvSpPr/>
            <p:nvPr/>
          </p:nvSpPr>
          <p:spPr>
            <a:xfrm>
              <a:off x="6389877" y="2660649"/>
              <a:ext cx="163830" cy="222885"/>
            </a:xfrm>
            <a:custGeom>
              <a:avLst/>
              <a:gdLst/>
              <a:ahLst/>
              <a:cxnLst/>
              <a:rect l="l" t="t" r="r" b="b"/>
              <a:pathLst>
                <a:path w="163829" h="222885">
                  <a:moveTo>
                    <a:pt x="0" y="222885"/>
                  </a:moveTo>
                  <a:lnTo>
                    <a:pt x="163449" y="222885"/>
                  </a:lnTo>
                  <a:lnTo>
                    <a:pt x="163449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334505" y="2559557"/>
              <a:ext cx="441959" cy="601980"/>
            </a:xfrm>
            <a:custGeom>
              <a:avLst/>
              <a:gdLst/>
              <a:ahLst/>
              <a:cxnLst/>
              <a:rect l="l" t="t" r="r" b="b"/>
              <a:pathLst>
                <a:path w="441959" h="601980">
                  <a:moveTo>
                    <a:pt x="73660" y="601979"/>
                  </a:moveTo>
                  <a:lnTo>
                    <a:pt x="45005" y="596185"/>
                  </a:lnTo>
                  <a:lnTo>
                    <a:pt x="21589" y="580389"/>
                  </a:lnTo>
                  <a:lnTo>
                    <a:pt x="5794" y="556974"/>
                  </a:lnTo>
                  <a:lnTo>
                    <a:pt x="0" y="528319"/>
                  </a:lnTo>
                  <a:lnTo>
                    <a:pt x="0" y="73659"/>
                  </a:ln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368300" y="0"/>
                  </a:lnTo>
                  <a:lnTo>
                    <a:pt x="396954" y="5794"/>
                  </a:lnTo>
                  <a:lnTo>
                    <a:pt x="420370" y="21589"/>
                  </a:lnTo>
                  <a:lnTo>
                    <a:pt x="436165" y="45005"/>
                  </a:lnTo>
                  <a:lnTo>
                    <a:pt x="441960" y="73659"/>
                  </a:lnTo>
                  <a:lnTo>
                    <a:pt x="441960" y="528319"/>
                  </a:lnTo>
                  <a:lnTo>
                    <a:pt x="436165" y="556974"/>
                  </a:lnTo>
                  <a:lnTo>
                    <a:pt x="420370" y="580389"/>
                  </a:lnTo>
                  <a:lnTo>
                    <a:pt x="396954" y="596185"/>
                  </a:lnTo>
                  <a:lnTo>
                    <a:pt x="368300" y="601979"/>
                  </a:lnTo>
                  <a:lnTo>
                    <a:pt x="73660" y="601979"/>
                  </a:lnTo>
                </a:path>
              </a:pathLst>
            </a:custGeom>
            <a:ln w="38099">
              <a:solidFill>
                <a:srgbClr val="5A5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405371" y="2575559"/>
              <a:ext cx="302260" cy="60960"/>
            </a:xfrm>
            <a:custGeom>
              <a:avLst/>
              <a:gdLst/>
              <a:ahLst/>
              <a:cxnLst/>
              <a:rect l="l" t="t" r="r" b="b"/>
              <a:pathLst>
                <a:path w="302259" h="60960">
                  <a:moveTo>
                    <a:pt x="30175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01751" y="60960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A5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438138" y="2559557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459918" y="2559557"/>
              <a:ext cx="109855" cy="62230"/>
            </a:xfrm>
            <a:custGeom>
              <a:avLst/>
              <a:gdLst/>
              <a:ahLst/>
              <a:cxnLst/>
              <a:rect l="l" t="t" r="r" b="b"/>
              <a:pathLst>
                <a:path w="109854" h="62230">
                  <a:moveTo>
                    <a:pt x="15875" y="8382"/>
                  </a:moveTo>
                  <a:lnTo>
                    <a:pt x="0" y="8382"/>
                  </a:lnTo>
                  <a:lnTo>
                    <a:pt x="0" y="61722"/>
                  </a:lnTo>
                  <a:lnTo>
                    <a:pt x="15875" y="61722"/>
                  </a:lnTo>
                  <a:lnTo>
                    <a:pt x="15875" y="8382"/>
                  </a:lnTo>
                  <a:close/>
                </a:path>
                <a:path w="109854" h="62230">
                  <a:moveTo>
                    <a:pt x="50228" y="0"/>
                  </a:moveTo>
                  <a:lnTo>
                    <a:pt x="31178" y="0"/>
                  </a:lnTo>
                  <a:lnTo>
                    <a:pt x="31178" y="62230"/>
                  </a:lnTo>
                  <a:lnTo>
                    <a:pt x="50228" y="62230"/>
                  </a:lnTo>
                  <a:lnTo>
                    <a:pt x="50228" y="0"/>
                  </a:lnTo>
                  <a:close/>
                </a:path>
                <a:path w="109854" h="62230">
                  <a:moveTo>
                    <a:pt x="109651" y="0"/>
                  </a:moveTo>
                  <a:lnTo>
                    <a:pt x="90601" y="0"/>
                  </a:lnTo>
                  <a:lnTo>
                    <a:pt x="90601" y="62230"/>
                  </a:lnTo>
                  <a:lnTo>
                    <a:pt x="109651" y="62230"/>
                  </a:lnTo>
                  <a:lnTo>
                    <a:pt x="109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6591300" y="256793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6622541" y="2559557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90" h="62230">
                  <a:moveTo>
                    <a:pt x="59435" y="62229"/>
                  </a:moveTo>
                  <a:lnTo>
                    <a:pt x="59435" y="0"/>
                  </a:lnTo>
                </a:path>
                <a:path w="59690" h="62230">
                  <a:moveTo>
                    <a:pt x="0" y="622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6255702" y="2567939"/>
              <a:ext cx="15875" cy="53340"/>
            </a:xfrm>
            <a:custGeom>
              <a:avLst/>
              <a:gdLst/>
              <a:ahLst/>
              <a:cxnLst/>
              <a:rect l="l" t="t" r="r" b="b"/>
              <a:pathLst>
                <a:path w="15875" h="53339">
                  <a:moveTo>
                    <a:pt x="15875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5875" y="533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9073133" y="4571237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0"/>
                  </a:lnTo>
                  <a:lnTo>
                    <a:pt x="0" y="606551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9662922" y="4574285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0"/>
                  </a:lnTo>
                  <a:lnTo>
                    <a:pt x="0" y="606551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0210037" y="4568189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0"/>
                  </a:lnTo>
                  <a:lnTo>
                    <a:pt x="0" y="60655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0805922" y="4562093"/>
              <a:ext cx="0" cy="605155"/>
            </a:xfrm>
            <a:custGeom>
              <a:avLst/>
              <a:gdLst/>
              <a:ahLst/>
              <a:cxnLst/>
              <a:rect l="l" t="t" r="r" b="b"/>
              <a:pathLst>
                <a:path h="605154">
                  <a:moveTo>
                    <a:pt x="0" y="0"/>
                  </a:moveTo>
                  <a:lnTo>
                    <a:pt x="0" y="0"/>
                  </a:lnTo>
                  <a:lnTo>
                    <a:pt x="0" y="605027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1406377" y="4568189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0"/>
                  </a:lnTo>
                  <a:lnTo>
                    <a:pt x="0" y="606552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4" name="object 974"/>
          <p:cNvSpPr txBox="1">
            <a:spLocks noGrp="1"/>
          </p:cNvSpPr>
          <p:nvPr>
            <p:ph type="title"/>
          </p:nvPr>
        </p:nvSpPr>
        <p:spPr>
          <a:xfrm>
            <a:off x="364642" y="335737"/>
            <a:ext cx="9520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CLUSTERSTOR</a:t>
            </a:r>
            <a:r>
              <a:rPr sz="28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E1000</a:t>
            </a:r>
            <a:r>
              <a:rPr sz="2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LUSTRE</a:t>
            </a:r>
            <a:r>
              <a:rPr sz="28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FILE</a:t>
            </a:r>
            <a:r>
              <a:rPr sz="2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28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DMF</a:t>
            </a:r>
            <a:r>
              <a:rPr sz="28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V7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5" name="object 975"/>
          <p:cNvSpPr txBox="1"/>
          <p:nvPr/>
        </p:nvSpPr>
        <p:spPr>
          <a:xfrm>
            <a:off x="1145844" y="2606420"/>
            <a:ext cx="7143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A982"/>
                </a:solidFill>
                <a:latin typeface="Arial"/>
                <a:cs typeface="Arial"/>
              </a:rPr>
              <a:t>Cluster</a:t>
            </a:r>
            <a:r>
              <a:rPr sz="1000" b="1" spc="-15" dirty="0">
                <a:solidFill>
                  <a:srgbClr val="00A982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00A982"/>
                </a:solidFill>
                <a:latin typeface="Arial"/>
                <a:cs typeface="Arial"/>
              </a:rPr>
              <a:t>tor  Manager, </a:t>
            </a:r>
            <a:r>
              <a:rPr sz="1000" b="1" dirty="0">
                <a:solidFill>
                  <a:srgbClr val="00A982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982"/>
                </a:solidFill>
                <a:latin typeface="Arial"/>
                <a:cs typeface="Arial"/>
              </a:rPr>
              <a:t>VIEW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76" name="object 9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0644" y="986027"/>
            <a:ext cx="11173968" cy="150875"/>
          </a:xfrm>
          <a:prstGeom prst="rect">
            <a:avLst/>
          </a:prstGeom>
        </p:spPr>
      </p:pic>
      <p:sp>
        <p:nvSpPr>
          <p:cNvPr id="977" name="object 977"/>
          <p:cNvSpPr txBox="1"/>
          <p:nvPr/>
        </p:nvSpPr>
        <p:spPr>
          <a:xfrm>
            <a:off x="5604764" y="969009"/>
            <a:ext cx="9848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E1000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Solution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69289"/>
            <a:ext cx="692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Calibri"/>
                <a:cs typeface="Calibri"/>
              </a:rPr>
              <a:t>Az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adatok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megőrzése,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archiválása,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biztonsági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másolata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268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SZALAGKÖNYVTÁR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071" y="2379416"/>
            <a:ext cx="7819363" cy="40580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200" y="497840"/>
            <a:ext cx="7663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TFINITY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EXASCALE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ENTERPRISE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ARCHIVE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588" y="1410715"/>
            <a:ext cx="5671820" cy="403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TFinity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Delivers</a:t>
            </a:r>
            <a:endParaRPr sz="2400">
              <a:latin typeface="Calibri"/>
              <a:cs typeface="Calibri"/>
            </a:endParaRPr>
          </a:p>
          <a:p>
            <a:pPr marL="745490" indent="-183515">
              <a:lnSpc>
                <a:spcPts val="2370"/>
              </a:lnSpc>
              <a:buSzPct val="120000"/>
              <a:buChar char="•"/>
              <a:tabLst>
                <a:tab pos="74612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Exabyte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native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LTO-9</a:t>
            </a:r>
            <a:endParaRPr sz="2000">
              <a:latin typeface="Calibri"/>
              <a:cs typeface="Calibri"/>
            </a:endParaRPr>
          </a:p>
          <a:p>
            <a:pPr marL="745490" indent="-183515">
              <a:lnSpc>
                <a:spcPts val="2275"/>
              </a:lnSpc>
              <a:buSzPct val="120000"/>
              <a:buChar char="•"/>
              <a:tabLst>
                <a:tab pos="7461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858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PB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native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TS1160</a:t>
            </a:r>
            <a:endParaRPr sz="2000">
              <a:latin typeface="Calibri"/>
              <a:cs typeface="Calibri"/>
            </a:endParaRPr>
          </a:p>
          <a:p>
            <a:pPr marL="745490" indent="-183515">
              <a:lnSpc>
                <a:spcPts val="2220"/>
              </a:lnSpc>
              <a:buSzPct val="120000"/>
              <a:buChar char="•"/>
              <a:tabLst>
                <a:tab pos="7461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365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2000">
              <a:latin typeface="Calibri"/>
              <a:cs typeface="Calibri"/>
            </a:endParaRPr>
          </a:p>
          <a:p>
            <a:pPr marL="745490" indent="-183515">
              <a:lnSpc>
                <a:spcPts val="2520"/>
              </a:lnSpc>
              <a:buSzPct val="120000"/>
              <a:buChar char="•"/>
              <a:tabLst>
                <a:tab pos="7461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Dual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robotics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performance</a:t>
            </a:r>
            <a:endParaRPr sz="2000">
              <a:latin typeface="Calibri"/>
              <a:cs typeface="Calibri"/>
            </a:endParaRPr>
          </a:p>
          <a:p>
            <a:pPr marL="745490" indent="-183515">
              <a:lnSpc>
                <a:spcPts val="2850"/>
              </a:lnSpc>
              <a:buSzPct val="120000"/>
              <a:buChar char="•"/>
              <a:tabLst>
                <a:tab pos="74612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Flexible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Configurations</a:t>
            </a:r>
            <a:endParaRPr sz="2000">
              <a:latin typeface="Calibri"/>
              <a:cs typeface="Calibri"/>
            </a:endParaRPr>
          </a:p>
          <a:p>
            <a:pPr marL="1155065" lvl="1" indent="-183515">
              <a:lnSpc>
                <a:spcPts val="1985"/>
              </a:lnSpc>
              <a:spcBef>
                <a:spcPts val="425"/>
              </a:spcBef>
              <a:buSzPct val="88235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frames</a:t>
            </a:r>
            <a:endParaRPr sz="1700">
              <a:latin typeface="Calibri"/>
              <a:cs typeface="Calibri"/>
            </a:endParaRPr>
          </a:p>
          <a:p>
            <a:pPr marL="1155065" lvl="1" indent="-183515">
              <a:lnSpc>
                <a:spcPts val="1930"/>
              </a:lnSpc>
              <a:buSzPct val="88235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100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over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56,400 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LTO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slots/42,930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slots</a:t>
            </a:r>
            <a:endParaRPr sz="1700">
              <a:latin typeface="Calibri"/>
              <a:cs typeface="Calibri"/>
            </a:endParaRPr>
          </a:p>
          <a:p>
            <a:pPr marL="1155065" lvl="1" indent="-183515">
              <a:lnSpc>
                <a:spcPts val="1985"/>
              </a:lnSpc>
              <a:buSzPct val="88235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144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tape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drives</a:t>
            </a:r>
            <a:endParaRPr sz="1700">
              <a:latin typeface="Calibri"/>
              <a:cs typeface="Calibri"/>
            </a:endParaRPr>
          </a:p>
          <a:p>
            <a:pPr marL="424180" indent="-182880">
              <a:lnSpc>
                <a:spcPts val="2160"/>
              </a:lnSpc>
              <a:spcBef>
                <a:spcPts val="405"/>
              </a:spcBef>
              <a:buSzPct val="90000"/>
              <a:buChar char="•"/>
              <a:tabLst>
                <a:tab pos="424180" algn="l"/>
              </a:tabLst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LTO-9,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LTO-8,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LTO-7,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TS1160,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TS1155,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TS1150,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T10K</a:t>
            </a:r>
            <a:endParaRPr sz="2000">
              <a:latin typeface="Calibri"/>
              <a:cs typeface="Calibri"/>
            </a:endParaRPr>
          </a:p>
          <a:p>
            <a:pPr marL="423545">
              <a:lnSpc>
                <a:spcPts val="216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424180" indent="-182880">
              <a:lnSpc>
                <a:spcPct val="100000"/>
              </a:lnSpc>
              <a:spcBef>
                <a:spcPts val="420"/>
              </a:spcBef>
              <a:buSzPct val="90000"/>
              <a:buChar char="•"/>
              <a:tabLst>
                <a:tab pos="42418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Upgrade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LTO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slot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increments</a:t>
            </a:r>
            <a:endParaRPr sz="2000">
              <a:latin typeface="Calibri"/>
              <a:cs typeface="Calibri"/>
            </a:endParaRPr>
          </a:p>
          <a:p>
            <a:pPr marL="424180" indent="-182880">
              <a:lnSpc>
                <a:spcPct val="100000"/>
              </a:lnSpc>
              <a:spcBef>
                <a:spcPts val="420"/>
              </a:spcBef>
              <a:buSzPct val="90000"/>
              <a:buChar char="•"/>
              <a:tabLst>
                <a:tab pos="42418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mounts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hour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040" y="1690116"/>
            <a:ext cx="5055108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511" y="442086"/>
            <a:ext cx="4860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Arial"/>
                <a:cs typeface="Arial"/>
              </a:rPr>
              <a:t>TERAPACK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ARCHITECTURE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710" y="1159154"/>
            <a:ext cx="6369685" cy="360172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39"/>
              </a:spcBef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510"/>
              </a:lnSpc>
              <a:spcBef>
                <a:spcPts val="335"/>
              </a:spcBef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smallest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endParaRPr sz="2200">
              <a:latin typeface="Calibri"/>
              <a:cs typeface="Calibri"/>
            </a:endParaRPr>
          </a:p>
          <a:p>
            <a:pPr marL="424180" lvl="1" indent="-183515">
              <a:lnSpc>
                <a:spcPts val="2375"/>
              </a:lnSpc>
              <a:buSzPct val="88636"/>
              <a:buChar char="•"/>
              <a:tabLst>
                <a:tab pos="42481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floor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requirements</a:t>
            </a:r>
            <a:endParaRPr sz="2200">
              <a:latin typeface="Calibri"/>
              <a:cs typeface="Calibri"/>
            </a:endParaRPr>
          </a:p>
          <a:p>
            <a:pPr marL="424180" lvl="1" indent="-183515">
              <a:lnSpc>
                <a:spcPts val="2375"/>
              </a:lnSpc>
              <a:buSzPct val="88636"/>
              <a:buChar char="•"/>
              <a:tabLst>
                <a:tab pos="42481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 handling</a:t>
            </a:r>
            <a:endParaRPr sz="2200">
              <a:latin typeface="Calibri"/>
              <a:cs typeface="Calibri"/>
            </a:endParaRPr>
          </a:p>
          <a:p>
            <a:pPr marL="424180" lvl="1" indent="-183515">
              <a:lnSpc>
                <a:spcPts val="2510"/>
              </a:lnSpc>
              <a:buSzPct val="88636"/>
              <a:buChar char="•"/>
              <a:tabLst>
                <a:tab pos="42481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LTO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 9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TS11xx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TeraPack</a:t>
            </a:r>
            <a:endParaRPr sz="2200">
              <a:latin typeface="Calibri"/>
              <a:cs typeface="Calibri"/>
            </a:endParaRPr>
          </a:p>
          <a:p>
            <a:pPr marL="469900" indent="-457834">
              <a:lnSpc>
                <a:spcPts val="2510"/>
              </a:lnSpc>
              <a:spcBef>
                <a:spcPts val="940"/>
              </a:spcBef>
              <a:buSzPct val="88636"/>
              <a:buChar char="•"/>
              <a:tabLst>
                <a:tab pos="469900" algn="l"/>
                <a:tab pos="470534" algn="l"/>
              </a:tabLst>
            </a:pP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TeraPack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allows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TFinity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maximize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floor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needed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archive.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330"/>
              </a:spcBef>
              <a:buChar char="•"/>
              <a:tabLst>
                <a:tab pos="195580" algn="l"/>
              </a:tabLst>
            </a:pP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TeraPacks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moving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media much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endParaRPr sz="2200">
              <a:latin typeface="Calibri"/>
              <a:cs typeface="Calibri"/>
            </a:endParaRPr>
          </a:p>
          <a:p>
            <a:pPr marL="424180" marR="5080" lvl="1" indent="-183515">
              <a:lnSpc>
                <a:spcPts val="2380"/>
              </a:lnSpc>
              <a:spcBef>
                <a:spcPts val="430"/>
              </a:spcBef>
              <a:buSzPct val="88636"/>
              <a:buChar char="•"/>
              <a:tabLst>
                <a:tab pos="42481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TFinity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transporting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moving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5671" y="336804"/>
            <a:ext cx="6478905" cy="6195060"/>
            <a:chOff x="4995671" y="336804"/>
            <a:chExt cx="6478905" cy="61950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935" y="336804"/>
              <a:ext cx="3223260" cy="4262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9891" y="365760"/>
              <a:ext cx="3115055" cy="4154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78240" y="364109"/>
              <a:ext cx="3118485" cy="4157979"/>
            </a:xfrm>
            <a:custGeom>
              <a:avLst/>
              <a:gdLst/>
              <a:ahLst/>
              <a:cxnLst/>
              <a:rect l="l" t="t" r="r" b="b"/>
              <a:pathLst>
                <a:path w="3118484" h="4157979">
                  <a:moveTo>
                    <a:pt x="0" y="4157599"/>
                  </a:moveTo>
                  <a:lnTo>
                    <a:pt x="3118230" y="4157599"/>
                  </a:lnTo>
                  <a:lnTo>
                    <a:pt x="3118230" y="0"/>
                  </a:lnTo>
                  <a:lnTo>
                    <a:pt x="0" y="0"/>
                  </a:lnTo>
                  <a:lnTo>
                    <a:pt x="0" y="41575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5671" y="4520183"/>
              <a:ext cx="2840735" cy="201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71524"/>
            <a:ext cx="836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Arial"/>
                <a:cs typeface="Arial"/>
              </a:rPr>
              <a:t>STANDARD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BLUESCALE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SOFTWARE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27022"/>
            <a:ext cx="10236835" cy="3986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ts val="2575"/>
              </a:lnSpc>
              <a:spcBef>
                <a:spcPts val="95"/>
              </a:spcBef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Lifecycle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(MLM)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reporting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Lifecycle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(DLM)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diagnostics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buChar char="•"/>
              <a:tabLst>
                <a:tab pos="19558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Hardware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(HHM)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Hardware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reporting and diagnostics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510"/>
              </a:lnSpc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Encryption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Built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Encryption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2200">
              <a:latin typeface="Calibri"/>
              <a:cs typeface="Calibri"/>
            </a:endParaRPr>
          </a:p>
          <a:p>
            <a:pPr marL="194945" marR="64135" indent="-182880">
              <a:lnSpc>
                <a:spcPct val="80000"/>
              </a:lnSpc>
              <a:spcBef>
                <a:spcPts val="459"/>
              </a:spcBef>
              <a:buChar char="•"/>
              <a:tabLst>
                <a:tab pos="19558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Integrity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(DIV)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Verify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automatically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background task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host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involvement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255"/>
              </a:lnSpc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AutoSupport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automatically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ticket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critical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  <a:p>
            <a:pPr marL="194945">
              <a:lnSpc>
                <a:spcPts val="231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encountered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ts val="2510"/>
              </a:lnSpc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Partitioning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partitions</a:t>
            </a:r>
            <a:endParaRPr sz="2200">
              <a:latin typeface="Calibri"/>
              <a:cs typeface="Calibri"/>
            </a:endParaRPr>
          </a:p>
          <a:p>
            <a:pPr marL="194945" marR="5080" indent="-182880">
              <a:lnSpc>
                <a:spcPct val="80000"/>
              </a:lnSpc>
              <a:spcBef>
                <a:spcPts val="465"/>
              </a:spcBef>
              <a:buChar char="•"/>
              <a:tabLst>
                <a:tab pos="19558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Remote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(RLC)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anywhere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front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panel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touchscreen</a:t>
            </a:r>
            <a:endParaRPr sz="2200">
              <a:latin typeface="Calibri"/>
              <a:cs typeface="Calibri"/>
            </a:endParaRPr>
          </a:p>
          <a:p>
            <a:pPr marL="194945" marR="223520" indent="-182880">
              <a:lnSpc>
                <a:spcPts val="2110"/>
              </a:lnSpc>
              <a:spcBef>
                <a:spcPts val="390"/>
              </a:spcBef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Clean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–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Let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library automatically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clean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drives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cleaned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324" y="1167383"/>
              <a:ext cx="10719816" cy="47472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4078" y="126619"/>
            <a:ext cx="889698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latin typeface="Arial"/>
                <a:cs typeface="Arial"/>
              </a:rPr>
              <a:t>Compatible</a:t>
            </a:r>
            <a:r>
              <a:rPr sz="3800" b="1" spc="-6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with</a:t>
            </a:r>
            <a:r>
              <a:rPr sz="3800" b="1" spc="-3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all</a:t>
            </a:r>
            <a:r>
              <a:rPr sz="3800" b="1" spc="-25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major</a:t>
            </a:r>
            <a:r>
              <a:rPr sz="3800" b="1" spc="-25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ISV</a:t>
            </a:r>
            <a:r>
              <a:rPr sz="3800" b="1" spc="-1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software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13103"/>
              <a:ext cx="12192000" cy="46405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194" y="1777111"/>
            <a:ext cx="7047230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7325" marR="383540" indent="-17526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Arial"/>
                <a:cs typeface="Arial"/>
              </a:rPr>
              <a:t>“The confluence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AI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spc="-5" dirty="0">
                <a:latin typeface="Arial"/>
                <a:cs typeface="Arial"/>
              </a:rPr>
              <a:t>traditional </a:t>
            </a:r>
            <a:r>
              <a:rPr sz="2800" dirty="0">
                <a:latin typeface="Arial"/>
                <a:cs typeface="Arial"/>
              </a:rPr>
              <a:t> simulations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transform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very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high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performance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computing.</a:t>
            </a:r>
            <a:endParaRPr sz="2800">
              <a:latin typeface="Arial"/>
              <a:cs typeface="Arial"/>
            </a:endParaRPr>
          </a:p>
          <a:p>
            <a:pPr marL="187325" marR="5080">
              <a:lnSpc>
                <a:spcPts val="3020"/>
              </a:lnSpc>
              <a:spcBef>
                <a:spcPts val="50"/>
              </a:spcBef>
            </a:pPr>
            <a:r>
              <a:rPr sz="2800" spc="-10" dirty="0">
                <a:latin typeface="Arial"/>
                <a:cs typeface="Arial"/>
              </a:rPr>
              <a:t>That’s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think 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going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yet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another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how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science.”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080" y="5184775"/>
            <a:ext cx="680529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ts val="207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Rick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Stevens,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Director,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Argonne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Laboratory</a:t>
            </a:r>
            <a:endParaRPr sz="1800">
              <a:latin typeface="Arial"/>
              <a:cs typeface="Arial"/>
            </a:endParaRPr>
          </a:p>
          <a:p>
            <a:pPr marL="12700" marR="2356485">
              <a:lnSpc>
                <a:spcPts val="1510"/>
              </a:lnSpc>
              <a:spcBef>
                <a:spcPts val="105"/>
              </a:spcBef>
            </a:pPr>
            <a:r>
              <a:rPr sz="1400" u="heavy" spc="-2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ww</a:t>
            </a:r>
            <a:r>
              <a:rPr sz="1400" u="heavy" spc="-9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w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.ne</a:t>
            </a:r>
            <a:r>
              <a:rPr sz="1400" u="heavy" spc="-2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x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tplatfor</a:t>
            </a:r>
            <a:r>
              <a:rPr sz="1400" u="heavy" spc="-1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m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.co</a:t>
            </a:r>
            <a:r>
              <a:rPr sz="1400" u="heavy" spc="-1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m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/2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0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1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9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/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1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0</a:t>
            </a:r>
            <a:r>
              <a:rPr sz="1400" u="heavy" spc="-1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/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2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2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/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sz="1400" u="heavy" spc="-2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x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asc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l</a:t>
            </a:r>
            <a:r>
              <a:rPr sz="1400" u="heavy" spc="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i</a:t>
            </a:r>
            <a:r>
              <a:rPr sz="1400" u="heavy" spc="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s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sz="1400" u="heavy" spc="-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no</a:t>
            </a:r>
            <a:r>
              <a:rPr sz="1400" u="heavy" spc="-1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t</a:t>
            </a:r>
            <a:r>
              <a:rPr sz="1400" u="heavy" spc="-1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sz="1400" u="heavy" spc="-20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y</a:t>
            </a:r>
            <a:r>
              <a:rPr sz="1400" u="heavy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our- </a:t>
            </a:r>
            <a:r>
              <a:rPr sz="1400" dirty="0">
                <a:solidFill>
                  <a:srgbClr val="C5C5C2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u="heavy" spc="-5" dirty="0">
                <a:solidFill>
                  <a:srgbClr val="C5C5C2"/>
                </a:solidFill>
                <a:uFill>
                  <a:solidFill>
                    <a:srgbClr val="C5C5C2"/>
                  </a:solidFill>
                </a:uFill>
                <a:latin typeface="Arial"/>
                <a:cs typeface="Arial"/>
                <a:hlinkClick r:id="rId5"/>
              </a:rPr>
              <a:t>grandfathers-hpc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53271" y="1930907"/>
            <a:ext cx="2045335" cy="2967355"/>
            <a:chOff x="8653271" y="1930907"/>
            <a:chExt cx="2045335" cy="29673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1371" y="1969007"/>
              <a:ext cx="1969007" cy="2891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72321" y="1949957"/>
              <a:ext cx="2007235" cy="2929255"/>
            </a:xfrm>
            <a:custGeom>
              <a:avLst/>
              <a:gdLst/>
              <a:ahLst/>
              <a:cxnLst/>
              <a:rect l="l" t="t" r="r" b="b"/>
              <a:pathLst>
                <a:path w="2007234" h="2929254">
                  <a:moveTo>
                    <a:pt x="0" y="2929128"/>
                  </a:moveTo>
                  <a:lnTo>
                    <a:pt x="2007107" y="2929128"/>
                  </a:lnTo>
                  <a:lnTo>
                    <a:pt x="2007107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8210" y="4215206"/>
            <a:ext cx="790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“We’re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doing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grandfather’s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HPC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here.”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95267"/>
            <a:ext cx="12191999" cy="5627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833" y="365252"/>
            <a:ext cx="3176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Spectra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Logic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HPC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Customer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References </a:t>
            </a:r>
            <a:r>
              <a:rPr sz="2400" b="1" spc="-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Europe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473" y="1714199"/>
            <a:ext cx="2548661" cy="11131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3103" y="1502663"/>
            <a:ext cx="1764792" cy="17266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97034" y="3872484"/>
            <a:ext cx="4270665" cy="1100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195" y="4003547"/>
            <a:ext cx="2590800" cy="1066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2104" y="1813560"/>
            <a:ext cx="2732531" cy="7879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09659" y="3872484"/>
            <a:ext cx="2665476" cy="9403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72539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972883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95"/>
              </a:spcBef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HPC/AI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COMPUTE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A982"/>
                </a:solidFill>
                <a:latin typeface="Calibri"/>
                <a:cs typeface="Calibri"/>
              </a:rPr>
              <a:t>STORAGE</a:t>
            </a:r>
            <a:endParaRPr sz="2800">
              <a:latin typeface="Calibri"/>
              <a:cs typeface="Calibri"/>
            </a:endParaRPr>
          </a:p>
          <a:p>
            <a:pPr marL="33655">
              <a:lnSpc>
                <a:spcPts val="2850"/>
              </a:lnSpc>
            </a:pP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HPC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Storage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 Supports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Optimized Compute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Workloads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642" y="1623822"/>
            <a:ext cx="8229600" cy="640080"/>
          </a:xfrm>
          <a:prstGeom prst="rect">
            <a:avLst/>
          </a:prstGeom>
          <a:ln w="50800">
            <a:solidFill>
              <a:srgbClr val="FF8D6C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R="363855" algn="ctr">
              <a:lnSpc>
                <a:spcPct val="100000"/>
              </a:lnSpc>
              <a:spcBef>
                <a:spcPts val="1275"/>
              </a:spcBef>
              <a:tabLst>
                <a:tab pos="375285" algn="l"/>
              </a:tabLst>
            </a:pPr>
            <a:r>
              <a:rPr sz="1800" b="1" u="dbl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HPC/AI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Cluster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0642" y="2398014"/>
            <a:ext cx="8229600" cy="1435735"/>
          </a:xfrm>
          <a:prstGeom prst="rect">
            <a:avLst/>
          </a:prstGeom>
          <a:ln w="50800">
            <a:solidFill>
              <a:srgbClr val="604667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800" b="1" spc="-5" dirty="0">
                <a:latin typeface="Arial"/>
                <a:cs typeface="Arial"/>
              </a:rPr>
              <a:t>High-Performance Storage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5233" y="2862833"/>
            <a:ext cx="1493520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579120" marR="104775">
              <a:lnSpc>
                <a:spcPts val="1510"/>
              </a:lnSpc>
            </a:pPr>
            <a:r>
              <a:rPr sz="1400" b="1" dirty="0">
                <a:latin typeface="Arial"/>
                <a:cs typeface="Arial"/>
              </a:rPr>
              <a:t>Scale-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t  </a:t>
            </a:r>
            <a:r>
              <a:rPr sz="1400" b="1" spc="-20" dirty="0">
                <a:latin typeface="Arial"/>
                <a:cs typeface="Arial"/>
              </a:rPr>
              <a:t>NAS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1529" y="2862833"/>
            <a:ext cx="3637915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70230" marR="2213610">
              <a:lnSpc>
                <a:spcPts val="13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ara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  </a:t>
            </a:r>
            <a:r>
              <a:rPr sz="1200" b="1" spc="-10" dirty="0"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2093" y="2862833"/>
            <a:ext cx="2565400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549275" marR="1026160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All-Flash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File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1164" y="3098292"/>
            <a:ext cx="350520" cy="35204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137916" y="3096767"/>
            <a:ext cx="352425" cy="352425"/>
            <a:chOff x="3137916" y="3096767"/>
            <a:chExt cx="352425" cy="352425"/>
          </a:xfrm>
        </p:grpSpPr>
        <p:sp>
          <p:nvSpPr>
            <p:cNvPr id="11" name="object 11"/>
            <p:cNvSpPr/>
            <p:nvPr/>
          </p:nvSpPr>
          <p:spPr>
            <a:xfrm>
              <a:off x="3137916" y="3096767"/>
              <a:ext cx="268605" cy="335280"/>
            </a:xfrm>
            <a:custGeom>
              <a:avLst/>
              <a:gdLst/>
              <a:ahLst/>
              <a:cxnLst/>
              <a:rect l="l" t="t" r="r" b="b"/>
              <a:pathLst>
                <a:path w="268604" h="335279">
                  <a:moveTo>
                    <a:pt x="134111" y="0"/>
                  </a:moveTo>
                  <a:lnTo>
                    <a:pt x="85725" y="2422"/>
                  </a:lnTo>
                  <a:lnTo>
                    <a:pt x="42672" y="9953"/>
                  </a:lnTo>
                  <a:lnTo>
                    <a:pt x="11811" y="22985"/>
                  </a:lnTo>
                  <a:lnTo>
                    <a:pt x="0" y="41910"/>
                  </a:lnTo>
                  <a:lnTo>
                    <a:pt x="0" y="293370"/>
                  </a:lnTo>
                  <a:lnTo>
                    <a:pt x="13882" y="314063"/>
                  </a:lnTo>
                  <a:lnTo>
                    <a:pt x="48196" y="326898"/>
                  </a:lnTo>
                  <a:lnTo>
                    <a:pt x="91940" y="333446"/>
                  </a:lnTo>
                  <a:lnTo>
                    <a:pt x="134111" y="335280"/>
                  </a:lnTo>
                  <a:lnTo>
                    <a:pt x="151306" y="334877"/>
                  </a:lnTo>
                  <a:lnTo>
                    <a:pt x="168132" y="333676"/>
                  </a:lnTo>
                  <a:lnTo>
                    <a:pt x="184171" y="331690"/>
                  </a:lnTo>
                  <a:lnTo>
                    <a:pt x="199008" y="328930"/>
                  </a:lnTo>
                  <a:lnTo>
                    <a:pt x="197746" y="318516"/>
                  </a:lnTo>
                  <a:lnTo>
                    <a:pt x="134111" y="318516"/>
                  </a:lnTo>
                  <a:lnTo>
                    <a:pt x="83040" y="315765"/>
                  </a:lnTo>
                  <a:lnTo>
                    <a:pt x="46339" y="309086"/>
                  </a:lnTo>
                  <a:lnTo>
                    <a:pt x="24187" y="300835"/>
                  </a:lnTo>
                  <a:lnTo>
                    <a:pt x="16763" y="293370"/>
                  </a:lnTo>
                  <a:lnTo>
                    <a:pt x="16763" y="230505"/>
                  </a:lnTo>
                  <a:lnTo>
                    <a:pt x="75124" y="230505"/>
                  </a:lnTo>
                  <a:lnTo>
                    <a:pt x="46339" y="225266"/>
                  </a:lnTo>
                  <a:lnTo>
                    <a:pt x="24187" y="217015"/>
                  </a:lnTo>
                  <a:lnTo>
                    <a:pt x="16763" y="209550"/>
                  </a:lnTo>
                  <a:lnTo>
                    <a:pt x="16763" y="146685"/>
                  </a:lnTo>
                  <a:lnTo>
                    <a:pt x="75124" y="146685"/>
                  </a:lnTo>
                  <a:lnTo>
                    <a:pt x="46339" y="141446"/>
                  </a:lnTo>
                  <a:lnTo>
                    <a:pt x="24187" y="133195"/>
                  </a:lnTo>
                  <a:lnTo>
                    <a:pt x="16763" y="125730"/>
                  </a:lnTo>
                  <a:lnTo>
                    <a:pt x="16763" y="62865"/>
                  </a:lnTo>
                  <a:lnTo>
                    <a:pt x="75124" y="62865"/>
                  </a:lnTo>
                  <a:lnTo>
                    <a:pt x="46339" y="57626"/>
                  </a:lnTo>
                  <a:lnTo>
                    <a:pt x="24187" y="49375"/>
                  </a:lnTo>
                  <a:lnTo>
                    <a:pt x="16763" y="41910"/>
                  </a:lnTo>
                  <a:lnTo>
                    <a:pt x="24187" y="34444"/>
                  </a:lnTo>
                  <a:lnTo>
                    <a:pt x="46339" y="26193"/>
                  </a:lnTo>
                  <a:lnTo>
                    <a:pt x="83040" y="19514"/>
                  </a:lnTo>
                  <a:lnTo>
                    <a:pt x="134111" y="16764"/>
                  </a:lnTo>
                  <a:lnTo>
                    <a:pt x="241648" y="16764"/>
                  </a:lnTo>
                  <a:lnTo>
                    <a:pt x="225504" y="9953"/>
                  </a:lnTo>
                  <a:lnTo>
                    <a:pt x="182445" y="2422"/>
                  </a:lnTo>
                  <a:lnTo>
                    <a:pt x="134111" y="0"/>
                  </a:lnTo>
                  <a:close/>
                </a:path>
                <a:path w="268604" h="335279">
                  <a:moveTo>
                    <a:pt x="196976" y="312166"/>
                  </a:moveTo>
                  <a:lnTo>
                    <a:pt x="182403" y="314926"/>
                  </a:lnTo>
                  <a:lnTo>
                    <a:pt x="167068" y="316912"/>
                  </a:lnTo>
                  <a:lnTo>
                    <a:pt x="150971" y="318113"/>
                  </a:lnTo>
                  <a:lnTo>
                    <a:pt x="134111" y="318516"/>
                  </a:lnTo>
                  <a:lnTo>
                    <a:pt x="197746" y="318516"/>
                  </a:lnTo>
                  <a:lnTo>
                    <a:pt x="196976" y="312166"/>
                  </a:lnTo>
                  <a:close/>
                </a:path>
                <a:path w="268604" h="335279">
                  <a:moveTo>
                    <a:pt x="75124" y="230505"/>
                  </a:moveTo>
                  <a:lnTo>
                    <a:pt x="16763" y="230505"/>
                  </a:lnTo>
                  <a:lnTo>
                    <a:pt x="39225" y="239940"/>
                  </a:lnTo>
                  <a:lnTo>
                    <a:pt x="67579" y="246459"/>
                  </a:lnTo>
                  <a:lnTo>
                    <a:pt x="99863" y="250239"/>
                  </a:lnTo>
                  <a:lnTo>
                    <a:pt x="134111" y="251460"/>
                  </a:lnTo>
                  <a:lnTo>
                    <a:pt x="147881" y="251426"/>
                  </a:lnTo>
                  <a:lnTo>
                    <a:pt x="160829" y="251190"/>
                  </a:lnTo>
                  <a:lnTo>
                    <a:pt x="172991" y="250549"/>
                  </a:lnTo>
                  <a:lnTo>
                    <a:pt x="184404" y="249301"/>
                  </a:lnTo>
                  <a:lnTo>
                    <a:pt x="184404" y="234696"/>
                  </a:lnTo>
                  <a:lnTo>
                    <a:pt x="134111" y="234696"/>
                  </a:lnTo>
                  <a:lnTo>
                    <a:pt x="83040" y="231945"/>
                  </a:lnTo>
                  <a:lnTo>
                    <a:pt x="75124" y="230505"/>
                  </a:lnTo>
                  <a:close/>
                </a:path>
                <a:path w="268604" h="335279">
                  <a:moveTo>
                    <a:pt x="184404" y="232537"/>
                  </a:moveTo>
                  <a:lnTo>
                    <a:pt x="171831" y="233785"/>
                  </a:lnTo>
                  <a:lnTo>
                    <a:pt x="159257" y="234426"/>
                  </a:lnTo>
                  <a:lnTo>
                    <a:pt x="146684" y="234662"/>
                  </a:lnTo>
                  <a:lnTo>
                    <a:pt x="134111" y="234696"/>
                  </a:lnTo>
                  <a:lnTo>
                    <a:pt x="184404" y="234696"/>
                  </a:lnTo>
                  <a:lnTo>
                    <a:pt x="184404" y="232537"/>
                  </a:lnTo>
                  <a:close/>
                </a:path>
                <a:path w="268604" h="335279">
                  <a:moveTo>
                    <a:pt x="268223" y="146685"/>
                  </a:moveTo>
                  <a:lnTo>
                    <a:pt x="251459" y="146685"/>
                  </a:lnTo>
                  <a:lnTo>
                    <a:pt x="251459" y="184404"/>
                  </a:lnTo>
                  <a:lnTo>
                    <a:pt x="268223" y="184404"/>
                  </a:lnTo>
                  <a:lnTo>
                    <a:pt x="268223" y="146685"/>
                  </a:lnTo>
                  <a:close/>
                </a:path>
                <a:path w="268604" h="335279">
                  <a:moveTo>
                    <a:pt x="75124" y="146685"/>
                  </a:moveTo>
                  <a:lnTo>
                    <a:pt x="16763" y="146685"/>
                  </a:lnTo>
                  <a:lnTo>
                    <a:pt x="39225" y="156120"/>
                  </a:lnTo>
                  <a:lnTo>
                    <a:pt x="67579" y="162639"/>
                  </a:lnTo>
                  <a:lnTo>
                    <a:pt x="99863" y="166419"/>
                  </a:lnTo>
                  <a:lnTo>
                    <a:pt x="134111" y="167640"/>
                  </a:lnTo>
                  <a:lnTo>
                    <a:pt x="168360" y="166419"/>
                  </a:lnTo>
                  <a:lnTo>
                    <a:pt x="200644" y="162639"/>
                  </a:lnTo>
                  <a:lnTo>
                    <a:pt x="228998" y="156120"/>
                  </a:lnTo>
                  <a:lnTo>
                    <a:pt x="241483" y="150876"/>
                  </a:lnTo>
                  <a:lnTo>
                    <a:pt x="134111" y="150876"/>
                  </a:lnTo>
                  <a:lnTo>
                    <a:pt x="83040" y="148125"/>
                  </a:lnTo>
                  <a:lnTo>
                    <a:pt x="75124" y="146685"/>
                  </a:lnTo>
                  <a:close/>
                </a:path>
                <a:path w="268604" h="335279">
                  <a:moveTo>
                    <a:pt x="268223" y="62865"/>
                  </a:moveTo>
                  <a:lnTo>
                    <a:pt x="251459" y="62865"/>
                  </a:lnTo>
                  <a:lnTo>
                    <a:pt x="251459" y="125730"/>
                  </a:lnTo>
                  <a:lnTo>
                    <a:pt x="244036" y="133195"/>
                  </a:lnTo>
                  <a:lnTo>
                    <a:pt x="221884" y="141446"/>
                  </a:lnTo>
                  <a:lnTo>
                    <a:pt x="185183" y="148125"/>
                  </a:lnTo>
                  <a:lnTo>
                    <a:pt x="134111" y="150876"/>
                  </a:lnTo>
                  <a:lnTo>
                    <a:pt x="241483" y="150876"/>
                  </a:lnTo>
                  <a:lnTo>
                    <a:pt x="251459" y="146685"/>
                  </a:lnTo>
                  <a:lnTo>
                    <a:pt x="268223" y="146685"/>
                  </a:lnTo>
                  <a:lnTo>
                    <a:pt x="268223" y="62865"/>
                  </a:lnTo>
                  <a:close/>
                </a:path>
                <a:path w="268604" h="335279">
                  <a:moveTo>
                    <a:pt x="75124" y="62865"/>
                  </a:moveTo>
                  <a:lnTo>
                    <a:pt x="16763" y="62865"/>
                  </a:lnTo>
                  <a:lnTo>
                    <a:pt x="39225" y="72300"/>
                  </a:lnTo>
                  <a:lnTo>
                    <a:pt x="67579" y="78819"/>
                  </a:lnTo>
                  <a:lnTo>
                    <a:pt x="99863" y="82599"/>
                  </a:lnTo>
                  <a:lnTo>
                    <a:pt x="134111" y="83820"/>
                  </a:lnTo>
                  <a:lnTo>
                    <a:pt x="168360" y="82599"/>
                  </a:lnTo>
                  <a:lnTo>
                    <a:pt x="200644" y="78819"/>
                  </a:lnTo>
                  <a:lnTo>
                    <a:pt x="228998" y="72300"/>
                  </a:lnTo>
                  <a:lnTo>
                    <a:pt x="241483" y="67056"/>
                  </a:lnTo>
                  <a:lnTo>
                    <a:pt x="134111" y="67056"/>
                  </a:lnTo>
                  <a:lnTo>
                    <a:pt x="83040" y="64305"/>
                  </a:lnTo>
                  <a:lnTo>
                    <a:pt x="75124" y="62865"/>
                  </a:lnTo>
                  <a:close/>
                </a:path>
                <a:path w="268604" h="335279">
                  <a:moveTo>
                    <a:pt x="241648" y="16764"/>
                  </a:moveTo>
                  <a:lnTo>
                    <a:pt x="134111" y="16764"/>
                  </a:lnTo>
                  <a:lnTo>
                    <a:pt x="185183" y="19514"/>
                  </a:lnTo>
                  <a:lnTo>
                    <a:pt x="221884" y="26193"/>
                  </a:lnTo>
                  <a:lnTo>
                    <a:pt x="244036" y="34444"/>
                  </a:lnTo>
                  <a:lnTo>
                    <a:pt x="251459" y="41910"/>
                  </a:lnTo>
                  <a:lnTo>
                    <a:pt x="244036" y="49375"/>
                  </a:lnTo>
                  <a:lnTo>
                    <a:pt x="221884" y="57626"/>
                  </a:lnTo>
                  <a:lnTo>
                    <a:pt x="185183" y="64305"/>
                  </a:lnTo>
                  <a:lnTo>
                    <a:pt x="134111" y="67056"/>
                  </a:lnTo>
                  <a:lnTo>
                    <a:pt x="241483" y="67056"/>
                  </a:lnTo>
                  <a:lnTo>
                    <a:pt x="251459" y="62865"/>
                  </a:lnTo>
                  <a:lnTo>
                    <a:pt x="268223" y="62865"/>
                  </a:lnTo>
                  <a:lnTo>
                    <a:pt x="268223" y="41910"/>
                  </a:lnTo>
                  <a:lnTo>
                    <a:pt x="256395" y="22985"/>
                  </a:lnTo>
                  <a:lnTo>
                    <a:pt x="241648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9084" y="3290315"/>
              <a:ext cx="150875" cy="15849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5222747" y="2075179"/>
            <a:ext cx="315595" cy="17780"/>
          </a:xfrm>
          <a:custGeom>
            <a:avLst/>
            <a:gdLst/>
            <a:ahLst/>
            <a:cxnLst/>
            <a:rect l="l" t="t" r="r" b="b"/>
            <a:pathLst>
              <a:path w="315595" h="17780">
                <a:moveTo>
                  <a:pt x="0" y="17779"/>
                </a:moveTo>
                <a:lnTo>
                  <a:pt x="315467" y="17779"/>
                </a:lnTo>
                <a:lnTo>
                  <a:pt x="31546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222747" y="1791970"/>
            <a:ext cx="315595" cy="195580"/>
            <a:chOff x="5222747" y="1791970"/>
            <a:chExt cx="315595" cy="195580"/>
          </a:xfrm>
        </p:grpSpPr>
        <p:sp>
          <p:nvSpPr>
            <p:cNvPr id="15" name="object 15"/>
            <p:cNvSpPr/>
            <p:nvPr/>
          </p:nvSpPr>
          <p:spPr>
            <a:xfrm>
              <a:off x="5222748" y="1897379"/>
              <a:ext cx="315595" cy="90170"/>
            </a:xfrm>
            <a:custGeom>
              <a:avLst/>
              <a:gdLst/>
              <a:ahLst/>
              <a:cxnLst/>
              <a:rect l="l" t="t" r="r" b="b"/>
              <a:pathLst>
                <a:path w="315595" h="90169">
                  <a:moveTo>
                    <a:pt x="51816" y="36588"/>
                  </a:moveTo>
                  <a:lnTo>
                    <a:pt x="33528" y="36588"/>
                  </a:lnTo>
                  <a:lnTo>
                    <a:pt x="33528" y="53340"/>
                  </a:lnTo>
                  <a:lnTo>
                    <a:pt x="51816" y="53340"/>
                  </a:lnTo>
                  <a:lnTo>
                    <a:pt x="51816" y="36588"/>
                  </a:lnTo>
                  <a:close/>
                </a:path>
                <a:path w="315595" h="90169">
                  <a:moveTo>
                    <a:pt x="280416" y="36588"/>
                  </a:moveTo>
                  <a:lnTo>
                    <a:pt x="77724" y="36588"/>
                  </a:lnTo>
                  <a:lnTo>
                    <a:pt x="77724" y="53340"/>
                  </a:lnTo>
                  <a:lnTo>
                    <a:pt x="280416" y="53340"/>
                  </a:lnTo>
                  <a:lnTo>
                    <a:pt x="280416" y="36588"/>
                  </a:lnTo>
                  <a:close/>
                </a:path>
                <a:path w="315595" h="90169">
                  <a:moveTo>
                    <a:pt x="315468" y="0"/>
                  </a:moveTo>
                  <a:lnTo>
                    <a:pt x="298196" y="0"/>
                  </a:lnTo>
                  <a:lnTo>
                    <a:pt x="298196" y="19050"/>
                  </a:lnTo>
                  <a:lnTo>
                    <a:pt x="298196" y="71120"/>
                  </a:lnTo>
                  <a:lnTo>
                    <a:pt x="17272" y="71120"/>
                  </a:lnTo>
                  <a:lnTo>
                    <a:pt x="17272" y="19050"/>
                  </a:lnTo>
                  <a:lnTo>
                    <a:pt x="298196" y="19050"/>
                  </a:lnTo>
                  <a:lnTo>
                    <a:pt x="298196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71120"/>
                  </a:lnTo>
                  <a:lnTo>
                    <a:pt x="0" y="90170"/>
                  </a:lnTo>
                  <a:lnTo>
                    <a:pt x="315468" y="90170"/>
                  </a:lnTo>
                  <a:lnTo>
                    <a:pt x="315468" y="71247"/>
                  </a:lnTo>
                  <a:lnTo>
                    <a:pt x="315468" y="71120"/>
                  </a:lnTo>
                  <a:lnTo>
                    <a:pt x="315468" y="19050"/>
                  </a:lnTo>
                  <a:lnTo>
                    <a:pt x="315468" y="18669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2748" y="1791969"/>
              <a:ext cx="315595" cy="88900"/>
            </a:xfrm>
            <a:custGeom>
              <a:avLst/>
              <a:gdLst/>
              <a:ahLst/>
              <a:cxnLst/>
              <a:rect l="l" t="t" r="r" b="b"/>
              <a:pathLst>
                <a:path w="315595" h="88900">
                  <a:moveTo>
                    <a:pt x="51816" y="35306"/>
                  </a:moveTo>
                  <a:lnTo>
                    <a:pt x="33528" y="35306"/>
                  </a:lnTo>
                  <a:lnTo>
                    <a:pt x="33528" y="53594"/>
                  </a:lnTo>
                  <a:lnTo>
                    <a:pt x="51816" y="53594"/>
                  </a:lnTo>
                  <a:lnTo>
                    <a:pt x="51816" y="35306"/>
                  </a:lnTo>
                  <a:close/>
                </a:path>
                <a:path w="315595" h="88900">
                  <a:moveTo>
                    <a:pt x="280416" y="35306"/>
                  </a:moveTo>
                  <a:lnTo>
                    <a:pt x="77724" y="35306"/>
                  </a:lnTo>
                  <a:lnTo>
                    <a:pt x="77724" y="53594"/>
                  </a:lnTo>
                  <a:lnTo>
                    <a:pt x="280416" y="53594"/>
                  </a:lnTo>
                  <a:lnTo>
                    <a:pt x="280416" y="35306"/>
                  </a:lnTo>
                  <a:close/>
                </a:path>
                <a:path w="315595" h="88900">
                  <a:moveTo>
                    <a:pt x="315468" y="0"/>
                  </a:moveTo>
                  <a:lnTo>
                    <a:pt x="298196" y="0"/>
                  </a:lnTo>
                  <a:lnTo>
                    <a:pt x="298196" y="17780"/>
                  </a:lnTo>
                  <a:lnTo>
                    <a:pt x="298196" y="69850"/>
                  </a:lnTo>
                  <a:lnTo>
                    <a:pt x="17272" y="69850"/>
                  </a:lnTo>
                  <a:lnTo>
                    <a:pt x="17272" y="17780"/>
                  </a:lnTo>
                  <a:lnTo>
                    <a:pt x="298196" y="17780"/>
                  </a:lnTo>
                  <a:lnTo>
                    <a:pt x="298196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69850"/>
                  </a:lnTo>
                  <a:lnTo>
                    <a:pt x="0" y="88900"/>
                  </a:lnTo>
                  <a:lnTo>
                    <a:pt x="315468" y="88900"/>
                  </a:lnTo>
                  <a:lnTo>
                    <a:pt x="315468" y="70231"/>
                  </a:lnTo>
                  <a:lnTo>
                    <a:pt x="315468" y="69850"/>
                  </a:lnTo>
                  <a:lnTo>
                    <a:pt x="315468" y="17780"/>
                  </a:lnTo>
                  <a:lnTo>
                    <a:pt x="315468" y="1752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484107" y="3096767"/>
            <a:ext cx="352425" cy="353695"/>
            <a:chOff x="8484107" y="3096767"/>
            <a:chExt cx="352425" cy="353695"/>
          </a:xfrm>
        </p:grpSpPr>
        <p:sp>
          <p:nvSpPr>
            <p:cNvPr id="18" name="object 18"/>
            <p:cNvSpPr/>
            <p:nvPr/>
          </p:nvSpPr>
          <p:spPr>
            <a:xfrm>
              <a:off x="8484107" y="3096767"/>
              <a:ext cx="352425" cy="353695"/>
            </a:xfrm>
            <a:custGeom>
              <a:avLst/>
              <a:gdLst/>
              <a:ahLst/>
              <a:cxnLst/>
              <a:rect l="l" t="t" r="r" b="b"/>
              <a:pathLst>
                <a:path w="352425" h="353695">
                  <a:moveTo>
                    <a:pt x="176022" y="0"/>
                  </a:moveTo>
                  <a:lnTo>
                    <a:pt x="129248" y="6312"/>
                  </a:lnTo>
                  <a:lnTo>
                    <a:pt x="87206" y="24129"/>
                  </a:lnTo>
                  <a:lnTo>
                    <a:pt x="51577" y="51768"/>
                  </a:lnTo>
                  <a:lnTo>
                    <a:pt x="24045" y="87545"/>
                  </a:lnTo>
                  <a:lnTo>
                    <a:pt x="6291" y="129778"/>
                  </a:lnTo>
                  <a:lnTo>
                    <a:pt x="0" y="176784"/>
                  </a:lnTo>
                  <a:lnTo>
                    <a:pt x="6291" y="223789"/>
                  </a:lnTo>
                  <a:lnTo>
                    <a:pt x="24045" y="266022"/>
                  </a:lnTo>
                  <a:lnTo>
                    <a:pt x="51577" y="301799"/>
                  </a:lnTo>
                  <a:lnTo>
                    <a:pt x="87206" y="329438"/>
                  </a:lnTo>
                  <a:lnTo>
                    <a:pt x="129248" y="347255"/>
                  </a:lnTo>
                  <a:lnTo>
                    <a:pt x="176022" y="353568"/>
                  </a:lnTo>
                  <a:lnTo>
                    <a:pt x="222795" y="347255"/>
                  </a:lnTo>
                  <a:lnTo>
                    <a:pt x="253149" y="334391"/>
                  </a:lnTo>
                  <a:lnTo>
                    <a:pt x="176022" y="334391"/>
                  </a:lnTo>
                  <a:lnTo>
                    <a:pt x="126499" y="326339"/>
                  </a:lnTo>
                  <a:lnTo>
                    <a:pt x="83450" y="303931"/>
                  </a:lnTo>
                  <a:lnTo>
                    <a:pt x="49478" y="269788"/>
                  </a:lnTo>
                  <a:lnTo>
                    <a:pt x="27186" y="226532"/>
                  </a:lnTo>
                  <a:lnTo>
                    <a:pt x="19176" y="176784"/>
                  </a:lnTo>
                  <a:lnTo>
                    <a:pt x="27186" y="127035"/>
                  </a:lnTo>
                  <a:lnTo>
                    <a:pt x="49478" y="83779"/>
                  </a:lnTo>
                  <a:lnTo>
                    <a:pt x="83450" y="49636"/>
                  </a:lnTo>
                  <a:lnTo>
                    <a:pt x="126499" y="27228"/>
                  </a:lnTo>
                  <a:lnTo>
                    <a:pt x="176022" y="19177"/>
                  </a:lnTo>
                  <a:lnTo>
                    <a:pt x="176022" y="0"/>
                  </a:lnTo>
                  <a:close/>
                </a:path>
                <a:path w="352425" h="353695">
                  <a:moveTo>
                    <a:pt x="352044" y="176784"/>
                  </a:moveTo>
                  <a:lnTo>
                    <a:pt x="332867" y="176784"/>
                  </a:lnTo>
                  <a:lnTo>
                    <a:pt x="324857" y="226532"/>
                  </a:lnTo>
                  <a:lnTo>
                    <a:pt x="302565" y="269788"/>
                  </a:lnTo>
                  <a:lnTo>
                    <a:pt x="268593" y="303931"/>
                  </a:lnTo>
                  <a:lnTo>
                    <a:pt x="225544" y="326339"/>
                  </a:lnTo>
                  <a:lnTo>
                    <a:pt x="176022" y="334391"/>
                  </a:lnTo>
                  <a:lnTo>
                    <a:pt x="253149" y="334391"/>
                  </a:lnTo>
                  <a:lnTo>
                    <a:pt x="264837" y="329438"/>
                  </a:lnTo>
                  <a:lnTo>
                    <a:pt x="300466" y="301799"/>
                  </a:lnTo>
                  <a:lnTo>
                    <a:pt x="327998" y="266022"/>
                  </a:lnTo>
                  <a:lnTo>
                    <a:pt x="345752" y="223789"/>
                  </a:lnTo>
                  <a:lnTo>
                    <a:pt x="352044" y="176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1643" y="3102863"/>
              <a:ext cx="248411" cy="28041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1468" y="3009900"/>
            <a:ext cx="594359" cy="2636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25553" y="3359048"/>
            <a:ext cx="1022576" cy="11811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155435" y="2932176"/>
            <a:ext cx="1879600" cy="584200"/>
            <a:chOff x="6155435" y="2932176"/>
            <a:chExt cx="1879600" cy="58420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3883" y="3317748"/>
              <a:ext cx="438912" cy="1981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1691" y="2980944"/>
              <a:ext cx="592835" cy="2636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5435" y="2932176"/>
              <a:ext cx="1411223" cy="379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72539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952309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INTRODUCING </a:t>
            </a:r>
            <a:r>
              <a:rPr sz="2800" spc="-120" dirty="0">
                <a:solidFill>
                  <a:srgbClr val="00A982"/>
                </a:solidFill>
                <a:latin typeface="Calibri"/>
                <a:cs typeface="Calibri"/>
              </a:rPr>
              <a:t>DATA</a:t>
            </a:r>
            <a:r>
              <a:rPr sz="2800" dirty="0">
                <a:solidFill>
                  <a:srgbClr val="00A98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982"/>
                </a:solidFill>
                <a:latin typeface="Calibri"/>
                <a:cs typeface="Calibri"/>
              </a:rPr>
              <a:t>MANAGEMENT</a:t>
            </a:r>
            <a:r>
              <a:rPr sz="2800" spc="45" dirty="0">
                <a:solidFill>
                  <a:srgbClr val="00A98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982"/>
                </a:solidFill>
                <a:latin typeface="Calibri"/>
                <a:cs typeface="Calibri"/>
              </a:rPr>
              <a:t>FRAMEWORK</a:t>
            </a:r>
            <a:r>
              <a:rPr sz="2800" spc="5" dirty="0">
                <a:solidFill>
                  <a:srgbClr val="00A98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982"/>
                </a:solidFill>
                <a:latin typeface="Calibri"/>
                <a:cs typeface="Calibri"/>
              </a:rPr>
              <a:t>VERSION</a:t>
            </a:r>
            <a:r>
              <a:rPr sz="2800" dirty="0">
                <a:solidFill>
                  <a:srgbClr val="00A98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982"/>
                </a:solidFill>
                <a:latin typeface="Calibri"/>
                <a:cs typeface="Calibri"/>
              </a:rPr>
              <a:t>7</a:t>
            </a:r>
            <a:endParaRPr sz="2800">
              <a:latin typeface="Calibri"/>
              <a:cs typeface="Calibri"/>
            </a:endParaRPr>
          </a:p>
          <a:p>
            <a:pPr marL="33655">
              <a:lnSpc>
                <a:spcPts val="2850"/>
              </a:lnSpc>
            </a:pP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DMF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Enables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Curation,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Placement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2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&amp;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Distance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1729" y="2820161"/>
            <a:ext cx="161925" cy="984885"/>
          </a:xfrm>
          <a:custGeom>
            <a:avLst/>
            <a:gdLst/>
            <a:ahLst/>
            <a:cxnLst/>
            <a:rect l="l" t="t" r="r" b="b"/>
            <a:pathLst>
              <a:path w="161925" h="984885">
                <a:moveTo>
                  <a:pt x="161544" y="984504"/>
                </a:moveTo>
                <a:lnTo>
                  <a:pt x="130117" y="983454"/>
                </a:lnTo>
                <a:lnTo>
                  <a:pt x="104441" y="980582"/>
                </a:lnTo>
                <a:lnTo>
                  <a:pt x="87123" y="976306"/>
                </a:lnTo>
                <a:lnTo>
                  <a:pt x="80771" y="971042"/>
                </a:lnTo>
                <a:lnTo>
                  <a:pt x="80771" y="505713"/>
                </a:lnTo>
                <a:lnTo>
                  <a:pt x="74420" y="500449"/>
                </a:lnTo>
                <a:lnTo>
                  <a:pt x="57102" y="496173"/>
                </a:lnTo>
                <a:lnTo>
                  <a:pt x="31426" y="493301"/>
                </a:lnTo>
                <a:lnTo>
                  <a:pt x="0" y="492251"/>
                </a:lnTo>
                <a:lnTo>
                  <a:pt x="31426" y="491202"/>
                </a:lnTo>
                <a:lnTo>
                  <a:pt x="57102" y="488330"/>
                </a:lnTo>
                <a:lnTo>
                  <a:pt x="74420" y="484054"/>
                </a:lnTo>
                <a:lnTo>
                  <a:pt x="80771" y="478789"/>
                </a:lnTo>
                <a:lnTo>
                  <a:pt x="80771" y="13462"/>
                </a:lnTo>
                <a:lnTo>
                  <a:pt x="87123" y="8197"/>
                </a:lnTo>
                <a:lnTo>
                  <a:pt x="104441" y="3921"/>
                </a:lnTo>
                <a:lnTo>
                  <a:pt x="130117" y="1049"/>
                </a:lnTo>
                <a:lnTo>
                  <a:pt x="161544" y="0"/>
                </a:lnTo>
              </a:path>
            </a:pathLst>
          </a:custGeom>
          <a:ln w="19050">
            <a:solidFill>
              <a:srgbClr val="FF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7345" y="4844034"/>
            <a:ext cx="161925" cy="897890"/>
          </a:xfrm>
          <a:custGeom>
            <a:avLst/>
            <a:gdLst/>
            <a:ahLst/>
            <a:cxnLst/>
            <a:rect l="l" t="t" r="r" b="b"/>
            <a:pathLst>
              <a:path w="161925" h="897889">
                <a:moveTo>
                  <a:pt x="161544" y="897636"/>
                </a:moveTo>
                <a:lnTo>
                  <a:pt x="130117" y="896577"/>
                </a:lnTo>
                <a:lnTo>
                  <a:pt x="104441" y="893691"/>
                </a:lnTo>
                <a:lnTo>
                  <a:pt x="87123" y="889411"/>
                </a:lnTo>
                <a:lnTo>
                  <a:pt x="80772" y="884174"/>
                </a:lnTo>
                <a:lnTo>
                  <a:pt x="80772" y="462280"/>
                </a:lnTo>
                <a:lnTo>
                  <a:pt x="74420" y="457015"/>
                </a:lnTo>
                <a:lnTo>
                  <a:pt x="57102" y="452739"/>
                </a:lnTo>
                <a:lnTo>
                  <a:pt x="31426" y="449867"/>
                </a:lnTo>
                <a:lnTo>
                  <a:pt x="0" y="448818"/>
                </a:lnTo>
                <a:lnTo>
                  <a:pt x="31426" y="447768"/>
                </a:lnTo>
                <a:lnTo>
                  <a:pt x="57102" y="444896"/>
                </a:lnTo>
                <a:lnTo>
                  <a:pt x="74420" y="440620"/>
                </a:lnTo>
                <a:lnTo>
                  <a:pt x="80772" y="435356"/>
                </a:lnTo>
                <a:lnTo>
                  <a:pt x="80772" y="13462"/>
                </a:lnTo>
                <a:lnTo>
                  <a:pt x="87123" y="8197"/>
                </a:lnTo>
                <a:lnTo>
                  <a:pt x="104441" y="3921"/>
                </a:lnTo>
                <a:lnTo>
                  <a:pt x="130117" y="1049"/>
                </a:lnTo>
                <a:lnTo>
                  <a:pt x="161544" y="0"/>
                </a:lnTo>
              </a:path>
            </a:pathLst>
          </a:custGeom>
          <a:ln w="19050">
            <a:solidFill>
              <a:srgbClr val="0D5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6642" y="2955797"/>
            <a:ext cx="109347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6200" marR="5080" indent="-64135" algn="just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solidFill>
                  <a:srgbClr val="FF8300"/>
                </a:solidFill>
                <a:latin typeface="Arial"/>
                <a:cs typeface="Arial"/>
              </a:rPr>
              <a:t>Active</a:t>
            </a:r>
            <a:r>
              <a:rPr sz="1800" spc="-125" dirty="0">
                <a:solidFill>
                  <a:srgbClr val="FF83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8300"/>
                </a:solidFill>
                <a:latin typeface="Arial"/>
                <a:cs typeface="Arial"/>
              </a:rPr>
              <a:t>Tier </a:t>
            </a:r>
            <a:r>
              <a:rPr sz="1800" spc="-490" dirty="0">
                <a:solidFill>
                  <a:srgbClr val="FF8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8300"/>
                </a:solidFill>
                <a:latin typeface="Arial"/>
                <a:cs typeface="Arial"/>
              </a:rPr>
              <a:t>Hot Data </a:t>
            </a:r>
            <a:r>
              <a:rPr sz="1800" dirty="0">
                <a:solidFill>
                  <a:srgbClr val="FF8300"/>
                </a:solidFill>
                <a:latin typeface="Arial"/>
                <a:cs typeface="Arial"/>
              </a:rPr>
              <a:t> Front</a:t>
            </a:r>
            <a:r>
              <a:rPr sz="1800" spc="-85" dirty="0">
                <a:solidFill>
                  <a:srgbClr val="FF8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8300"/>
                </a:solidFill>
                <a:latin typeface="Arial"/>
                <a:cs typeface="Arial"/>
              </a:rPr>
              <a:t>End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860" y="4884801"/>
            <a:ext cx="170624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5904" algn="r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425462"/>
                </a:solidFill>
                <a:latin typeface="Arial"/>
                <a:cs typeface="Arial"/>
              </a:rPr>
              <a:t>Perpetual</a:t>
            </a:r>
            <a:r>
              <a:rPr sz="1800" spc="-90" dirty="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25462"/>
                </a:solidFill>
                <a:latin typeface="Arial"/>
                <a:cs typeface="Arial"/>
              </a:rPr>
              <a:t>Tier </a:t>
            </a:r>
            <a:r>
              <a:rPr sz="1800" spc="-484" dirty="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25462"/>
                </a:solidFill>
                <a:latin typeface="Arial"/>
                <a:cs typeface="Arial"/>
              </a:rPr>
              <a:t>Warm/Cool</a:t>
            </a:r>
            <a:r>
              <a:rPr sz="1800" spc="-75" dirty="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25462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920"/>
              </a:lnSpc>
            </a:pPr>
            <a:r>
              <a:rPr sz="1800" spc="-5" dirty="0">
                <a:solidFill>
                  <a:srgbClr val="425462"/>
                </a:solidFill>
                <a:latin typeface="Arial"/>
                <a:cs typeface="Arial"/>
              </a:rPr>
              <a:t>Backend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0642" y="3972305"/>
            <a:ext cx="8229600" cy="731520"/>
          </a:xfrm>
          <a:prstGeom prst="rect">
            <a:avLst/>
          </a:prstGeom>
          <a:ln w="50800">
            <a:solidFill>
              <a:srgbClr val="00A982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990"/>
              </a:spcBef>
            </a:pPr>
            <a:r>
              <a:rPr sz="1800" b="1" spc="-5" dirty="0">
                <a:latin typeface="Arial"/>
                <a:cs typeface="Arial"/>
              </a:rPr>
              <a:t>HPE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Management </a:t>
            </a:r>
            <a:r>
              <a:rPr sz="1800" b="1" dirty="0">
                <a:latin typeface="Arial"/>
                <a:cs typeface="Arial"/>
              </a:rPr>
              <a:t>Framework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75"/>
              </a:lnSpc>
            </a:pPr>
            <a:r>
              <a:rPr sz="1200" dirty="0">
                <a:latin typeface="Arial"/>
                <a:cs typeface="Arial"/>
              </a:rPr>
              <a:t>Tiered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0642" y="4844034"/>
            <a:ext cx="2653665" cy="897890"/>
          </a:xfrm>
          <a:prstGeom prst="rect">
            <a:avLst/>
          </a:prstGeom>
          <a:ln w="50800">
            <a:solidFill>
              <a:srgbClr val="2AD2C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72453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Tape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5846" y="4844034"/>
            <a:ext cx="2624455" cy="897890"/>
          </a:xfrm>
          <a:prstGeom prst="rect">
            <a:avLst/>
          </a:prstGeom>
          <a:ln w="50800">
            <a:solidFill>
              <a:srgbClr val="2AD2C8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694055">
              <a:lnSpc>
                <a:spcPts val="1595"/>
              </a:lnSpc>
              <a:spcBef>
                <a:spcPts val="1055"/>
              </a:spcBef>
            </a:pPr>
            <a:r>
              <a:rPr sz="1400" b="1" dirty="0">
                <a:latin typeface="Arial"/>
                <a:cs typeface="Arial"/>
              </a:rPr>
              <a:t>DMF</a:t>
            </a:r>
            <a:endParaRPr sz="1400">
              <a:latin typeface="Arial"/>
              <a:cs typeface="Arial"/>
            </a:endParaRPr>
          </a:p>
          <a:p>
            <a:pPr marL="694055" marR="1153160">
              <a:lnSpc>
                <a:spcPts val="1510"/>
              </a:lnSpc>
              <a:spcBef>
                <a:spcPts val="110"/>
              </a:spcBef>
            </a:pPr>
            <a:r>
              <a:rPr sz="1400" b="1" spc="-5" dirty="0">
                <a:latin typeface="Arial"/>
                <a:cs typeface="Arial"/>
              </a:rPr>
              <a:t>zero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watt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2093" y="4844034"/>
            <a:ext cx="2708275" cy="897890"/>
          </a:xfrm>
          <a:prstGeom prst="rect">
            <a:avLst/>
          </a:prstGeom>
          <a:ln w="50800">
            <a:solidFill>
              <a:srgbClr val="2AD2C8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787400" marR="1230630">
              <a:lnSpc>
                <a:spcPts val="1510"/>
              </a:lnSpc>
              <a:spcBef>
                <a:spcPts val="1250"/>
              </a:spcBef>
            </a:pPr>
            <a:r>
              <a:rPr sz="1400" b="1" dirty="0">
                <a:latin typeface="Arial"/>
                <a:cs typeface="Arial"/>
              </a:rPr>
              <a:t>Object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Storage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Cloud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615" y="5132832"/>
            <a:ext cx="769620" cy="3200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8059" y="5132832"/>
            <a:ext cx="768096" cy="3200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728" y="4155947"/>
            <a:ext cx="871727" cy="36271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177271" y="5071871"/>
            <a:ext cx="767080" cy="502920"/>
            <a:chOff x="10177271" y="5071871"/>
            <a:chExt cx="767080" cy="5029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135" y="5071871"/>
              <a:ext cx="655320" cy="1783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7271" y="5224271"/>
              <a:ext cx="766572" cy="35052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555735" y="5070347"/>
            <a:ext cx="455930" cy="445134"/>
            <a:chOff x="8555735" y="5070347"/>
            <a:chExt cx="455930" cy="445134"/>
          </a:xfrm>
        </p:grpSpPr>
        <p:sp>
          <p:nvSpPr>
            <p:cNvPr id="19" name="object 19"/>
            <p:cNvSpPr/>
            <p:nvPr/>
          </p:nvSpPr>
          <p:spPr>
            <a:xfrm>
              <a:off x="8674607" y="5233415"/>
              <a:ext cx="218440" cy="281940"/>
            </a:xfrm>
            <a:custGeom>
              <a:avLst/>
              <a:gdLst/>
              <a:ahLst/>
              <a:cxnLst/>
              <a:rect l="l" t="t" r="r" b="b"/>
              <a:pathLst>
                <a:path w="218440" h="281939">
                  <a:moveTo>
                    <a:pt x="108966" y="0"/>
                  </a:moveTo>
                  <a:lnTo>
                    <a:pt x="70080" y="2589"/>
                  </a:lnTo>
                  <a:lnTo>
                    <a:pt x="35051" y="10525"/>
                  </a:lnTo>
                  <a:lnTo>
                    <a:pt x="9739" y="24056"/>
                  </a:lnTo>
                  <a:lnTo>
                    <a:pt x="0" y="43434"/>
                  </a:lnTo>
                  <a:lnTo>
                    <a:pt x="0" y="238506"/>
                  </a:lnTo>
                  <a:lnTo>
                    <a:pt x="9739" y="257883"/>
                  </a:lnTo>
                  <a:lnTo>
                    <a:pt x="35052" y="271414"/>
                  </a:lnTo>
                  <a:lnTo>
                    <a:pt x="70080" y="279350"/>
                  </a:lnTo>
                  <a:lnTo>
                    <a:pt x="108966" y="281940"/>
                  </a:lnTo>
                  <a:lnTo>
                    <a:pt x="147851" y="279350"/>
                  </a:lnTo>
                  <a:lnTo>
                    <a:pt x="182880" y="271414"/>
                  </a:lnTo>
                  <a:lnTo>
                    <a:pt x="203816" y="260223"/>
                  </a:lnTo>
                  <a:lnTo>
                    <a:pt x="108966" y="260223"/>
                  </a:lnTo>
                  <a:lnTo>
                    <a:pt x="71243" y="257597"/>
                  </a:lnTo>
                  <a:lnTo>
                    <a:pt x="43973" y="251412"/>
                  </a:lnTo>
                  <a:lnTo>
                    <a:pt x="27420" y="244203"/>
                  </a:lnTo>
                  <a:lnTo>
                    <a:pt x="21844" y="238506"/>
                  </a:lnTo>
                  <a:lnTo>
                    <a:pt x="21844" y="200660"/>
                  </a:lnTo>
                  <a:lnTo>
                    <a:pt x="217932" y="200660"/>
                  </a:lnTo>
                  <a:lnTo>
                    <a:pt x="217932" y="195199"/>
                  </a:lnTo>
                  <a:lnTo>
                    <a:pt x="108966" y="195199"/>
                  </a:lnTo>
                  <a:lnTo>
                    <a:pt x="71243" y="192573"/>
                  </a:lnTo>
                  <a:lnTo>
                    <a:pt x="43973" y="186388"/>
                  </a:lnTo>
                  <a:lnTo>
                    <a:pt x="27420" y="179179"/>
                  </a:lnTo>
                  <a:lnTo>
                    <a:pt x="21844" y="173482"/>
                  </a:lnTo>
                  <a:lnTo>
                    <a:pt x="21844" y="135509"/>
                  </a:lnTo>
                  <a:lnTo>
                    <a:pt x="217932" y="135509"/>
                  </a:lnTo>
                  <a:lnTo>
                    <a:pt x="217932" y="130175"/>
                  </a:lnTo>
                  <a:lnTo>
                    <a:pt x="108966" y="130175"/>
                  </a:lnTo>
                  <a:lnTo>
                    <a:pt x="71243" y="127549"/>
                  </a:lnTo>
                  <a:lnTo>
                    <a:pt x="43973" y="121364"/>
                  </a:lnTo>
                  <a:lnTo>
                    <a:pt x="27420" y="114155"/>
                  </a:lnTo>
                  <a:lnTo>
                    <a:pt x="21844" y="108458"/>
                  </a:lnTo>
                  <a:lnTo>
                    <a:pt x="21844" y="70485"/>
                  </a:lnTo>
                  <a:lnTo>
                    <a:pt x="217932" y="70485"/>
                  </a:lnTo>
                  <a:lnTo>
                    <a:pt x="217932" y="65024"/>
                  </a:lnTo>
                  <a:lnTo>
                    <a:pt x="108966" y="65024"/>
                  </a:lnTo>
                  <a:lnTo>
                    <a:pt x="71243" y="62400"/>
                  </a:lnTo>
                  <a:lnTo>
                    <a:pt x="43973" y="56229"/>
                  </a:lnTo>
                  <a:lnTo>
                    <a:pt x="27420" y="49057"/>
                  </a:lnTo>
                  <a:lnTo>
                    <a:pt x="21844" y="43434"/>
                  </a:lnTo>
                  <a:lnTo>
                    <a:pt x="27420" y="37736"/>
                  </a:lnTo>
                  <a:lnTo>
                    <a:pt x="43973" y="30527"/>
                  </a:lnTo>
                  <a:lnTo>
                    <a:pt x="71243" y="24342"/>
                  </a:lnTo>
                  <a:lnTo>
                    <a:pt x="108966" y="21717"/>
                  </a:lnTo>
                  <a:lnTo>
                    <a:pt x="203816" y="21717"/>
                  </a:lnTo>
                  <a:lnTo>
                    <a:pt x="182880" y="10525"/>
                  </a:lnTo>
                  <a:lnTo>
                    <a:pt x="147851" y="2589"/>
                  </a:lnTo>
                  <a:lnTo>
                    <a:pt x="108966" y="0"/>
                  </a:lnTo>
                  <a:close/>
                </a:path>
                <a:path w="218440" h="281939">
                  <a:moveTo>
                    <a:pt x="217932" y="200660"/>
                  </a:moveTo>
                  <a:lnTo>
                    <a:pt x="196088" y="200660"/>
                  </a:lnTo>
                  <a:lnTo>
                    <a:pt x="196088" y="238506"/>
                  </a:lnTo>
                  <a:lnTo>
                    <a:pt x="190511" y="244203"/>
                  </a:lnTo>
                  <a:lnTo>
                    <a:pt x="173958" y="251412"/>
                  </a:lnTo>
                  <a:lnTo>
                    <a:pt x="146688" y="257597"/>
                  </a:lnTo>
                  <a:lnTo>
                    <a:pt x="108966" y="260223"/>
                  </a:lnTo>
                  <a:lnTo>
                    <a:pt x="203816" y="260223"/>
                  </a:lnTo>
                  <a:lnTo>
                    <a:pt x="208192" y="257883"/>
                  </a:lnTo>
                  <a:lnTo>
                    <a:pt x="217932" y="238506"/>
                  </a:lnTo>
                  <a:lnTo>
                    <a:pt x="217932" y="200660"/>
                  </a:lnTo>
                  <a:close/>
                </a:path>
                <a:path w="218440" h="281939">
                  <a:moveTo>
                    <a:pt x="196088" y="200660"/>
                  </a:moveTo>
                  <a:lnTo>
                    <a:pt x="21844" y="200660"/>
                  </a:lnTo>
                  <a:lnTo>
                    <a:pt x="40028" y="207754"/>
                  </a:lnTo>
                  <a:lnTo>
                    <a:pt x="61309" y="212836"/>
                  </a:lnTo>
                  <a:lnTo>
                    <a:pt x="84637" y="215894"/>
                  </a:lnTo>
                  <a:lnTo>
                    <a:pt x="108966" y="216916"/>
                  </a:lnTo>
                  <a:lnTo>
                    <a:pt x="133294" y="215894"/>
                  </a:lnTo>
                  <a:lnTo>
                    <a:pt x="156622" y="212836"/>
                  </a:lnTo>
                  <a:lnTo>
                    <a:pt x="177903" y="207754"/>
                  </a:lnTo>
                  <a:lnTo>
                    <a:pt x="196088" y="200660"/>
                  </a:lnTo>
                  <a:close/>
                </a:path>
                <a:path w="218440" h="281939">
                  <a:moveTo>
                    <a:pt x="217932" y="135509"/>
                  </a:moveTo>
                  <a:lnTo>
                    <a:pt x="196088" y="135509"/>
                  </a:lnTo>
                  <a:lnTo>
                    <a:pt x="196088" y="173482"/>
                  </a:lnTo>
                  <a:lnTo>
                    <a:pt x="190511" y="179179"/>
                  </a:lnTo>
                  <a:lnTo>
                    <a:pt x="173958" y="186388"/>
                  </a:lnTo>
                  <a:lnTo>
                    <a:pt x="146688" y="192573"/>
                  </a:lnTo>
                  <a:lnTo>
                    <a:pt x="108966" y="195199"/>
                  </a:lnTo>
                  <a:lnTo>
                    <a:pt x="217932" y="195199"/>
                  </a:lnTo>
                  <a:lnTo>
                    <a:pt x="217932" y="135509"/>
                  </a:lnTo>
                  <a:close/>
                </a:path>
                <a:path w="218440" h="281939">
                  <a:moveTo>
                    <a:pt x="196088" y="135509"/>
                  </a:moveTo>
                  <a:lnTo>
                    <a:pt x="21844" y="135509"/>
                  </a:lnTo>
                  <a:lnTo>
                    <a:pt x="40028" y="142656"/>
                  </a:lnTo>
                  <a:lnTo>
                    <a:pt x="61309" y="147732"/>
                  </a:lnTo>
                  <a:lnTo>
                    <a:pt x="84637" y="150760"/>
                  </a:lnTo>
                  <a:lnTo>
                    <a:pt x="108966" y="151765"/>
                  </a:lnTo>
                  <a:lnTo>
                    <a:pt x="133294" y="150760"/>
                  </a:lnTo>
                  <a:lnTo>
                    <a:pt x="156622" y="147732"/>
                  </a:lnTo>
                  <a:lnTo>
                    <a:pt x="177903" y="142656"/>
                  </a:lnTo>
                  <a:lnTo>
                    <a:pt x="196088" y="135509"/>
                  </a:lnTo>
                  <a:close/>
                </a:path>
                <a:path w="218440" h="281939">
                  <a:moveTo>
                    <a:pt x="217932" y="70485"/>
                  </a:moveTo>
                  <a:lnTo>
                    <a:pt x="196088" y="70485"/>
                  </a:lnTo>
                  <a:lnTo>
                    <a:pt x="196088" y="108458"/>
                  </a:lnTo>
                  <a:lnTo>
                    <a:pt x="190511" y="114155"/>
                  </a:lnTo>
                  <a:lnTo>
                    <a:pt x="173958" y="121364"/>
                  </a:lnTo>
                  <a:lnTo>
                    <a:pt x="146688" y="127549"/>
                  </a:lnTo>
                  <a:lnTo>
                    <a:pt x="108966" y="130175"/>
                  </a:lnTo>
                  <a:lnTo>
                    <a:pt x="217932" y="130175"/>
                  </a:lnTo>
                  <a:lnTo>
                    <a:pt x="217932" y="70485"/>
                  </a:lnTo>
                  <a:close/>
                </a:path>
                <a:path w="218440" h="281939">
                  <a:moveTo>
                    <a:pt x="196088" y="70485"/>
                  </a:moveTo>
                  <a:lnTo>
                    <a:pt x="21844" y="70485"/>
                  </a:lnTo>
                  <a:lnTo>
                    <a:pt x="40028" y="77579"/>
                  </a:lnTo>
                  <a:lnTo>
                    <a:pt x="61309" y="82661"/>
                  </a:lnTo>
                  <a:lnTo>
                    <a:pt x="84637" y="85719"/>
                  </a:lnTo>
                  <a:lnTo>
                    <a:pt x="108966" y="86741"/>
                  </a:lnTo>
                  <a:lnTo>
                    <a:pt x="133294" y="85719"/>
                  </a:lnTo>
                  <a:lnTo>
                    <a:pt x="156622" y="82661"/>
                  </a:lnTo>
                  <a:lnTo>
                    <a:pt x="177903" y="77579"/>
                  </a:lnTo>
                  <a:lnTo>
                    <a:pt x="196088" y="70485"/>
                  </a:lnTo>
                  <a:close/>
                </a:path>
                <a:path w="218440" h="281939">
                  <a:moveTo>
                    <a:pt x="203816" y="21717"/>
                  </a:moveTo>
                  <a:lnTo>
                    <a:pt x="108966" y="21717"/>
                  </a:lnTo>
                  <a:lnTo>
                    <a:pt x="146688" y="24342"/>
                  </a:lnTo>
                  <a:lnTo>
                    <a:pt x="173958" y="30527"/>
                  </a:lnTo>
                  <a:lnTo>
                    <a:pt x="190511" y="37736"/>
                  </a:lnTo>
                  <a:lnTo>
                    <a:pt x="196088" y="43434"/>
                  </a:lnTo>
                  <a:lnTo>
                    <a:pt x="190511" y="49057"/>
                  </a:lnTo>
                  <a:lnTo>
                    <a:pt x="173958" y="56229"/>
                  </a:lnTo>
                  <a:lnTo>
                    <a:pt x="146688" y="62400"/>
                  </a:lnTo>
                  <a:lnTo>
                    <a:pt x="108966" y="65024"/>
                  </a:lnTo>
                  <a:lnTo>
                    <a:pt x="217932" y="65024"/>
                  </a:lnTo>
                  <a:lnTo>
                    <a:pt x="217932" y="43434"/>
                  </a:lnTo>
                  <a:lnTo>
                    <a:pt x="208192" y="24056"/>
                  </a:lnTo>
                  <a:lnTo>
                    <a:pt x="203816" y="21717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5735" y="5070347"/>
              <a:ext cx="455930" cy="292735"/>
            </a:xfrm>
            <a:custGeom>
              <a:avLst/>
              <a:gdLst/>
              <a:ahLst/>
              <a:cxnLst/>
              <a:rect l="l" t="t" r="r" b="b"/>
              <a:pathLst>
                <a:path w="455929" h="292735">
                  <a:moveTo>
                    <a:pt x="206121" y="97535"/>
                  </a:moveTo>
                  <a:lnTo>
                    <a:pt x="97663" y="97535"/>
                  </a:lnTo>
                  <a:lnTo>
                    <a:pt x="59525" y="105150"/>
                  </a:lnTo>
                  <a:lnTo>
                    <a:pt x="28495" y="125968"/>
                  </a:lnTo>
                  <a:lnTo>
                    <a:pt x="7633" y="156954"/>
                  </a:lnTo>
                  <a:lnTo>
                    <a:pt x="0" y="195071"/>
                  </a:lnTo>
                  <a:lnTo>
                    <a:pt x="7633" y="233189"/>
                  </a:lnTo>
                  <a:lnTo>
                    <a:pt x="28495" y="264175"/>
                  </a:lnTo>
                  <a:lnTo>
                    <a:pt x="59525" y="284993"/>
                  </a:lnTo>
                  <a:lnTo>
                    <a:pt x="97663" y="292607"/>
                  </a:lnTo>
                  <a:lnTo>
                    <a:pt x="97663" y="270890"/>
                  </a:lnTo>
                  <a:lnTo>
                    <a:pt x="68597" y="264759"/>
                  </a:lnTo>
                  <a:lnTo>
                    <a:pt x="44402" y="248221"/>
                  </a:lnTo>
                  <a:lnTo>
                    <a:pt x="27850" y="224063"/>
                  </a:lnTo>
                  <a:lnTo>
                    <a:pt x="21717" y="195071"/>
                  </a:lnTo>
                  <a:lnTo>
                    <a:pt x="27850" y="166080"/>
                  </a:lnTo>
                  <a:lnTo>
                    <a:pt x="44402" y="141922"/>
                  </a:lnTo>
                  <a:lnTo>
                    <a:pt x="68597" y="125384"/>
                  </a:lnTo>
                  <a:lnTo>
                    <a:pt x="97663" y="119252"/>
                  </a:lnTo>
                  <a:lnTo>
                    <a:pt x="206121" y="119252"/>
                  </a:lnTo>
                  <a:lnTo>
                    <a:pt x="206121" y="97535"/>
                  </a:lnTo>
                  <a:close/>
                </a:path>
                <a:path w="455929" h="292735">
                  <a:moveTo>
                    <a:pt x="330430" y="21716"/>
                  </a:moveTo>
                  <a:lnTo>
                    <a:pt x="271272" y="21716"/>
                  </a:lnTo>
                  <a:lnTo>
                    <a:pt x="300283" y="27848"/>
                  </a:lnTo>
                  <a:lnTo>
                    <a:pt x="324485" y="44386"/>
                  </a:lnTo>
                  <a:lnTo>
                    <a:pt x="341066" y="68544"/>
                  </a:lnTo>
                  <a:lnTo>
                    <a:pt x="347218" y="97535"/>
                  </a:lnTo>
                  <a:lnTo>
                    <a:pt x="347218" y="119252"/>
                  </a:lnTo>
                  <a:lnTo>
                    <a:pt x="358013" y="119252"/>
                  </a:lnTo>
                  <a:lnTo>
                    <a:pt x="387024" y="125384"/>
                  </a:lnTo>
                  <a:lnTo>
                    <a:pt x="411226" y="141922"/>
                  </a:lnTo>
                  <a:lnTo>
                    <a:pt x="427807" y="166080"/>
                  </a:lnTo>
                  <a:lnTo>
                    <a:pt x="433959" y="195071"/>
                  </a:lnTo>
                  <a:lnTo>
                    <a:pt x="427807" y="224063"/>
                  </a:lnTo>
                  <a:lnTo>
                    <a:pt x="411226" y="248221"/>
                  </a:lnTo>
                  <a:lnTo>
                    <a:pt x="387024" y="264759"/>
                  </a:lnTo>
                  <a:lnTo>
                    <a:pt x="358013" y="270890"/>
                  </a:lnTo>
                  <a:lnTo>
                    <a:pt x="358013" y="292607"/>
                  </a:lnTo>
                  <a:lnTo>
                    <a:pt x="396150" y="284993"/>
                  </a:lnTo>
                  <a:lnTo>
                    <a:pt x="427180" y="264175"/>
                  </a:lnTo>
                  <a:lnTo>
                    <a:pt x="448042" y="233189"/>
                  </a:lnTo>
                  <a:lnTo>
                    <a:pt x="455675" y="195071"/>
                  </a:lnTo>
                  <a:lnTo>
                    <a:pt x="448980" y="160025"/>
                  </a:lnTo>
                  <a:lnTo>
                    <a:pt x="430593" y="130063"/>
                  </a:lnTo>
                  <a:lnTo>
                    <a:pt x="403062" y="108221"/>
                  </a:lnTo>
                  <a:lnTo>
                    <a:pt x="368935" y="97535"/>
                  </a:lnTo>
                  <a:lnTo>
                    <a:pt x="361301" y="59418"/>
                  </a:lnTo>
                  <a:lnTo>
                    <a:pt x="340439" y="28432"/>
                  </a:lnTo>
                  <a:lnTo>
                    <a:pt x="330430" y="21716"/>
                  </a:lnTo>
                  <a:close/>
                </a:path>
                <a:path w="455929" h="292735">
                  <a:moveTo>
                    <a:pt x="271272" y="0"/>
                  </a:moveTo>
                  <a:lnTo>
                    <a:pt x="217043" y="0"/>
                  </a:lnTo>
                  <a:lnTo>
                    <a:pt x="178851" y="7614"/>
                  </a:lnTo>
                  <a:lnTo>
                    <a:pt x="147828" y="28432"/>
                  </a:lnTo>
                  <a:lnTo>
                    <a:pt x="126996" y="59418"/>
                  </a:lnTo>
                  <a:lnTo>
                    <a:pt x="119380" y="97535"/>
                  </a:lnTo>
                  <a:lnTo>
                    <a:pt x="141097" y="97535"/>
                  </a:lnTo>
                  <a:lnTo>
                    <a:pt x="147230" y="68544"/>
                  </a:lnTo>
                  <a:lnTo>
                    <a:pt x="163782" y="44386"/>
                  </a:lnTo>
                  <a:lnTo>
                    <a:pt x="187977" y="27848"/>
                  </a:lnTo>
                  <a:lnTo>
                    <a:pt x="217043" y="21716"/>
                  </a:lnTo>
                  <a:lnTo>
                    <a:pt x="330430" y="21716"/>
                  </a:lnTo>
                  <a:lnTo>
                    <a:pt x="309409" y="7614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061716" y="5085079"/>
            <a:ext cx="414655" cy="414020"/>
            <a:chOff x="3061716" y="5085079"/>
            <a:chExt cx="414655" cy="414020"/>
          </a:xfrm>
        </p:grpSpPr>
        <p:sp>
          <p:nvSpPr>
            <p:cNvPr id="22" name="object 22"/>
            <p:cNvSpPr/>
            <p:nvPr/>
          </p:nvSpPr>
          <p:spPr>
            <a:xfrm>
              <a:off x="3061716" y="5085079"/>
              <a:ext cx="414655" cy="414020"/>
            </a:xfrm>
            <a:custGeom>
              <a:avLst/>
              <a:gdLst/>
              <a:ahLst/>
              <a:cxnLst/>
              <a:rect l="l" t="t" r="r" b="b"/>
              <a:pathLst>
                <a:path w="414654" h="414020">
                  <a:moveTo>
                    <a:pt x="370332" y="207010"/>
                  </a:moveTo>
                  <a:lnTo>
                    <a:pt x="364477" y="163576"/>
                  </a:lnTo>
                  <a:lnTo>
                    <a:pt x="348615" y="125984"/>
                  </a:lnTo>
                  <a:lnTo>
                    <a:pt x="348615" y="207010"/>
                  </a:lnTo>
                  <a:lnTo>
                    <a:pt x="341477" y="252209"/>
                  </a:lnTo>
                  <a:lnTo>
                    <a:pt x="321564" y="291236"/>
                  </a:lnTo>
                  <a:lnTo>
                    <a:pt x="291084" y="321843"/>
                  </a:lnTo>
                  <a:lnTo>
                    <a:pt x="252247" y="341845"/>
                  </a:lnTo>
                  <a:lnTo>
                    <a:pt x="207251" y="348996"/>
                  </a:lnTo>
                  <a:lnTo>
                    <a:pt x="162267" y="341845"/>
                  </a:lnTo>
                  <a:lnTo>
                    <a:pt x="123431" y="321843"/>
                  </a:lnTo>
                  <a:lnTo>
                    <a:pt x="92951" y="291236"/>
                  </a:lnTo>
                  <a:lnTo>
                    <a:pt x="73037" y="252209"/>
                  </a:lnTo>
                  <a:lnTo>
                    <a:pt x="65913" y="207010"/>
                  </a:lnTo>
                  <a:lnTo>
                    <a:pt x="73037" y="161823"/>
                  </a:lnTo>
                  <a:lnTo>
                    <a:pt x="92951" y="122796"/>
                  </a:lnTo>
                  <a:lnTo>
                    <a:pt x="123431" y="92189"/>
                  </a:lnTo>
                  <a:lnTo>
                    <a:pt x="162267" y="72186"/>
                  </a:lnTo>
                  <a:lnTo>
                    <a:pt x="207251" y="65024"/>
                  </a:lnTo>
                  <a:lnTo>
                    <a:pt x="252247" y="72186"/>
                  </a:lnTo>
                  <a:lnTo>
                    <a:pt x="291084" y="92189"/>
                  </a:lnTo>
                  <a:lnTo>
                    <a:pt x="321564" y="122796"/>
                  </a:lnTo>
                  <a:lnTo>
                    <a:pt x="341477" y="161823"/>
                  </a:lnTo>
                  <a:lnTo>
                    <a:pt x="348615" y="207010"/>
                  </a:lnTo>
                  <a:lnTo>
                    <a:pt x="348615" y="125984"/>
                  </a:lnTo>
                  <a:lnTo>
                    <a:pt x="322414" y="91287"/>
                  </a:lnTo>
                  <a:lnTo>
                    <a:pt x="289382" y="65620"/>
                  </a:lnTo>
                  <a:lnTo>
                    <a:pt x="250469" y="49060"/>
                  </a:lnTo>
                  <a:lnTo>
                    <a:pt x="207251" y="43180"/>
                  </a:lnTo>
                  <a:lnTo>
                    <a:pt x="164045" y="49060"/>
                  </a:lnTo>
                  <a:lnTo>
                    <a:pt x="125133" y="65620"/>
                  </a:lnTo>
                  <a:lnTo>
                    <a:pt x="92100" y="91287"/>
                  </a:lnTo>
                  <a:lnTo>
                    <a:pt x="66548" y="124472"/>
                  </a:lnTo>
                  <a:lnTo>
                    <a:pt x="50038" y="163576"/>
                  </a:lnTo>
                  <a:lnTo>
                    <a:pt x="44196" y="207010"/>
                  </a:lnTo>
                  <a:lnTo>
                    <a:pt x="50038" y="250418"/>
                  </a:lnTo>
                  <a:lnTo>
                    <a:pt x="66548" y="289509"/>
                  </a:lnTo>
                  <a:lnTo>
                    <a:pt x="92100" y="322694"/>
                  </a:lnTo>
                  <a:lnTo>
                    <a:pt x="125133" y="348386"/>
                  </a:lnTo>
                  <a:lnTo>
                    <a:pt x="164045" y="364959"/>
                  </a:lnTo>
                  <a:lnTo>
                    <a:pt x="207251" y="370840"/>
                  </a:lnTo>
                  <a:lnTo>
                    <a:pt x="250469" y="364959"/>
                  </a:lnTo>
                  <a:lnTo>
                    <a:pt x="287921" y="348996"/>
                  </a:lnTo>
                  <a:lnTo>
                    <a:pt x="289382" y="348386"/>
                  </a:lnTo>
                  <a:lnTo>
                    <a:pt x="322414" y="322694"/>
                  </a:lnTo>
                  <a:lnTo>
                    <a:pt x="347980" y="289509"/>
                  </a:lnTo>
                  <a:lnTo>
                    <a:pt x="364477" y="250418"/>
                  </a:lnTo>
                  <a:lnTo>
                    <a:pt x="370332" y="207010"/>
                  </a:lnTo>
                  <a:close/>
                </a:path>
                <a:path w="414654" h="414020">
                  <a:moveTo>
                    <a:pt x="414528" y="21971"/>
                  </a:moveTo>
                  <a:lnTo>
                    <a:pt x="393065" y="21971"/>
                  </a:lnTo>
                  <a:lnTo>
                    <a:pt x="393065" y="392049"/>
                  </a:lnTo>
                  <a:lnTo>
                    <a:pt x="414528" y="392049"/>
                  </a:lnTo>
                  <a:lnTo>
                    <a:pt x="414528" y="21971"/>
                  </a:lnTo>
                  <a:close/>
                </a:path>
                <a:path w="414654" h="414020">
                  <a:moveTo>
                    <a:pt x="41452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392430"/>
                  </a:lnTo>
                  <a:lnTo>
                    <a:pt x="0" y="414020"/>
                  </a:lnTo>
                  <a:lnTo>
                    <a:pt x="414528" y="414020"/>
                  </a:lnTo>
                  <a:lnTo>
                    <a:pt x="414528" y="392430"/>
                  </a:lnTo>
                  <a:lnTo>
                    <a:pt x="22606" y="392430"/>
                  </a:lnTo>
                  <a:lnTo>
                    <a:pt x="22606" y="21590"/>
                  </a:lnTo>
                  <a:lnTo>
                    <a:pt x="414528" y="21590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4972" y="5227319"/>
              <a:ext cx="129539" cy="13106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798820" y="5064759"/>
            <a:ext cx="370840" cy="454659"/>
            <a:chOff x="5798820" y="5064759"/>
            <a:chExt cx="370840" cy="454659"/>
          </a:xfrm>
        </p:grpSpPr>
        <p:sp>
          <p:nvSpPr>
            <p:cNvPr id="25" name="object 25"/>
            <p:cNvSpPr/>
            <p:nvPr/>
          </p:nvSpPr>
          <p:spPr>
            <a:xfrm>
              <a:off x="5798820" y="5064759"/>
              <a:ext cx="370840" cy="454659"/>
            </a:xfrm>
            <a:custGeom>
              <a:avLst/>
              <a:gdLst/>
              <a:ahLst/>
              <a:cxnLst/>
              <a:rect l="l" t="t" r="r" b="b"/>
              <a:pathLst>
                <a:path w="370839" h="454660">
                  <a:moveTo>
                    <a:pt x="65532" y="42164"/>
                  </a:moveTo>
                  <a:lnTo>
                    <a:pt x="44196" y="42164"/>
                  </a:lnTo>
                  <a:lnTo>
                    <a:pt x="44196" y="65024"/>
                  </a:lnTo>
                  <a:lnTo>
                    <a:pt x="65532" y="65024"/>
                  </a:lnTo>
                  <a:lnTo>
                    <a:pt x="65532" y="42164"/>
                  </a:lnTo>
                  <a:close/>
                </a:path>
                <a:path w="370839" h="454660">
                  <a:moveTo>
                    <a:pt x="327660" y="389636"/>
                  </a:moveTo>
                  <a:lnTo>
                    <a:pt x="304800" y="389636"/>
                  </a:lnTo>
                  <a:lnTo>
                    <a:pt x="304800" y="412496"/>
                  </a:lnTo>
                  <a:lnTo>
                    <a:pt x="327660" y="412496"/>
                  </a:lnTo>
                  <a:lnTo>
                    <a:pt x="327660" y="389636"/>
                  </a:lnTo>
                  <a:close/>
                </a:path>
                <a:path w="370839" h="454660">
                  <a:moveTo>
                    <a:pt x="327660" y="42164"/>
                  </a:moveTo>
                  <a:lnTo>
                    <a:pt x="304800" y="42164"/>
                  </a:lnTo>
                  <a:lnTo>
                    <a:pt x="304800" y="65024"/>
                  </a:lnTo>
                  <a:lnTo>
                    <a:pt x="327660" y="65024"/>
                  </a:lnTo>
                  <a:lnTo>
                    <a:pt x="327660" y="42164"/>
                  </a:lnTo>
                  <a:close/>
                </a:path>
                <a:path w="370839" h="454660">
                  <a:moveTo>
                    <a:pt x="37033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34340"/>
                  </a:lnTo>
                  <a:lnTo>
                    <a:pt x="0" y="454660"/>
                  </a:lnTo>
                  <a:lnTo>
                    <a:pt x="370332" y="454660"/>
                  </a:lnTo>
                  <a:lnTo>
                    <a:pt x="370332" y="434340"/>
                  </a:lnTo>
                  <a:lnTo>
                    <a:pt x="22479" y="434340"/>
                  </a:lnTo>
                  <a:lnTo>
                    <a:pt x="22479" y="21590"/>
                  </a:lnTo>
                  <a:lnTo>
                    <a:pt x="347853" y="21590"/>
                  </a:lnTo>
                  <a:lnTo>
                    <a:pt x="347853" y="433705"/>
                  </a:lnTo>
                  <a:lnTo>
                    <a:pt x="370332" y="433705"/>
                  </a:lnTo>
                  <a:lnTo>
                    <a:pt x="370332" y="21590"/>
                  </a:lnTo>
                  <a:lnTo>
                    <a:pt x="370332" y="20955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722" y="5205983"/>
              <a:ext cx="196889" cy="2606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43016" y="5119115"/>
              <a:ext cx="283845" cy="281940"/>
            </a:xfrm>
            <a:custGeom>
              <a:avLst/>
              <a:gdLst/>
              <a:ahLst/>
              <a:cxnLst/>
              <a:rect l="l" t="t" r="r" b="b"/>
              <a:pathLst>
                <a:path w="283845" h="281939">
                  <a:moveTo>
                    <a:pt x="117221" y="257555"/>
                  </a:moveTo>
                  <a:lnTo>
                    <a:pt x="141732" y="281939"/>
                  </a:lnTo>
                  <a:lnTo>
                    <a:pt x="186805" y="274825"/>
                  </a:lnTo>
                  <a:lnTo>
                    <a:pt x="215429" y="260222"/>
                  </a:lnTo>
                  <a:lnTo>
                    <a:pt x="125349" y="260222"/>
                  </a:lnTo>
                  <a:lnTo>
                    <a:pt x="117221" y="257555"/>
                  </a:lnTo>
                  <a:close/>
                </a:path>
                <a:path w="283845" h="281939">
                  <a:moveTo>
                    <a:pt x="215429" y="21716"/>
                  </a:moveTo>
                  <a:lnTo>
                    <a:pt x="141732" y="21716"/>
                  </a:lnTo>
                  <a:lnTo>
                    <a:pt x="188057" y="31206"/>
                  </a:lnTo>
                  <a:lnTo>
                    <a:pt x="226202" y="56959"/>
                  </a:lnTo>
                  <a:lnTo>
                    <a:pt x="252085" y="94904"/>
                  </a:lnTo>
                  <a:lnTo>
                    <a:pt x="261620" y="140969"/>
                  </a:lnTo>
                  <a:lnTo>
                    <a:pt x="252085" y="187035"/>
                  </a:lnTo>
                  <a:lnTo>
                    <a:pt x="226202" y="224980"/>
                  </a:lnTo>
                  <a:lnTo>
                    <a:pt x="188057" y="250733"/>
                  </a:lnTo>
                  <a:lnTo>
                    <a:pt x="141732" y="260222"/>
                  </a:lnTo>
                  <a:lnTo>
                    <a:pt x="215429" y="260222"/>
                  </a:lnTo>
                  <a:lnTo>
                    <a:pt x="225747" y="254959"/>
                  </a:lnTo>
                  <a:lnTo>
                    <a:pt x="256324" y="224552"/>
                  </a:lnTo>
                  <a:lnTo>
                    <a:pt x="276307" y="185818"/>
                  </a:lnTo>
                  <a:lnTo>
                    <a:pt x="283463" y="140969"/>
                  </a:lnTo>
                  <a:lnTo>
                    <a:pt x="276307" y="96121"/>
                  </a:lnTo>
                  <a:lnTo>
                    <a:pt x="256324" y="57387"/>
                  </a:lnTo>
                  <a:lnTo>
                    <a:pt x="225747" y="26980"/>
                  </a:lnTo>
                  <a:lnTo>
                    <a:pt x="215429" y="21716"/>
                  </a:lnTo>
                  <a:close/>
                </a:path>
                <a:path w="283845" h="281939">
                  <a:moveTo>
                    <a:pt x="141732" y="0"/>
                  </a:moveTo>
                  <a:lnTo>
                    <a:pt x="96658" y="7114"/>
                  </a:lnTo>
                  <a:lnTo>
                    <a:pt x="57716" y="26980"/>
                  </a:lnTo>
                  <a:lnTo>
                    <a:pt x="27139" y="57387"/>
                  </a:lnTo>
                  <a:lnTo>
                    <a:pt x="7156" y="96121"/>
                  </a:lnTo>
                  <a:lnTo>
                    <a:pt x="0" y="140969"/>
                  </a:lnTo>
                  <a:lnTo>
                    <a:pt x="2004" y="164810"/>
                  </a:lnTo>
                  <a:lnTo>
                    <a:pt x="7842" y="187388"/>
                  </a:lnTo>
                  <a:lnTo>
                    <a:pt x="17252" y="208442"/>
                  </a:lnTo>
                  <a:lnTo>
                    <a:pt x="29972" y="227710"/>
                  </a:lnTo>
                  <a:lnTo>
                    <a:pt x="49022" y="214121"/>
                  </a:lnTo>
                  <a:lnTo>
                    <a:pt x="36738" y="198512"/>
                  </a:lnTo>
                  <a:lnTo>
                    <a:pt x="28289" y="180593"/>
                  </a:lnTo>
                  <a:lnTo>
                    <a:pt x="23411" y="161151"/>
                  </a:lnTo>
                  <a:lnTo>
                    <a:pt x="21844" y="140969"/>
                  </a:lnTo>
                  <a:lnTo>
                    <a:pt x="31378" y="94904"/>
                  </a:lnTo>
                  <a:lnTo>
                    <a:pt x="57261" y="56959"/>
                  </a:lnTo>
                  <a:lnTo>
                    <a:pt x="95406" y="31206"/>
                  </a:lnTo>
                  <a:lnTo>
                    <a:pt x="141732" y="21716"/>
                  </a:lnTo>
                  <a:lnTo>
                    <a:pt x="215429" y="21716"/>
                  </a:lnTo>
                  <a:lnTo>
                    <a:pt x="186805" y="711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67811" y="4113276"/>
            <a:ext cx="437388" cy="45110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850642" y="1623822"/>
            <a:ext cx="8229600" cy="640080"/>
          </a:xfrm>
          <a:prstGeom prst="rect">
            <a:avLst/>
          </a:prstGeom>
          <a:ln w="50800">
            <a:solidFill>
              <a:srgbClr val="FF8D6C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R="330200" algn="ctr">
              <a:lnSpc>
                <a:spcPct val="100000"/>
              </a:lnSpc>
              <a:spcBef>
                <a:spcPts val="1275"/>
              </a:spcBef>
              <a:tabLst>
                <a:tab pos="306705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HPC/AI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Cluster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50642" y="2398014"/>
            <a:ext cx="8229600" cy="1435735"/>
          </a:xfrm>
          <a:prstGeom prst="rect">
            <a:avLst/>
          </a:prstGeom>
          <a:ln w="50800">
            <a:solidFill>
              <a:srgbClr val="604667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800" b="1" spc="-5" dirty="0">
                <a:latin typeface="Arial"/>
                <a:cs typeface="Arial"/>
              </a:rPr>
              <a:t>High-Performance Storage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15233" y="2862833"/>
            <a:ext cx="1493520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579120" marR="104775">
              <a:lnSpc>
                <a:spcPts val="1510"/>
              </a:lnSpc>
            </a:pPr>
            <a:r>
              <a:rPr sz="1400" b="1" dirty="0">
                <a:latin typeface="Arial"/>
                <a:cs typeface="Arial"/>
              </a:rPr>
              <a:t>Scale-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t  </a:t>
            </a:r>
            <a:r>
              <a:rPr sz="1400" b="1" spc="-20" dirty="0">
                <a:latin typeface="Arial"/>
                <a:cs typeface="Arial"/>
              </a:rPr>
              <a:t>NAS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21529" y="2862833"/>
            <a:ext cx="3637915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70230" marR="2213610">
              <a:lnSpc>
                <a:spcPts val="13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ara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  </a:t>
            </a:r>
            <a:r>
              <a:rPr sz="1200" b="1" spc="-10" dirty="0"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72093" y="2862833"/>
            <a:ext cx="2565400" cy="822960"/>
          </a:xfrm>
          <a:prstGeom prst="rect">
            <a:avLst/>
          </a:prstGeom>
          <a:ln w="38100">
            <a:solidFill>
              <a:srgbClr val="C5C8C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549275" marR="1026160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All-Flash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File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41164" y="3098292"/>
            <a:ext cx="350520" cy="352044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3137916" y="3096767"/>
            <a:ext cx="352425" cy="352425"/>
            <a:chOff x="3137916" y="3096767"/>
            <a:chExt cx="352425" cy="352425"/>
          </a:xfrm>
        </p:grpSpPr>
        <p:sp>
          <p:nvSpPr>
            <p:cNvPr id="36" name="object 36"/>
            <p:cNvSpPr/>
            <p:nvPr/>
          </p:nvSpPr>
          <p:spPr>
            <a:xfrm>
              <a:off x="3137916" y="3096767"/>
              <a:ext cx="268605" cy="335280"/>
            </a:xfrm>
            <a:custGeom>
              <a:avLst/>
              <a:gdLst/>
              <a:ahLst/>
              <a:cxnLst/>
              <a:rect l="l" t="t" r="r" b="b"/>
              <a:pathLst>
                <a:path w="268604" h="335279">
                  <a:moveTo>
                    <a:pt x="134111" y="0"/>
                  </a:moveTo>
                  <a:lnTo>
                    <a:pt x="85725" y="2422"/>
                  </a:lnTo>
                  <a:lnTo>
                    <a:pt x="42672" y="9953"/>
                  </a:lnTo>
                  <a:lnTo>
                    <a:pt x="11811" y="22985"/>
                  </a:lnTo>
                  <a:lnTo>
                    <a:pt x="0" y="41910"/>
                  </a:lnTo>
                  <a:lnTo>
                    <a:pt x="0" y="293370"/>
                  </a:lnTo>
                  <a:lnTo>
                    <a:pt x="13882" y="314063"/>
                  </a:lnTo>
                  <a:lnTo>
                    <a:pt x="48196" y="326898"/>
                  </a:lnTo>
                  <a:lnTo>
                    <a:pt x="91940" y="333446"/>
                  </a:lnTo>
                  <a:lnTo>
                    <a:pt x="134111" y="335280"/>
                  </a:lnTo>
                  <a:lnTo>
                    <a:pt x="151306" y="334877"/>
                  </a:lnTo>
                  <a:lnTo>
                    <a:pt x="168132" y="333676"/>
                  </a:lnTo>
                  <a:lnTo>
                    <a:pt x="184171" y="331690"/>
                  </a:lnTo>
                  <a:lnTo>
                    <a:pt x="199008" y="328930"/>
                  </a:lnTo>
                  <a:lnTo>
                    <a:pt x="197746" y="318516"/>
                  </a:lnTo>
                  <a:lnTo>
                    <a:pt x="134111" y="318516"/>
                  </a:lnTo>
                  <a:lnTo>
                    <a:pt x="83040" y="315765"/>
                  </a:lnTo>
                  <a:lnTo>
                    <a:pt x="46339" y="309086"/>
                  </a:lnTo>
                  <a:lnTo>
                    <a:pt x="24187" y="300835"/>
                  </a:lnTo>
                  <a:lnTo>
                    <a:pt x="16763" y="293370"/>
                  </a:lnTo>
                  <a:lnTo>
                    <a:pt x="16763" y="230505"/>
                  </a:lnTo>
                  <a:lnTo>
                    <a:pt x="75124" y="230505"/>
                  </a:lnTo>
                  <a:lnTo>
                    <a:pt x="46339" y="225266"/>
                  </a:lnTo>
                  <a:lnTo>
                    <a:pt x="24187" y="217015"/>
                  </a:lnTo>
                  <a:lnTo>
                    <a:pt x="16763" y="209550"/>
                  </a:lnTo>
                  <a:lnTo>
                    <a:pt x="16763" y="146685"/>
                  </a:lnTo>
                  <a:lnTo>
                    <a:pt x="75124" y="146685"/>
                  </a:lnTo>
                  <a:lnTo>
                    <a:pt x="46339" y="141446"/>
                  </a:lnTo>
                  <a:lnTo>
                    <a:pt x="24187" y="133195"/>
                  </a:lnTo>
                  <a:lnTo>
                    <a:pt x="16763" y="125730"/>
                  </a:lnTo>
                  <a:lnTo>
                    <a:pt x="16763" y="62865"/>
                  </a:lnTo>
                  <a:lnTo>
                    <a:pt x="75124" y="62865"/>
                  </a:lnTo>
                  <a:lnTo>
                    <a:pt x="46339" y="57626"/>
                  </a:lnTo>
                  <a:lnTo>
                    <a:pt x="24187" y="49375"/>
                  </a:lnTo>
                  <a:lnTo>
                    <a:pt x="16763" y="41910"/>
                  </a:lnTo>
                  <a:lnTo>
                    <a:pt x="24187" y="34444"/>
                  </a:lnTo>
                  <a:lnTo>
                    <a:pt x="46339" y="26193"/>
                  </a:lnTo>
                  <a:lnTo>
                    <a:pt x="83040" y="19514"/>
                  </a:lnTo>
                  <a:lnTo>
                    <a:pt x="134111" y="16764"/>
                  </a:lnTo>
                  <a:lnTo>
                    <a:pt x="241648" y="16764"/>
                  </a:lnTo>
                  <a:lnTo>
                    <a:pt x="225504" y="9953"/>
                  </a:lnTo>
                  <a:lnTo>
                    <a:pt x="182445" y="2422"/>
                  </a:lnTo>
                  <a:lnTo>
                    <a:pt x="134111" y="0"/>
                  </a:lnTo>
                  <a:close/>
                </a:path>
                <a:path w="268604" h="335279">
                  <a:moveTo>
                    <a:pt x="196976" y="312166"/>
                  </a:moveTo>
                  <a:lnTo>
                    <a:pt x="182403" y="314926"/>
                  </a:lnTo>
                  <a:lnTo>
                    <a:pt x="167068" y="316912"/>
                  </a:lnTo>
                  <a:lnTo>
                    <a:pt x="150971" y="318113"/>
                  </a:lnTo>
                  <a:lnTo>
                    <a:pt x="134111" y="318516"/>
                  </a:lnTo>
                  <a:lnTo>
                    <a:pt x="197746" y="318516"/>
                  </a:lnTo>
                  <a:lnTo>
                    <a:pt x="196976" y="312166"/>
                  </a:lnTo>
                  <a:close/>
                </a:path>
                <a:path w="268604" h="335279">
                  <a:moveTo>
                    <a:pt x="75124" y="230505"/>
                  </a:moveTo>
                  <a:lnTo>
                    <a:pt x="16763" y="230505"/>
                  </a:lnTo>
                  <a:lnTo>
                    <a:pt x="39225" y="239940"/>
                  </a:lnTo>
                  <a:lnTo>
                    <a:pt x="67579" y="246459"/>
                  </a:lnTo>
                  <a:lnTo>
                    <a:pt x="99863" y="250239"/>
                  </a:lnTo>
                  <a:lnTo>
                    <a:pt x="134111" y="251460"/>
                  </a:lnTo>
                  <a:lnTo>
                    <a:pt x="147881" y="251426"/>
                  </a:lnTo>
                  <a:lnTo>
                    <a:pt x="160829" y="251190"/>
                  </a:lnTo>
                  <a:lnTo>
                    <a:pt x="172991" y="250549"/>
                  </a:lnTo>
                  <a:lnTo>
                    <a:pt x="184404" y="249301"/>
                  </a:lnTo>
                  <a:lnTo>
                    <a:pt x="184404" y="234696"/>
                  </a:lnTo>
                  <a:lnTo>
                    <a:pt x="134111" y="234696"/>
                  </a:lnTo>
                  <a:lnTo>
                    <a:pt x="83040" y="231945"/>
                  </a:lnTo>
                  <a:lnTo>
                    <a:pt x="75124" y="230505"/>
                  </a:lnTo>
                  <a:close/>
                </a:path>
                <a:path w="268604" h="335279">
                  <a:moveTo>
                    <a:pt x="184404" y="232537"/>
                  </a:moveTo>
                  <a:lnTo>
                    <a:pt x="171831" y="233785"/>
                  </a:lnTo>
                  <a:lnTo>
                    <a:pt x="159257" y="234426"/>
                  </a:lnTo>
                  <a:lnTo>
                    <a:pt x="146684" y="234662"/>
                  </a:lnTo>
                  <a:lnTo>
                    <a:pt x="134111" y="234696"/>
                  </a:lnTo>
                  <a:lnTo>
                    <a:pt x="184404" y="234696"/>
                  </a:lnTo>
                  <a:lnTo>
                    <a:pt x="184404" y="232537"/>
                  </a:lnTo>
                  <a:close/>
                </a:path>
                <a:path w="268604" h="335279">
                  <a:moveTo>
                    <a:pt x="268223" y="146685"/>
                  </a:moveTo>
                  <a:lnTo>
                    <a:pt x="251459" y="146685"/>
                  </a:lnTo>
                  <a:lnTo>
                    <a:pt x="251459" y="184404"/>
                  </a:lnTo>
                  <a:lnTo>
                    <a:pt x="268223" y="184404"/>
                  </a:lnTo>
                  <a:lnTo>
                    <a:pt x="268223" y="146685"/>
                  </a:lnTo>
                  <a:close/>
                </a:path>
                <a:path w="268604" h="335279">
                  <a:moveTo>
                    <a:pt x="75124" y="146685"/>
                  </a:moveTo>
                  <a:lnTo>
                    <a:pt x="16763" y="146685"/>
                  </a:lnTo>
                  <a:lnTo>
                    <a:pt x="39225" y="156120"/>
                  </a:lnTo>
                  <a:lnTo>
                    <a:pt x="67579" y="162639"/>
                  </a:lnTo>
                  <a:lnTo>
                    <a:pt x="99863" y="166419"/>
                  </a:lnTo>
                  <a:lnTo>
                    <a:pt x="134111" y="167640"/>
                  </a:lnTo>
                  <a:lnTo>
                    <a:pt x="168360" y="166419"/>
                  </a:lnTo>
                  <a:lnTo>
                    <a:pt x="200644" y="162639"/>
                  </a:lnTo>
                  <a:lnTo>
                    <a:pt x="228998" y="156120"/>
                  </a:lnTo>
                  <a:lnTo>
                    <a:pt x="241483" y="150876"/>
                  </a:lnTo>
                  <a:lnTo>
                    <a:pt x="134111" y="150876"/>
                  </a:lnTo>
                  <a:lnTo>
                    <a:pt x="83040" y="148125"/>
                  </a:lnTo>
                  <a:lnTo>
                    <a:pt x="75124" y="146685"/>
                  </a:lnTo>
                  <a:close/>
                </a:path>
                <a:path w="268604" h="335279">
                  <a:moveTo>
                    <a:pt x="268223" y="62865"/>
                  </a:moveTo>
                  <a:lnTo>
                    <a:pt x="251459" y="62865"/>
                  </a:lnTo>
                  <a:lnTo>
                    <a:pt x="251459" y="125730"/>
                  </a:lnTo>
                  <a:lnTo>
                    <a:pt x="244036" y="133195"/>
                  </a:lnTo>
                  <a:lnTo>
                    <a:pt x="221884" y="141446"/>
                  </a:lnTo>
                  <a:lnTo>
                    <a:pt x="185183" y="148125"/>
                  </a:lnTo>
                  <a:lnTo>
                    <a:pt x="134111" y="150876"/>
                  </a:lnTo>
                  <a:lnTo>
                    <a:pt x="241483" y="150876"/>
                  </a:lnTo>
                  <a:lnTo>
                    <a:pt x="251459" y="146685"/>
                  </a:lnTo>
                  <a:lnTo>
                    <a:pt x="268223" y="146685"/>
                  </a:lnTo>
                  <a:lnTo>
                    <a:pt x="268223" y="62865"/>
                  </a:lnTo>
                  <a:close/>
                </a:path>
                <a:path w="268604" h="335279">
                  <a:moveTo>
                    <a:pt x="75124" y="62865"/>
                  </a:moveTo>
                  <a:lnTo>
                    <a:pt x="16763" y="62865"/>
                  </a:lnTo>
                  <a:lnTo>
                    <a:pt x="39225" y="72300"/>
                  </a:lnTo>
                  <a:lnTo>
                    <a:pt x="67579" y="78819"/>
                  </a:lnTo>
                  <a:lnTo>
                    <a:pt x="99863" y="82599"/>
                  </a:lnTo>
                  <a:lnTo>
                    <a:pt x="134111" y="83820"/>
                  </a:lnTo>
                  <a:lnTo>
                    <a:pt x="168360" y="82599"/>
                  </a:lnTo>
                  <a:lnTo>
                    <a:pt x="200644" y="78819"/>
                  </a:lnTo>
                  <a:lnTo>
                    <a:pt x="228998" y="72300"/>
                  </a:lnTo>
                  <a:lnTo>
                    <a:pt x="241483" y="67056"/>
                  </a:lnTo>
                  <a:lnTo>
                    <a:pt x="134111" y="67056"/>
                  </a:lnTo>
                  <a:lnTo>
                    <a:pt x="83040" y="64305"/>
                  </a:lnTo>
                  <a:lnTo>
                    <a:pt x="75124" y="62865"/>
                  </a:lnTo>
                  <a:close/>
                </a:path>
                <a:path w="268604" h="335279">
                  <a:moveTo>
                    <a:pt x="241648" y="16764"/>
                  </a:moveTo>
                  <a:lnTo>
                    <a:pt x="134111" y="16764"/>
                  </a:lnTo>
                  <a:lnTo>
                    <a:pt x="185183" y="19514"/>
                  </a:lnTo>
                  <a:lnTo>
                    <a:pt x="221884" y="26193"/>
                  </a:lnTo>
                  <a:lnTo>
                    <a:pt x="244036" y="34444"/>
                  </a:lnTo>
                  <a:lnTo>
                    <a:pt x="251459" y="41910"/>
                  </a:lnTo>
                  <a:lnTo>
                    <a:pt x="244036" y="49375"/>
                  </a:lnTo>
                  <a:lnTo>
                    <a:pt x="221884" y="57626"/>
                  </a:lnTo>
                  <a:lnTo>
                    <a:pt x="185183" y="64305"/>
                  </a:lnTo>
                  <a:lnTo>
                    <a:pt x="134111" y="67056"/>
                  </a:lnTo>
                  <a:lnTo>
                    <a:pt x="241483" y="67056"/>
                  </a:lnTo>
                  <a:lnTo>
                    <a:pt x="251459" y="62865"/>
                  </a:lnTo>
                  <a:lnTo>
                    <a:pt x="268223" y="62865"/>
                  </a:lnTo>
                  <a:lnTo>
                    <a:pt x="268223" y="41910"/>
                  </a:lnTo>
                  <a:lnTo>
                    <a:pt x="256395" y="22985"/>
                  </a:lnTo>
                  <a:lnTo>
                    <a:pt x="241648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9084" y="3290315"/>
              <a:ext cx="150875" cy="15849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222747" y="1791970"/>
            <a:ext cx="315595" cy="300990"/>
            <a:chOff x="5222747" y="1791970"/>
            <a:chExt cx="315595" cy="300990"/>
          </a:xfrm>
        </p:grpSpPr>
        <p:sp>
          <p:nvSpPr>
            <p:cNvPr id="39" name="object 39"/>
            <p:cNvSpPr/>
            <p:nvPr/>
          </p:nvSpPr>
          <p:spPr>
            <a:xfrm>
              <a:off x="5222748" y="1897379"/>
              <a:ext cx="315595" cy="195580"/>
            </a:xfrm>
            <a:custGeom>
              <a:avLst/>
              <a:gdLst/>
              <a:ahLst/>
              <a:cxnLst/>
              <a:rect l="l" t="t" r="r" b="b"/>
              <a:pathLst>
                <a:path w="315595" h="195580">
                  <a:moveTo>
                    <a:pt x="51816" y="36588"/>
                  </a:moveTo>
                  <a:lnTo>
                    <a:pt x="33528" y="36588"/>
                  </a:lnTo>
                  <a:lnTo>
                    <a:pt x="33528" y="53340"/>
                  </a:lnTo>
                  <a:lnTo>
                    <a:pt x="51816" y="53340"/>
                  </a:lnTo>
                  <a:lnTo>
                    <a:pt x="51816" y="36588"/>
                  </a:lnTo>
                  <a:close/>
                </a:path>
                <a:path w="315595" h="195580">
                  <a:moveTo>
                    <a:pt x="280416" y="36588"/>
                  </a:moveTo>
                  <a:lnTo>
                    <a:pt x="77724" y="36588"/>
                  </a:lnTo>
                  <a:lnTo>
                    <a:pt x="77724" y="53340"/>
                  </a:lnTo>
                  <a:lnTo>
                    <a:pt x="280416" y="53340"/>
                  </a:lnTo>
                  <a:lnTo>
                    <a:pt x="280416" y="36588"/>
                  </a:lnTo>
                  <a:close/>
                </a:path>
                <a:path w="315595" h="195580">
                  <a:moveTo>
                    <a:pt x="315468" y="107950"/>
                  </a:moveTo>
                  <a:lnTo>
                    <a:pt x="298196" y="107950"/>
                  </a:lnTo>
                  <a:lnTo>
                    <a:pt x="298196" y="125730"/>
                  </a:lnTo>
                  <a:lnTo>
                    <a:pt x="298196" y="177800"/>
                  </a:lnTo>
                  <a:lnTo>
                    <a:pt x="17272" y="177800"/>
                  </a:lnTo>
                  <a:lnTo>
                    <a:pt x="17272" y="125730"/>
                  </a:lnTo>
                  <a:lnTo>
                    <a:pt x="298196" y="125730"/>
                  </a:lnTo>
                  <a:lnTo>
                    <a:pt x="298196" y="107950"/>
                  </a:lnTo>
                  <a:lnTo>
                    <a:pt x="0" y="107950"/>
                  </a:lnTo>
                  <a:lnTo>
                    <a:pt x="0" y="125730"/>
                  </a:lnTo>
                  <a:lnTo>
                    <a:pt x="0" y="177800"/>
                  </a:lnTo>
                  <a:lnTo>
                    <a:pt x="0" y="195580"/>
                  </a:lnTo>
                  <a:lnTo>
                    <a:pt x="315468" y="195580"/>
                  </a:lnTo>
                  <a:lnTo>
                    <a:pt x="315468" y="177927"/>
                  </a:lnTo>
                  <a:lnTo>
                    <a:pt x="315468" y="177800"/>
                  </a:lnTo>
                  <a:lnTo>
                    <a:pt x="315468" y="125730"/>
                  </a:lnTo>
                  <a:lnTo>
                    <a:pt x="315468" y="125349"/>
                  </a:lnTo>
                  <a:lnTo>
                    <a:pt x="315468" y="107950"/>
                  </a:lnTo>
                  <a:close/>
                </a:path>
                <a:path w="315595" h="195580">
                  <a:moveTo>
                    <a:pt x="315468" y="0"/>
                  </a:moveTo>
                  <a:lnTo>
                    <a:pt x="298196" y="0"/>
                  </a:lnTo>
                  <a:lnTo>
                    <a:pt x="298196" y="19050"/>
                  </a:lnTo>
                  <a:lnTo>
                    <a:pt x="298196" y="71120"/>
                  </a:lnTo>
                  <a:lnTo>
                    <a:pt x="17272" y="71120"/>
                  </a:lnTo>
                  <a:lnTo>
                    <a:pt x="17272" y="19050"/>
                  </a:lnTo>
                  <a:lnTo>
                    <a:pt x="298196" y="19050"/>
                  </a:lnTo>
                  <a:lnTo>
                    <a:pt x="298196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71120"/>
                  </a:lnTo>
                  <a:lnTo>
                    <a:pt x="0" y="90170"/>
                  </a:lnTo>
                  <a:lnTo>
                    <a:pt x="315468" y="90170"/>
                  </a:lnTo>
                  <a:lnTo>
                    <a:pt x="315468" y="71247"/>
                  </a:lnTo>
                  <a:lnTo>
                    <a:pt x="315468" y="71120"/>
                  </a:lnTo>
                  <a:lnTo>
                    <a:pt x="315468" y="19050"/>
                  </a:lnTo>
                  <a:lnTo>
                    <a:pt x="315468" y="18669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22748" y="1791969"/>
              <a:ext cx="315595" cy="88900"/>
            </a:xfrm>
            <a:custGeom>
              <a:avLst/>
              <a:gdLst/>
              <a:ahLst/>
              <a:cxnLst/>
              <a:rect l="l" t="t" r="r" b="b"/>
              <a:pathLst>
                <a:path w="315595" h="88900">
                  <a:moveTo>
                    <a:pt x="51816" y="35306"/>
                  </a:moveTo>
                  <a:lnTo>
                    <a:pt x="33528" y="35306"/>
                  </a:lnTo>
                  <a:lnTo>
                    <a:pt x="33528" y="53594"/>
                  </a:lnTo>
                  <a:lnTo>
                    <a:pt x="51816" y="53594"/>
                  </a:lnTo>
                  <a:lnTo>
                    <a:pt x="51816" y="35306"/>
                  </a:lnTo>
                  <a:close/>
                </a:path>
                <a:path w="315595" h="88900">
                  <a:moveTo>
                    <a:pt x="280416" y="35306"/>
                  </a:moveTo>
                  <a:lnTo>
                    <a:pt x="77724" y="35306"/>
                  </a:lnTo>
                  <a:lnTo>
                    <a:pt x="77724" y="53594"/>
                  </a:lnTo>
                  <a:lnTo>
                    <a:pt x="280416" y="53594"/>
                  </a:lnTo>
                  <a:lnTo>
                    <a:pt x="280416" y="35306"/>
                  </a:lnTo>
                  <a:close/>
                </a:path>
                <a:path w="315595" h="88900">
                  <a:moveTo>
                    <a:pt x="315468" y="0"/>
                  </a:moveTo>
                  <a:lnTo>
                    <a:pt x="298196" y="0"/>
                  </a:lnTo>
                  <a:lnTo>
                    <a:pt x="298196" y="17780"/>
                  </a:lnTo>
                  <a:lnTo>
                    <a:pt x="298196" y="69850"/>
                  </a:lnTo>
                  <a:lnTo>
                    <a:pt x="17272" y="69850"/>
                  </a:lnTo>
                  <a:lnTo>
                    <a:pt x="17272" y="17780"/>
                  </a:lnTo>
                  <a:lnTo>
                    <a:pt x="298196" y="17780"/>
                  </a:lnTo>
                  <a:lnTo>
                    <a:pt x="298196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69850"/>
                  </a:lnTo>
                  <a:lnTo>
                    <a:pt x="0" y="88900"/>
                  </a:lnTo>
                  <a:lnTo>
                    <a:pt x="315468" y="88900"/>
                  </a:lnTo>
                  <a:lnTo>
                    <a:pt x="315468" y="70231"/>
                  </a:lnTo>
                  <a:lnTo>
                    <a:pt x="315468" y="69850"/>
                  </a:lnTo>
                  <a:lnTo>
                    <a:pt x="315468" y="17780"/>
                  </a:lnTo>
                  <a:lnTo>
                    <a:pt x="315468" y="1752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8484107" y="3096767"/>
            <a:ext cx="352425" cy="353695"/>
            <a:chOff x="8484107" y="3096767"/>
            <a:chExt cx="352425" cy="353695"/>
          </a:xfrm>
        </p:grpSpPr>
        <p:sp>
          <p:nvSpPr>
            <p:cNvPr id="42" name="object 42"/>
            <p:cNvSpPr/>
            <p:nvPr/>
          </p:nvSpPr>
          <p:spPr>
            <a:xfrm>
              <a:off x="8484107" y="3096767"/>
              <a:ext cx="352425" cy="353695"/>
            </a:xfrm>
            <a:custGeom>
              <a:avLst/>
              <a:gdLst/>
              <a:ahLst/>
              <a:cxnLst/>
              <a:rect l="l" t="t" r="r" b="b"/>
              <a:pathLst>
                <a:path w="352425" h="353695">
                  <a:moveTo>
                    <a:pt x="176022" y="0"/>
                  </a:moveTo>
                  <a:lnTo>
                    <a:pt x="129248" y="6312"/>
                  </a:lnTo>
                  <a:lnTo>
                    <a:pt x="87206" y="24129"/>
                  </a:lnTo>
                  <a:lnTo>
                    <a:pt x="51577" y="51768"/>
                  </a:lnTo>
                  <a:lnTo>
                    <a:pt x="24045" y="87545"/>
                  </a:lnTo>
                  <a:lnTo>
                    <a:pt x="6291" y="129778"/>
                  </a:lnTo>
                  <a:lnTo>
                    <a:pt x="0" y="176784"/>
                  </a:lnTo>
                  <a:lnTo>
                    <a:pt x="6291" y="223789"/>
                  </a:lnTo>
                  <a:lnTo>
                    <a:pt x="24045" y="266022"/>
                  </a:lnTo>
                  <a:lnTo>
                    <a:pt x="51577" y="301799"/>
                  </a:lnTo>
                  <a:lnTo>
                    <a:pt x="87206" y="329438"/>
                  </a:lnTo>
                  <a:lnTo>
                    <a:pt x="129248" y="347255"/>
                  </a:lnTo>
                  <a:lnTo>
                    <a:pt x="176022" y="353568"/>
                  </a:lnTo>
                  <a:lnTo>
                    <a:pt x="222795" y="347255"/>
                  </a:lnTo>
                  <a:lnTo>
                    <a:pt x="253149" y="334391"/>
                  </a:lnTo>
                  <a:lnTo>
                    <a:pt x="176022" y="334391"/>
                  </a:lnTo>
                  <a:lnTo>
                    <a:pt x="126499" y="326339"/>
                  </a:lnTo>
                  <a:lnTo>
                    <a:pt x="83450" y="303931"/>
                  </a:lnTo>
                  <a:lnTo>
                    <a:pt x="49478" y="269788"/>
                  </a:lnTo>
                  <a:lnTo>
                    <a:pt x="27186" y="226532"/>
                  </a:lnTo>
                  <a:lnTo>
                    <a:pt x="19176" y="176784"/>
                  </a:lnTo>
                  <a:lnTo>
                    <a:pt x="27186" y="127035"/>
                  </a:lnTo>
                  <a:lnTo>
                    <a:pt x="49478" y="83779"/>
                  </a:lnTo>
                  <a:lnTo>
                    <a:pt x="83450" y="49636"/>
                  </a:lnTo>
                  <a:lnTo>
                    <a:pt x="126499" y="27228"/>
                  </a:lnTo>
                  <a:lnTo>
                    <a:pt x="176022" y="19177"/>
                  </a:lnTo>
                  <a:lnTo>
                    <a:pt x="176022" y="0"/>
                  </a:lnTo>
                  <a:close/>
                </a:path>
                <a:path w="352425" h="353695">
                  <a:moveTo>
                    <a:pt x="352044" y="176784"/>
                  </a:moveTo>
                  <a:lnTo>
                    <a:pt x="332867" y="176784"/>
                  </a:lnTo>
                  <a:lnTo>
                    <a:pt x="324857" y="226532"/>
                  </a:lnTo>
                  <a:lnTo>
                    <a:pt x="302565" y="269788"/>
                  </a:lnTo>
                  <a:lnTo>
                    <a:pt x="268593" y="303931"/>
                  </a:lnTo>
                  <a:lnTo>
                    <a:pt x="225544" y="326339"/>
                  </a:lnTo>
                  <a:lnTo>
                    <a:pt x="176022" y="334391"/>
                  </a:lnTo>
                  <a:lnTo>
                    <a:pt x="253149" y="334391"/>
                  </a:lnTo>
                  <a:lnTo>
                    <a:pt x="264837" y="329438"/>
                  </a:lnTo>
                  <a:lnTo>
                    <a:pt x="300466" y="301799"/>
                  </a:lnTo>
                  <a:lnTo>
                    <a:pt x="327998" y="266022"/>
                  </a:lnTo>
                  <a:lnTo>
                    <a:pt x="345752" y="223789"/>
                  </a:lnTo>
                  <a:lnTo>
                    <a:pt x="352044" y="176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1643" y="3102863"/>
              <a:ext cx="248411" cy="280415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21468" y="3009900"/>
            <a:ext cx="594359" cy="26365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25553" y="3359048"/>
            <a:ext cx="1022576" cy="11811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6155435" y="2932176"/>
            <a:ext cx="1879600" cy="584200"/>
            <a:chOff x="6155435" y="2932176"/>
            <a:chExt cx="1879600" cy="584200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53883" y="3317748"/>
              <a:ext cx="438912" cy="1981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41691" y="2980944"/>
              <a:ext cx="592835" cy="2636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5435" y="2932176"/>
              <a:ext cx="1411223" cy="379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6946"/>
            <a:ext cx="5880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DMF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INTEGRATION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STORAGE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956817"/>
            <a:ext cx="6942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Still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world’s</a:t>
            </a:r>
            <a:r>
              <a:rPr sz="2400" spc="-10" dirty="0">
                <a:latin typeface="Calibri"/>
                <a:cs typeface="Calibri"/>
              </a:rPr>
              <a:t> most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effective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@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1¢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GB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555750"/>
            <a:ext cx="4859655" cy="43681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4945" marR="252729" indent="-182880">
              <a:lnSpc>
                <a:spcPct val="90100"/>
              </a:lnSpc>
              <a:spcBef>
                <a:spcPts val="340"/>
              </a:spcBef>
              <a:buChar char="•"/>
              <a:tabLst>
                <a:tab pos="195580" algn="l"/>
              </a:tabLst>
            </a:pPr>
            <a:r>
              <a:rPr sz="2000" dirty="0">
                <a:latin typeface="Calibri"/>
                <a:cs typeface="Calibri"/>
              </a:rPr>
              <a:t>DMF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certified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libraries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5" dirty="0">
                <a:latin typeface="Calibri"/>
                <a:cs typeface="Calibri"/>
              </a:rPr>
              <a:t> HPE,</a:t>
            </a:r>
            <a:r>
              <a:rPr sz="2000" dirty="0">
                <a:latin typeface="Calibri"/>
                <a:cs typeface="Calibri"/>
              </a:rPr>
              <a:t> as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Spectra </a:t>
            </a:r>
            <a:r>
              <a:rPr sz="2000" spc="-5" dirty="0">
                <a:latin typeface="Calibri"/>
                <a:cs typeface="Calibri"/>
              </a:rPr>
              <a:t>Logic, </a:t>
            </a:r>
            <a:r>
              <a:rPr sz="2000" dirty="0">
                <a:latin typeface="Calibri"/>
                <a:cs typeface="Calibri"/>
              </a:rPr>
              <a:t>IBM and </a:t>
            </a:r>
            <a:r>
              <a:rPr sz="2000" spc="-5" dirty="0">
                <a:latin typeface="Calibri"/>
                <a:cs typeface="Calibri"/>
              </a:rPr>
              <a:t>Oracle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(StorageTek)</a:t>
            </a:r>
            <a:endParaRPr sz="2000">
              <a:latin typeface="Calibri"/>
              <a:cs typeface="Calibri"/>
            </a:endParaRPr>
          </a:p>
          <a:p>
            <a:pPr marL="423545" marR="297180" lvl="1" indent="-182880">
              <a:lnSpc>
                <a:spcPts val="2050"/>
              </a:lnSpc>
              <a:spcBef>
                <a:spcPts val="445"/>
              </a:spcBef>
              <a:buSzPct val="89473"/>
              <a:buChar char="•"/>
              <a:tabLst>
                <a:tab pos="424180" algn="l"/>
              </a:tabLst>
            </a:pPr>
            <a:r>
              <a:rPr sz="1900" spc="-5" dirty="0">
                <a:latin typeface="Calibri"/>
                <a:cs typeface="Calibri"/>
              </a:rPr>
              <a:t>Streams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tape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drive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native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rates, even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</a:t>
            </a:r>
            <a:r>
              <a:rPr sz="1900" spc="-10" dirty="0">
                <a:latin typeface="Calibri"/>
                <a:cs typeface="Calibri"/>
              </a:rPr>
              <a:t> small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files</a:t>
            </a:r>
            <a:endParaRPr sz="19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140"/>
              </a:spcBef>
              <a:buSzPct val="89473"/>
              <a:buChar char="•"/>
              <a:tabLst>
                <a:tab pos="424180" algn="l"/>
              </a:tabLst>
            </a:pPr>
            <a:r>
              <a:rPr sz="1900" spc="-5" dirty="0">
                <a:latin typeface="Calibri"/>
                <a:cs typeface="Calibri"/>
              </a:rPr>
              <a:t>Block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ID </a:t>
            </a:r>
            <a:r>
              <a:rPr sz="1900" spc="-10" dirty="0">
                <a:latin typeface="Calibri"/>
                <a:cs typeface="Calibri"/>
              </a:rPr>
              <a:t>positioning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fast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seek</a:t>
            </a:r>
            <a:endParaRPr sz="1900">
              <a:latin typeface="Calibri"/>
              <a:cs typeface="Calibri"/>
            </a:endParaRPr>
          </a:p>
          <a:p>
            <a:pPr marL="194945" marR="85090" indent="-182880">
              <a:lnSpc>
                <a:spcPts val="2160"/>
              </a:lnSpc>
              <a:spcBef>
                <a:spcPts val="425"/>
              </a:spcBef>
              <a:buChar char="•"/>
              <a:tabLst>
                <a:tab pos="195580" algn="l"/>
              </a:tabLst>
            </a:pP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latest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LTO-9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Enterprise-class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drive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194945" marR="5080" indent="-182880">
              <a:lnSpc>
                <a:spcPts val="2160"/>
              </a:lnSpc>
              <a:spcBef>
                <a:spcPts val="395"/>
              </a:spcBef>
              <a:buChar char="•"/>
              <a:tabLst>
                <a:tab pos="195580" algn="l"/>
              </a:tabLst>
            </a:pPr>
            <a:r>
              <a:rPr sz="2000" spc="-5" dirty="0">
                <a:latin typeface="Calibri"/>
                <a:cs typeface="Calibri"/>
              </a:rPr>
              <a:t>Advanced </a:t>
            </a:r>
            <a:r>
              <a:rPr sz="2000" spc="-15" dirty="0">
                <a:latin typeface="Calibri"/>
                <a:cs typeface="Calibri"/>
              </a:rPr>
              <a:t>feature </a:t>
            </a:r>
            <a:r>
              <a:rPr sz="2000" spc="-5" dirty="0">
                <a:latin typeface="Calibri"/>
                <a:cs typeface="Calibri"/>
              </a:rPr>
              <a:t>support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accelerated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retrieval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automated </a:t>
            </a:r>
            <a:r>
              <a:rPr sz="2000" spc="-5" dirty="0">
                <a:latin typeface="Calibri"/>
                <a:cs typeface="Calibri"/>
              </a:rPr>
              <a:t>library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423545" marR="17780" lvl="1" indent="-182880">
              <a:lnSpc>
                <a:spcPts val="2050"/>
              </a:lnSpc>
              <a:spcBef>
                <a:spcPts val="414"/>
              </a:spcBef>
              <a:buSzPct val="89473"/>
              <a:buChar char="•"/>
              <a:tabLst>
                <a:tab pos="424180" algn="l"/>
              </a:tabLst>
            </a:pPr>
            <a:r>
              <a:rPr sz="1900" spc="-10" dirty="0">
                <a:latin typeface="Calibri"/>
                <a:cs typeface="Calibri"/>
              </a:rPr>
              <a:t>Supports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Data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Integrity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Verification</a:t>
            </a:r>
            <a:r>
              <a:rPr sz="1900" spc="-5" dirty="0">
                <a:latin typeface="Calibri"/>
                <a:cs typeface="Calibri"/>
              </a:rPr>
              <a:t> (DIV)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Logical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Block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Protection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(LBP)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available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Oracle </a:t>
            </a:r>
            <a:r>
              <a:rPr sz="1900" spc="-5" dirty="0">
                <a:latin typeface="Calibri"/>
                <a:cs typeface="Calibri"/>
              </a:rPr>
              <a:t>T10k as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well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as IBM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70" dirty="0">
                <a:latin typeface="Calibri"/>
                <a:cs typeface="Calibri"/>
              </a:rPr>
              <a:t>LTO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drives</a:t>
            </a:r>
            <a:endParaRPr sz="1900">
              <a:latin typeface="Calibri"/>
              <a:cs typeface="Calibri"/>
            </a:endParaRPr>
          </a:p>
          <a:p>
            <a:pPr marL="424180" lvl="1" indent="-182880">
              <a:lnSpc>
                <a:spcPts val="2165"/>
              </a:lnSpc>
              <a:spcBef>
                <a:spcPts val="145"/>
              </a:spcBef>
              <a:buSzPct val="89473"/>
              <a:buChar char="•"/>
              <a:tabLst>
                <a:tab pos="424180" algn="l"/>
              </a:tabLst>
            </a:pPr>
            <a:r>
              <a:rPr sz="1900" spc="-10" dirty="0">
                <a:latin typeface="Calibri"/>
                <a:cs typeface="Calibri"/>
              </a:rPr>
              <a:t>Recommended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Access</a:t>
            </a:r>
            <a:r>
              <a:rPr sz="1900" spc="-10" dirty="0">
                <a:latin typeface="Calibri"/>
                <a:cs typeface="Calibri"/>
              </a:rPr>
              <a:t> Order (RAO)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423545">
              <a:lnSpc>
                <a:spcPts val="2165"/>
              </a:lnSpc>
            </a:pPr>
            <a:r>
              <a:rPr sz="1900" spc="-20" dirty="0">
                <a:latin typeface="Calibri"/>
                <a:cs typeface="Calibri"/>
              </a:rPr>
              <a:t>SpectraLogic’s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TAOS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90364" y="4061493"/>
            <a:ext cx="2668270" cy="1628139"/>
            <a:chOff x="8690364" y="4061493"/>
            <a:chExt cx="2668270" cy="16281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0364" y="4061493"/>
              <a:ext cx="2136007" cy="13481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5392" y="4706111"/>
              <a:ext cx="982979" cy="98297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2367" y="1775460"/>
            <a:ext cx="5714999" cy="20482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5445" y="4104132"/>
            <a:ext cx="1572364" cy="1335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64985" y="5499608"/>
            <a:ext cx="12630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1610" marR="5080" indent="-169545">
              <a:lnSpc>
                <a:spcPts val="1939"/>
              </a:lnSpc>
              <a:spcBef>
                <a:spcPts val="345"/>
              </a:spcBef>
            </a:pPr>
            <a:r>
              <a:rPr sz="1800" spc="-35" dirty="0">
                <a:latin typeface="Arial"/>
                <a:cs typeface="Arial"/>
              </a:rPr>
              <a:t>LTO-8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12TB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360MB/s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3952" y="5474004"/>
            <a:ext cx="14198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9715" marR="5080" indent="-247650">
              <a:lnSpc>
                <a:spcPts val="1939"/>
              </a:lnSpc>
              <a:spcBef>
                <a:spcPts val="345"/>
              </a:spcBef>
            </a:pPr>
            <a:r>
              <a:rPr sz="1800" spc="-25" dirty="0">
                <a:latin typeface="Arial"/>
                <a:cs typeface="Arial"/>
              </a:rPr>
              <a:t>TS1160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20TB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400MB/s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72539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674052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95"/>
              </a:spcBef>
            </a:pPr>
            <a:r>
              <a:rPr sz="2800" spc="-12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MANAGEMENT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FRAMEWORK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VERSION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sz="2800">
              <a:latin typeface="Calibri"/>
              <a:cs typeface="Calibri"/>
            </a:endParaRPr>
          </a:p>
          <a:p>
            <a:pPr marL="33655">
              <a:lnSpc>
                <a:spcPts val="2850"/>
              </a:lnSpc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Resolve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Challenges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362" y="2195322"/>
            <a:ext cx="3584575" cy="3456940"/>
          </a:xfrm>
          <a:custGeom>
            <a:avLst/>
            <a:gdLst/>
            <a:ahLst/>
            <a:cxnLst/>
            <a:rect l="l" t="t" r="r" b="b"/>
            <a:pathLst>
              <a:path w="3584575" h="3456940">
                <a:moveTo>
                  <a:pt x="0" y="3456432"/>
                </a:moveTo>
                <a:lnTo>
                  <a:pt x="3584448" y="3456432"/>
                </a:lnTo>
                <a:lnTo>
                  <a:pt x="3584448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649" y="2266980"/>
            <a:ext cx="3556000" cy="299529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65"/>
              </a:spcBef>
            </a:pPr>
            <a:r>
              <a:rPr sz="1400" b="1" spc="-5" dirty="0">
                <a:latin typeface="Arial"/>
                <a:cs typeface="Arial"/>
              </a:rPr>
              <a:t>Hierarchical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storage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management:</a:t>
            </a:r>
            <a:endParaRPr sz="1400">
              <a:latin typeface="Arial"/>
              <a:cs typeface="Arial"/>
            </a:endParaRPr>
          </a:p>
          <a:p>
            <a:pPr marL="350520" marR="262890" indent="-182880">
              <a:lnSpc>
                <a:spcPct val="100000"/>
              </a:lnSpc>
              <a:spcBef>
                <a:spcPts val="310"/>
              </a:spcBef>
              <a:buChar char="–"/>
              <a:tabLst>
                <a:tab pos="351155" algn="l"/>
              </a:tabLst>
            </a:pPr>
            <a:r>
              <a:rPr sz="1200" dirty="0">
                <a:latin typeface="Arial"/>
                <a:cs typeface="Arial"/>
              </a:rPr>
              <a:t>Integrated </a:t>
            </a:r>
            <a:r>
              <a:rPr sz="1200" spc="-5" dirty="0">
                <a:latin typeface="Arial"/>
                <a:cs typeface="Arial"/>
              </a:rPr>
              <a:t>policy engine allows tiered data </a:t>
            </a:r>
            <a:r>
              <a:rPr sz="1200" dirty="0">
                <a:latin typeface="Arial"/>
                <a:cs typeface="Arial"/>
              </a:rPr>
              <a:t> model </a:t>
            </a:r>
            <a:r>
              <a:rPr sz="1200" spc="-5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automated </a:t>
            </a:r>
            <a:r>
              <a:rPr sz="1200" spc="-5" dirty="0">
                <a:latin typeface="Arial"/>
                <a:cs typeface="Arial"/>
              </a:rPr>
              <a:t>data movement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appropriate data </a:t>
            </a:r>
            <a:r>
              <a:rPr sz="1200" spc="-15" dirty="0">
                <a:latin typeface="Arial"/>
                <a:cs typeface="Arial"/>
              </a:rPr>
              <a:t>tier, </a:t>
            </a:r>
            <a:r>
              <a:rPr sz="1200" spc="-5" dirty="0">
                <a:latin typeface="Arial"/>
                <a:cs typeface="Arial"/>
              </a:rPr>
              <a:t>e.g. SSD/Flash </a:t>
            </a:r>
            <a:r>
              <a:rPr sz="1200" dirty="0">
                <a:latin typeface="Arial"/>
                <a:cs typeface="Arial"/>
              </a:rPr>
              <a:t>tier for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active </a:t>
            </a:r>
            <a:r>
              <a:rPr sz="1200" dirty="0">
                <a:latin typeface="Arial"/>
                <a:cs typeface="Arial"/>
              </a:rPr>
              <a:t>data, tape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cloud for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dormant/archive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350520" marR="266700" indent="-182880">
              <a:lnSpc>
                <a:spcPct val="100000"/>
              </a:lnSpc>
              <a:spcBef>
                <a:spcPts val="805"/>
              </a:spcBef>
              <a:buChar char="–"/>
              <a:tabLst>
                <a:tab pos="351155" algn="l"/>
              </a:tabLst>
            </a:pPr>
            <a:r>
              <a:rPr sz="1200" spc="-5" dirty="0">
                <a:latin typeface="Arial"/>
                <a:cs typeface="Arial"/>
              </a:rPr>
              <a:t>Maximize resources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automatic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archival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–"/>
            </a:pPr>
            <a:endParaRPr sz="135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Data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Protection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  <a:p>
            <a:pPr marL="350520" marR="977900" indent="-182880">
              <a:lnSpc>
                <a:spcPct val="100000"/>
              </a:lnSpc>
              <a:spcBef>
                <a:spcPts val="310"/>
              </a:spcBef>
              <a:buChar char="–"/>
              <a:tabLst>
                <a:tab pos="351155" algn="l"/>
              </a:tabLst>
            </a:pPr>
            <a:r>
              <a:rPr sz="1200" spc="-5" dirty="0">
                <a:latin typeface="Arial"/>
                <a:cs typeface="Arial"/>
              </a:rPr>
              <a:t>Safeguard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petabytes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with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integrated,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continuous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backups</a:t>
            </a:r>
            <a:endParaRPr sz="1200">
              <a:latin typeface="Arial"/>
              <a:cs typeface="Arial"/>
            </a:endParaRPr>
          </a:p>
          <a:p>
            <a:pPr marL="350520" marR="448945" indent="-182880">
              <a:lnSpc>
                <a:spcPct val="100000"/>
              </a:lnSpc>
              <a:spcBef>
                <a:spcPts val="805"/>
              </a:spcBef>
              <a:buChar char="–"/>
              <a:tabLst>
                <a:tab pos="351155" algn="l"/>
              </a:tabLst>
            </a:pPr>
            <a:r>
              <a:rPr sz="1200" spc="-5" dirty="0">
                <a:latin typeface="Arial"/>
                <a:cs typeface="Arial"/>
              </a:rPr>
              <a:t>Maintain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 integrity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via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self-describing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media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checksums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1312" y="1482852"/>
            <a:ext cx="3622675" cy="769620"/>
            <a:chOff x="591312" y="1482852"/>
            <a:chExt cx="3622675" cy="769620"/>
          </a:xfrm>
        </p:grpSpPr>
        <p:sp>
          <p:nvSpPr>
            <p:cNvPr id="7" name="object 7"/>
            <p:cNvSpPr/>
            <p:nvPr/>
          </p:nvSpPr>
          <p:spPr>
            <a:xfrm>
              <a:off x="610362" y="1501902"/>
              <a:ext cx="3584575" cy="731520"/>
            </a:xfrm>
            <a:custGeom>
              <a:avLst/>
              <a:gdLst/>
              <a:ahLst/>
              <a:cxnLst/>
              <a:rect l="l" t="t" r="r" b="b"/>
              <a:pathLst>
                <a:path w="3584575" h="731519">
                  <a:moveTo>
                    <a:pt x="358444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584448" y="731520"/>
                  </a:lnTo>
                  <a:lnTo>
                    <a:pt x="3584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1501902"/>
              <a:ext cx="3584575" cy="731520"/>
            </a:xfrm>
            <a:custGeom>
              <a:avLst/>
              <a:gdLst/>
              <a:ahLst/>
              <a:cxnLst/>
              <a:rect l="l" t="t" r="r" b="b"/>
              <a:pathLst>
                <a:path w="3584575" h="731519">
                  <a:moveTo>
                    <a:pt x="0" y="731520"/>
                  </a:moveTo>
                  <a:lnTo>
                    <a:pt x="3584448" y="731520"/>
                  </a:lnTo>
                  <a:lnTo>
                    <a:pt x="3584448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38099">
              <a:solidFill>
                <a:srgbClr val="7EF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0362" y="1501902"/>
            <a:ext cx="3584575" cy="731520"/>
          </a:xfrm>
          <a:prstGeom prst="rect">
            <a:avLst/>
          </a:prstGeom>
          <a:ln w="38100">
            <a:solidFill>
              <a:srgbClr val="7EF8E1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39179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Optimize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Storage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Utilization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88630" y="2195322"/>
            <a:ext cx="3493135" cy="3456940"/>
          </a:xfrm>
          <a:custGeom>
            <a:avLst/>
            <a:gdLst/>
            <a:ahLst/>
            <a:cxnLst/>
            <a:rect l="l" t="t" r="r" b="b"/>
            <a:pathLst>
              <a:path w="3493134" h="3456940">
                <a:moveTo>
                  <a:pt x="0" y="3456432"/>
                </a:moveTo>
                <a:lnTo>
                  <a:pt x="3493008" y="3456432"/>
                </a:lnTo>
                <a:lnTo>
                  <a:pt x="3493008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02917" y="2266980"/>
            <a:ext cx="3464560" cy="23583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65"/>
              </a:spcBef>
            </a:pPr>
            <a:r>
              <a:rPr sz="1400" b="1" spc="-5" dirty="0">
                <a:latin typeface="Arial"/>
                <a:cs typeface="Arial"/>
              </a:rPr>
              <a:t>Control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Storage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Costs:</a:t>
            </a:r>
            <a:endParaRPr sz="1400">
              <a:latin typeface="Arial"/>
              <a:cs typeface="Arial"/>
            </a:endParaRPr>
          </a:p>
          <a:p>
            <a:pPr marL="351155" marR="284480" indent="-182880">
              <a:lnSpc>
                <a:spcPct val="100000"/>
              </a:lnSpc>
              <a:spcBef>
                <a:spcPts val="310"/>
              </a:spcBef>
            </a:pPr>
            <a:r>
              <a:rPr sz="1200" spc="30" dirty="0">
                <a:latin typeface="Arial"/>
                <a:cs typeface="Arial"/>
              </a:rPr>
              <a:t>–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Minimize </a:t>
            </a:r>
            <a:r>
              <a:rPr sz="1200" dirty="0">
                <a:latin typeface="Arial"/>
                <a:cs typeface="Arial"/>
              </a:rPr>
              <a:t>TCO by </a:t>
            </a:r>
            <a:r>
              <a:rPr sz="1200" spc="-5" dirty="0">
                <a:latin typeface="Arial"/>
                <a:cs typeface="Arial"/>
              </a:rPr>
              <a:t>moving data </a:t>
            </a:r>
            <a:r>
              <a:rPr sz="1200" dirty="0">
                <a:latin typeface="Arial"/>
                <a:cs typeface="Arial"/>
              </a:rPr>
              <a:t>to most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cost-effective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desired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access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level,</a:t>
            </a:r>
            <a:endParaRPr sz="1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i.e.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flash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HDD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tape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cloud</a:t>
            </a:r>
            <a:endParaRPr sz="1200">
              <a:latin typeface="Arial"/>
              <a:cs typeface="Arial"/>
            </a:endParaRPr>
          </a:p>
          <a:p>
            <a:pPr marL="351155" marR="401320" indent="-182880">
              <a:lnSpc>
                <a:spcPct val="100000"/>
              </a:lnSpc>
              <a:spcBef>
                <a:spcPts val="805"/>
              </a:spcBef>
              <a:buChar char="–"/>
              <a:tabLst>
                <a:tab pos="351790" algn="l"/>
              </a:tabLst>
            </a:pPr>
            <a:r>
              <a:rPr sz="1200" spc="-5" dirty="0">
                <a:latin typeface="Arial"/>
                <a:cs typeface="Arial"/>
              </a:rPr>
              <a:t>Scale storage acquisitions incrementally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depending on need, </a:t>
            </a:r>
            <a:r>
              <a:rPr sz="1200" dirty="0">
                <a:latin typeface="Arial"/>
                <a:cs typeface="Arial"/>
              </a:rPr>
              <a:t>i.e. more flash for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active </a:t>
            </a:r>
            <a:r>
              <a:rPr sz="1200" dirty="0">
                <a:latin typeface="Arial"/>
                <a:cs typeface="Arial"/>
              </a:rPr>
              <a:t>data, more tape for </a:t>
            </a:r>
            <a:r>
              <a:rPr sz="1200" spc="-5" dirty="0">
                <a:latin typeface="Arial"/>
                <a:cs typeface="Arial"/>
              </a:rPr>
              <a:t>archive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depending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demand</a:t>
            </a:r>
            <a:endParaRPr sz="1200">
              <a:latin typeface="Arial"/>
              <a:cs typeface="Arial"/>
            </a:endParaRPr>
          </a:p>
          <a:p>
            <a:pPr marL="351155" marR="681355" indent="-182880">
              <a:lnSpc>
                <a:spcPct val="100000"/>
              </a:lnSpc>
              <a:spcBef>
                <a:spcPts val="805"/>
              </a:spcBef>
              <a:buChar char="–"/>
              <a:tabLst>
                <a:tab pos="351790" algn="l"/>
              </a:tabLst>
            </a:pPr>
            <a:r>
              <a:rPr sz="1200" dirty="0">
                <a:latin typeface="Arial"/>
                <a:cs typeface="Arial"/>
              </a:rPr>
              <a:t>Protect </a:t>
            </a:r>
            <a:r>
              <a:rPr sz="1200" spc="-5" dirty="0">
                <a:latin typeface="Arial"/>
                <a:cs typeface="Arial"/>
              </a:rPr>
              <a:t>and future-proof data with </a:t>
            </a:r>
            <a:r>
              <a:rPr sz="1200" dirty="0">
                <a:latin typeface="Arial"/>
                <a:cs typeface="Arial"/>
              </a:rPr>
              <a:t> automated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migration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new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storage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69580" y="1482852"/>
            <a:ext cx="3531235" cy="769620"/>
            <a:chOff x="8069580" y="1482852"/>
            <a:chExt cx="3531235" cy="769620"/>
          </a:xfrm>
        </p:grpSpPr>
        <p:sp>
          <p:nvSpPr>
            <p:cNvPr id="13" name="object 13"/>
            <p:cNvSpPr/>
            <p:nvPr/>
          </p:nvSpPr>
          <p:spPr>
            <a:xfrm>
              <a:off x="8088630" y="1501902"/>
              <a:ext cx="3493135" cy="731520"/>
            </a:xfrm>
            <a:custGeom>
              <a:avLst/>
              <a:gdLst/>
              <a:ahLst/>
              <a:cxnLst/>
              <a:rect l="l" t="t" r="r" b="b"/>
              <a:pathLst>
                <a:path w="3493134" h="731519">
                  <a:moveTo>
                    <a:pt x="349300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493008" y="731520"/>
                  </a:lnTo>
                  <a:lnTo>
                    <a:pt x="3493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88630" y="1501902"/>
              <a:ext cx="3493135" cy="731520"/>
            </a:xfrm>
            <a:custGeom>
              <a:avLst/>
              <a:gdLst/>
              <a:ahLst/>
              <a:cxnLst/>
              <a:rect l="l" t="t" r="r" b="b"/>
              <a:pathLst>
                <a:path w="3493134" h="731519">
                  <a:moveTo>
                    <a:pt x="0" y="731520"/>
                  </a:moveTo>
                  <a:lnTo>
                    <a:pt x="3493008" y="731520"/>
                  </a:lnTo>
                  <a:lnTo>
                    <a:pt x="3493008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38099">
              <a:solidFill>
                <a:srgbClr val="762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88630" y="1501902"/>
            <a:ext cx="3493135" cy="731520"/>
          </a:xfrm>
          <a:prstGeom prst="rect">
            <a:avLst/>
          </a:prstGeom>
          <a:ln w="38100">
            <a:solidFill>
              <a:srgbClr val="762FE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69659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Manage Costs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21302" y="2195322"/>
            <a:ext cx="3639820" cy="3456940"/>
          </a:xfrm>
          <a:custGeom>
            <a:avLst/>
            <a:gdLst/>
            <a:ahLst/>
            <a:cxnLst/>
            <a:rect l="l" t="t" r="r" b="b"/>
            <a:pathLst>
              <a:path w="3639820" h="3456940">
                <a:moveTo>
                  <a:pt x="0" y="3456432"/>
                </a:moveTo>
                <a:lnTo>
                  <a:pt x="3639311" y="3456432"/>
                </a:lnTo>
                <a:lnTo>
                  <a:pt x="3639311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35589" y="2266980"/>
            <a:ext cx="3611245" cy="33807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465"/>
              </a:spcBef>
            </a:pPr>
            <a:r>
              <a:rPr sz="1400" b="1" spc="-5" dirty="0">
                <a:latin typeface="Arial"/>
                <a:cs typeface="Arial"/>
              </a:rPr>
              <a:t>Accelerate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workflows:</a:t>
            </a:r>
            <a:endParaRPr sz="1400">
              <a:latin typeface="Arial"/>
              <a:cs typeface="Arial"/>
            </a:endParaRPr>
          </a:p>
          <a:p>
            <a:pPr marL="351790" marR="1003935" indent="-182880">
              <a:lnSpc>
                <a:spcPct val="100000"/>
              </a:lnSpc>
              <a:spcBef>
                <a:spcPts val="310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Simplify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management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large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file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collections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with</a:t>
            </a:r>
            <a:r>
              <a:rPr sz="1200" dirty="0">
                <a:latin typeface="Arial"/>
                <a:cs typeface="Arial"/>
              </a:rPr>
              <a:t> data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labeling</a:t>
            </a:r>
            <a:endParaRPr sz="1200">
              <a:latin typeface="Arial"/>
              <a:cs typeface="Arial"/>
            </a:endParaRPr>
          </a:p>
          <a:p>
            <a:pPr marL="351790" marR="619125" indent="-182880">
              <a:lnSpc>
                <a:spcPct val="100000"/>
              </a:lnSpc>
              <a:spcBef>
                <a:spcPts val="805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Construct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using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metadata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including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extended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attributes</a:t>
            </a:r>
            <a:endParaRPr sz="1200">
              <a:latin typeface="Arial"/>
              <a:cs typeface="Arial"/>
            </a:endParaRPr>
          </a:p>
          <a:p>
            <a:pPr marL="351790" marR="519430" indent="-182880">
              <a:lnSpc>
                <a:spcPct val="100000"/>
              </a:lnSpc>
              <a:spcBef>
                <a:spcPts val="800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Automate </a:t>
            </a:r>
            <a:r>
              <a:rPr sz="1200" spc="-5" dirty="0">
                <a:latin typeface="Arial"/>
                <a:cs typeface="Arial"/>
              </a:rPr>
              <a:t>data workflows with integrated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job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scheduling</a:t>
            </a:r>
            <a:endParaRPr sz="1200">
              <a:latin typeface="Arial"/>
              <a:cs typeface="Arial"/>
            </a:endParaRPr>
          </a:p>
          <a:p>
            <a:pPr marL="351790" marR="544195" indent="-352425" algn="r">
              <a:lnSpc>
                <a:spcPct val="100000"/>
              </a:lnSpc>
              <a:spcBef>
                <a:spcPts val="795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Streamline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recovery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with</a:t>
            </a:r>
            <a:r>
              <a:rPr sz="1200" dirty="0">
                <a:latin typeface="Arial"/>
                <a:cs typeface="Arial"/>
              </a:rPr>
              <a:t> automatic</a:t>
            </a:r>
            <a:endParaRPr sz="1200">
              <a:latin typeface="Arial"/>
              <a:cs typeface="Arial"/>
            </a:endParaRPr>
          </a:p>
          <a:p>
            <a:pPr marR="570865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file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versioning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Point-in-Time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restore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Reduce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manual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intervention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1790" marR="1140460" indent="-182880">
              <a:lnSpc>
                <a:spcPct val="100000"/>
              </a:lnSpc>
              <a:spcBef>
                <a:spcPts val="309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Reduce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script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writing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script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maintenance</a:t>
            </a:r>
            <a:endParaRPr sz="1200">
              <a:latin typeface="Arial"/>
              <a:cs typeface="Arial"/>
            </a:endParaRPr>
          </a:p>
          <a:p>
            <a:pPr marL="351790" marR="663575" indent="-182880">
              <a:lnSpc>
                <a:spcPct val="100000"/>
              </a:lnSpc>
              <a:spcBef>
                <a:spcPts val="790"/>
              </a:spcBef>
              <a:buChar char="–"/>
              <a:tabLst>
                <a:tab pos="352425" algn="l"/>
              </a:tabLst>
            </a:pPr>
            <a:r>
              <a:rPr sz="1200" dirty="0">
                <a:latin typeface="Arial"/>
                <a:cs typeface="Arial"/>
              </a:rPr>
              <a:t>Reduce </a:t>
            </a:r>
            <a:r>
              <a:rPr sz="1200" spc="-5" dirty="0">
                <a:latin typeface="Arial"/>
                <a:cs typeface="Arial"/>
              </a:rPr>
              <a:t>operator errors with automatic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movement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02252" y="1482852"/>
            <a:ext cx="3677920" cy="769620"/>
            <a:chOff x="4302252" y="1482852"/>
            <a:chExt cx="3677920" cy="769620"/>
          </a:xfrm>
        </p:grpSpPr>
        <p:sp>
          <p:nvSpPr>
            <p:cNvPr id="19" name="object 19"/>
            <p:cNvSpPr/>
            <p:nvPr/>
          </p:nvSpPr>
          <p:spPr>
            <a:xfrm>
              <a:off x="4321302" y="1501902"/>
              <a:ext cx="3639820" cy="731520"/>
            </a:xfrm>
            <a:custGeom>
              <a:avLst/>
              <a:gdLst/>
              <a:ahLst/>
              <a:cxnLst/>
              <a:rect l="l" t="t" r="r" b="b"/>
              <a:pathLst>
                <a:path w="3639820" h="731519">
                  <a:moveTo>
                    <a:pt x="3639311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639311" y="731520"/>
                  </a:lnTo>
                  <a:lnTo>
                    <a:pt x="3639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1302" y="1501902"/>
              <a:ext cx="3639820" cy="731520"/>
            </a:xfrm>
            <a:custGeom>
              <a:avLst/>
              <a:gdLst/>
              <a:ahLst/>
              <a:cxnLst/>
              <a:rect l="l" t="t" r="r" b="b"/>
              <a:pathLst>
                <a:path w="3639820" h="731519">
                  <a:moveTo>
                    <a:pt x="0" y="731520"/>
                  </a:moveTo>
                  <a:lnTo>
                    <a:pt x="3639311" y="731520"/>
                  </a:lnTo>
                  <a:lnTo>
                    <a:pt x="3639311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38099">
              <a:solidFill>
                <a:srgbClr val="0D5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21302" y="1501902"/>
            <a:ext cx="3639820" cy="731520"/>
          </a:xfrm>
          <a:prstGeom prst="rect">
            <a:avLst/>
          </a:prstGeom>
          <a:ln w="38100">
            <a:solidFill>
              <a:srgbClr val="0D526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640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Streamline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Workflows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263128" y="1659635"/>
            <a:ext cx="431800" cy="414655"/>
            <a:chOff x="8263128" y="1659635"/>
            <a:chExt cx="431800" cy="414655"/>
          </a:xfrm>
        </p:grpSpPr>
        <p:sp>
          <p:nvSpPr>
            <p:cNvPr id="23" name="object 23"/>
            <p:cNvSpPr/>
            <p:nvPr/>
          </p:nvSpPr>
          <p:spPr>
            <a:xfrm>
              <a:off x="8279892" y="1818131"/>
              <a:ext cx="414655" cy="132715"/>
            </a:xfrm>
            <a:custGeom>
              <a:avLst/>
              <a:gdLst/>
              <a:ahLst/>
              <a:cxnLst/>
              <a:rect l="l" t="t" r="r" b="b"/>
              <a:pathLst>
                <a:path w="414654" h="132714">
                  <a:moveTo>
                    <a:pt x="414527" y="0"/>
                  </a:moveTo>
                  <a:lnTo>
                    <a:pt x="330073" y="0"/>
                  </a:lnTo>
                  <a:lnTo>
                    <a:pt x="330073" y="25272"/>
                  </a:lnTo>
                  <a:lnTo>
                    <a:pt x="370712" y="25272"/>
                  </a:lnTo>
                  <a:lnTo>
                    <a:pt x="292480" y="94741"/>
                  </a:lnTo>
                  <a:lnTo>
                    <a:pt x="198627" y="34670"/>
                  </a:lnTo>
                  <a:lnTo>
                    <a:pt x="0" y="110489"/>
                  </a:lnTo>
                  <a:lnTo>
                    <a:pt x="7874" y="132587"/>
                  </a:lnTo>
                  <a:lnTo>
                    <a:pt x="195579" y="61594"/>
                  </a:lnTo>
                  <a:lnTo>
                    <a:pt x="295655" y="124713"/>
                  </a:lnTo>
                  <a:lnTo>
                    <a:pt x="389508" y="41020"/>
                  </a:lnTo>
                  <a:lnTo>
                    <a:pt x="389508" y="86867"/>
                  </a:lnTo>
                  <a:lnTo>
                    <a:pt x="414527" y="86867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63128" y="1659635"/>
              <a:ext cx="426720" cy="414655"/>
            </a:xfrm>
            <a:custGeom>
              <a:avLst/>
              <a:gdLst/>
              <a:ahLst/>
              <a:cxnLst/>
              <a:rect l="l" t="t" r="r" b="b"/>
              <a:pathLst>
                <a:path w="426720" h="414655">
                  <a:moveTo>
                    <a:pt x="423672" y="136144"/>
                  </a:moveTo>
                  <a:lnTo>
                    <a:pt x="385013" y="111125"/>
                  </a:lnTo>
                  <a:lnTo>
                    <a:pt x="342011" y="83299"/>
                  </a:lnTo>
                  <a:lnTo>
                    <a:pt x="342011" y="111125"/>
                  </a:lnTo>
                  <a:lnTo>
                    <a:pt x="84709" y="111125"/>
                  </a:lnTo>
                  <a:lnTo>
                    <a:pt x="213360" y="29718"/>
                  </a:lnTo>
                  <a:lnTo>
                    <a:pt x="342011" y="111125"/>
                  </a:lnTo>
                  <a:lnTo>
                    <a:pt x="342011" y="83299"/>
                  </a:lnTo>
                  <a:lnTo>
                    <a:pt x="259257" y="29718"/>
                  </a:lnTo>
                  <a:lnTo>
                    <a:pt x="213360" y="0"/>
                  </a:lnTo>
                  <a:lnTo>
                    <a:pt x="1524" y="136144"/>
                  </a:lnTo>
                  <a:lnTo>
                    <a:pt x="56388" y="136144"/>
                  </a:lnTo>
                  <a:lnTo>
                    <a:pt x="56388" y="234696"/>
                  </a:lnTo>
                  <a:lnTo>
                    <a:pt x="80010" y="226822"/>
                  </a:lnTo>
                  <a:lnTo>
                    <a:pt x="80010" y="136144"/>
                  </a:lnTo>
                  <a:lnTo>
                    <a:pt x="153797" y="136144"/>
                  </a:lnTo>
                  <a:lnTo>
                    <a:pt x="153797" y="200279"/>
                  </a:lnTo>
                  <a:lnTo>
                    <a:pt x="177292" y="190881"/>
                  </a:lnTo>
                  <a:lnTo>
                    <a:pt x="177292" y="136144"/>
                  </a:lnTo>
                  <a:lnTo>
                    <a:pt x="249428" y="136144"/>
                  </a:lnTo>
                  <a:lnTo>
                    <a:pt x="249428" y="195580"/>
                  </a:lnTo>
                  <a:lnTo>
                    <a:pt x="274574" y="211201"/>
                  </a:lnTo>
                  <a:lnTo>
                    <a:pt x="274574" y="136144"/>
                  </a:lnTo>
                  <a:lnTo>
                    <a:pt x="423672" y="136144"/>
                  </a:lnTo>
                  <a:close/>
                </a:path>
                <a:path w="426720" h="414655">
                  <a:moveTo>
                    <a:pt x="426720" y="414528"/>
                  </a:moveTo>
                  <a:lnTo>
                    <a:pt x="414972" y="391033"/>
                  </a:lnTo>
                  <a:lnTo>
                    <a:pt x="402399" y="365887"/>
                  </a:lnTo>
                  <a:lnTo>
                    <a:pt x="390652" y="342392"/>
                  </a:lnTo>
                  <a:lnTo>
                    <a:pt x="387477" y="342392"/>
                  </a:lnTo>
                  <a:lnTo>
                    <a:pt x="387477" y="391033"/>
                  </a:lnTo>
                  <a:lnTo>
                    <a:pt x="39243" y="391033"/>
                  </a:lnTo>
                  <a:lnTo>
                    <a:pt x="51816" y="365887"/>
                  </a:lnTo>
                  <a:lnTo>
                    <a:pt x="374904" y="365887"/>
                  </a:lnTo>
                  <a:lnTo>
                    <a:pt x="387477" y="391033"/>
                  </a:lnTo>
                  <a:lnTo>
                    <a:pt x="387477" y="342392"/>
                  </a:lnTo>
                  <a:lnTo>
                    <a:pt x="370205" y="342392"/>
                  </a:lnTo>
                  <a:lnTo>
                    <a:pt x="370205" y="257683"/>
                  </a:lnTo>
                  <a:lnTo>
                    <a:pt x="346710" y="278003"/>
                  </a:lnTo>
                  <a:lnTo>
                    <a:pt x="346710" y="342392"/>
                  </a:lnTo>
                  <a:lnTo>
                    <a:pt x="274574" y="342392"/>
                  </a:lnTo>
                  <a:lnTo>
                    <a:pt x="274574" y="281178"/>
                  </a:lnTo>
                  <a:lnTo>
                    <a:pt x="249428" y="267081"/>
                  </a:lnTo>
                  <a:lnTo>
                    <a:pt x="249428" y="342392"/>
                  </a:lnTo>
                  <a:lnTo>
                    <a:pt x="177292" y="342392"/>
                  </a:lnTo>
                  <a:lnTo>
                    <a:pt x="177292" y="254508"/>
                  </a:lnTo>
                  <a:lnTo>
                    <a:pt x="153797" y="263906"/>
                  </a:lnTo>
                  <a:lnTo>
                    <a:pt x="153797" y="342392"/>
                  </a:lnTo>
                  <a:lnTo>
                    <a:pt x="80010" y="342392"/>
                  </a:lnTo>
                  <a:lnTo>
                    <a:pt x="80010" y="290576"/>
                  </a:lnTo>
                  <a:lnTo>
                    <a:pt x="56515" y="299974"/>
                  </a:lnTo>
                  <a:lnTo>
                    <a:pt x="56515" y="342392"/>
                  </a:lnTo>
                  <a:lnTo>
                    <a:pt x="36068" y="342392"/>
                  </a:lnTo>
                  <a:lnTo>
                    <a:pt x="0" y="414528"/>
                  </a:lnTo>
                  <a:lnTo>
                    <a:pt x="426720" y="414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434840" y="1650492"/>
            <a:ext cx="431800" cy="433070"/>
            <a:chOff x="4434840" y="1650492"/>
            <a:chExt cx="431800" cy="433070"/>
          </a:xfrm>
        </p:grpSpPr>
        <p:sp>
          <p:nvSpPr>
            <p:cNvPr id="26" name="object 26"/>
            <p:cNvSpPr/>
            <p:nvPr/>
          </p:nvSpPr>
          <p:spPr>
            <a:xfrm>
              <a:off x="4434840" y="1884108"/>
              <a:ext cx="431800" cy="199390"/>
            </a:xfrm>
            <a:custGeom>
              <a:avLst/>
              <a:gdLst/>
              <a:ahLst/>
              <a:cxnLst/>
              <a:rect l="l" t="t" r="r" b="b"/>
              <a:pathLst>
                <a:path w="431800" h="199389">
                  <a:moveTo>
                    <a:pt x="236220" y="12382"/>
                  </a:moveTo>
                  <a:lnTo>
                    <a:pt x="97536" y="12382"/>
                  </a:lnTo>
                  <a:lnTo>
                    <a:pt x="59944" y="48831"/>
                  </a:lnTo>
                  <a:lnTo>
                    <a:pt x="0" y="108648"/>
                  </a:lnTo>
                  <a:lnTo>
                    <a:pt x="90043" y="199199"/>
                  </a:lnTo>
                  <a:lnTo>
                    <a:pt x="125328" y="164655"/>
                  </a:lnTo>
                  <a:lnTo>
                    <a:pt x="90043" y="164655"/>
                  </a:lnTo>
                  <a:lnTo>
                    <a:pt x="33782" y="108648"/>
                  </a:lnTo>
                  <a:lnTo>
                    <a:pt x="60960" y="82486"/>
                  </a:lnTo>
                  <a:lnTo>
                    <a:pt x="96282" y="82486"/>
                  </a:lnTo>
                  <a:lnTo>
                    <a:pt x="78739" y="64706"/>
                  </a:lnTo>
                  <a:lnTo>
                    <a:pt x="106934" y="36639"/>
                  </a:lnTo>
                  <a:lnTo>
                    <a:pt x="270417" y="36639"/>
                  </a:lnTo>
                  <a:lnTo>
                    <a:pt x="269992" y="34456"/>
                  </a:lnTo>
                  <a:lnTo>
                    <a:pt x="262270" y="22891"/>
                  </a:lnTo>
                  <a:lnTo>
                    <a:pt x="250668" y="15184"/>
                  </a:lnTo>
                  <a:lnTo>
                    <a:pt x="236220" y="12382"/>
                  </a:lnTo>
                  <a:close/>
                </a:path>
                <a:path w="431800" h="199389">
                  <a:moveTo>
                    <a:pt x="96282" y="82486"/>
                  </a:moveTo>
                  <a:lnTo>
                    <a:pt x="60960" y="82486"/>
                  </a:lnTo>
                  <a:lnTo>
                    <a:pt x="117221" y="138493"/>
                  </a:lnTo>
                  <a:lnTo>
                    <a:pt x="90043" y="164655"/>
                  </a:lnTo>
                  <a:lnTo>
                    <a:pt x="125328" y="164655"/>
                  </a:lnTo>
                  <a:lnTo>
                    <a:pt x="144399" y="145986"/>
                  </a:lnTo>
                  <a:lnTo>
                    <a:pt x="339471" y="145986"/>
                  </a:lnTo>
                  <a:lnTo>
                    <a:pt x="362473" y="121729"/>
                  </a:lnTo>
                  <a:lnTo>
                    <a:pt x="135000" y="121729"/>
                  </a:lnTo>
                  <a:lnTo>
                    <a:pt x="96282" y="82486"/>
                  </a:lnTo>
                  <a:close/>
                </a:path>
                <a:path w="431800" h="199389">
                  <a:moveTo>
                    <a:pt x="429188" y="23558"/>
                  </a:moveTo>
                  <a:lnTo>
                    <a:pt x="399414" y="23558"/>
                  </a:lnTo>
                  <a:lnTo>
                    <a:pt x="404113" y="27368"/>
                  </a:lnTo>
                  <a:lnTo>
                    <a:pt x="406019" y="29146"/>
                  </a:lnTo>
                  <a:lnTo>
                    <a:pt x="406908" y="31940"/>
                  </a:lnTo>
                  <a:lnTo>
                    <a:pt x="406908" y="37655"/>
                  </a:lnTo>
                  <a:lnTo>
                    <a:pt x="406019" y="40449"/>
                  </a:lnTo>
                  <a:lnTo>
                    <a:pt x="404113" y="43243"/>
                  </a:lnTo>
                  <a:lnTo>
                    <a:pt x="329057" y="121729"/>
                  </a:lnTo>
                  <a:lnTo>
                    <a:pt x="362473" y="121729"/>
                  </a:lnTo>
                  <a:lnTo>
                    <a:pt x="421005" y="60007"/>
                  </a:lnTo>
                  <a:lnTo>
                    <a:pt x="431292" y="34861"/>
                  </a:lnTo>
                  <a:lnTo>
                    <a:pt x="430595" y="28015"/>
                  </a:lnTo>
                  <a:lnTo>
                    <a:pt x="429188" y="23558"/>
                  </a:lnTo>
                  <a:close/>
                </a:path>
                <a:path w="431800" h="199389">
                  <a:moveTo>
                    <a:pt x="396462" y="0"/>
                  </a:moveTo>
                  <a:lnTo>
                    <a:pt x="383143" y="2619"/>
                  </a:lnTo>
                  <a:lnTo>
                    <a:pt x="371348" y="10477"/>
                  </a:lnTo>
                  <a:lnTo>
                    <a:pt x="320675" y="60007"/>
                  </a:lnTo>
                  <a:lnTo>
                    <a:pt x="199644" y="60007"/>
                  </a:lnTo>
                  <a:lnTo>
                    <a:pt x="199644" y="85280"/>
                  </a:lnTo>
                  <a:lnTo>
                    <a:pt x="330962" y="85280"/>
                  </a:lnTo>
                  <a:lnTo>
                    <a:pt x="389127" y="27368"/>
                  </a:lnTo>
                  <a:lnTo>
                    <a:pt x="392811" y="23558"/>
                  </a:lnTo>
                  <a:lnTo>
                    <a:pt x="429188" y="23558"/>
                  </a:lnTo>
                  <a:lnTo>
                    <a:pt x="428577" y="21621"/>
                  </a:lnTo>
                  <a:lnTo>
                    <a:pt x="425344" y="15751"/>
                  </a:lnTo>
                  <a:lnTo>
                    <a:pt x="421005" y="10477"/>
                  </a:lnTo>
                  <a:lnTo>
                    <a:pt x="409638" y="2619"/>
                  </a:lnTo>
                  <a:lnTo>
                    <a:pt x="396462" y="0"/>
                  </a:lnTo>
                  <a:close/>
                </a:path>
                <a:path w="431800" h="199389">
                  <a:moveTo>
                    <a:pt x="270417" y="36639"/>
                  </a:moveTo>
                  <a:lnTo>
                    <a:pt x="242824" y="36639"/>
                  </a:lnTo>
                  <a:lnTo>
                    <a:pt x="248412" y="41338"/>
                  </a:lnTo>
                  <a:lnTo>
                    <a:pt x="248412" y="55308"/>
                  </a:lnTo>
                  <a:lnTo>
                    <a:pt x="243712" y="60007"/>
                  </a:lnTo>
                  <a:lnTo>
                    <a:pt x="271018" y="60007"/>
                  </a:lnTo>
                  <a:lnTo>
                    <a:pt x="271907" y="56324"/>
                  </a:lnTo>
                  <a:lnTo>
                    <a:pt x="272796" y="52514"/>
                  </a:lnTo>
                  <a:lnTo>
                    <a:pt x="272727" y="48482"/>
                  </a:lnTo>
                  <a:lnTo>
                    <a:pt x="270417" y="36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1650492"/>
              <a:ext cx="301751" cy="21894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58951" y="1652270"/>
            <a:ext cx="429895" cy="429259"/>
            <a:chOff x="758951" y="1652270"/>
            <a:chExt cx="429895" cy="429259"/>
          </a:xfrm>
        </p:grpSpPr>
        <p:sp>
          <p:nvSpPr>
            <p:cNvPr id="29" name="object 29"/>
            <p:cNvSpPr/>
            <p:nvPr/>
          </p:nvSpPr>
          <p:spPr>
            <a:xfrm>
              <a:off x="912876" y="1805939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6" y="0"/>
                  </a:moveTo>
                  <a:lnTo>
                    <a:pt x="95377" y="0"/>
                  </a:lnTo>
                  <a:lnTo>
                    <a:pt x="95377" y="25400"/>
                  </a:lnTo>
                  <a:lnTo>
                    <a:pt x="95377" y="95250"/>
                  </a:lnTo>
                  <a:lnTo>
                    <a:pt x="25019" y="95250"/>
                  </a:lnTo>
                  <a:lnTo>
                    <a:pt x="25019" y="25400"/>
                  </a:lnTo>
                  <a:lnTo>
                    <a:pt x="95377" y="25400"/>
                  </a:lnTo>
                  <a:lnTo>
                    <a:pt x="95377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95250"/>
                  </a:lnTo>
                  <a:lnTo>
                    <a:pt x="0" y="120650"/>
                  </a:lnTo>
                  <a:lnTo>
                    <a:pt x="120396" y="120650"/>
                  </a:lnTo>
                  <a:lnTo>
                    <a:pt x="120396" y="95377"/>
                  </a:lnTo>
                  <a:lnTo>
                    <a:pt x="120396" y="95250"/>
                  </a:lnTo>
                  <a:lnTo>
                    <a:pt x="120396" y="25400"/>
                  </a:lnTo>
                  <a:lnTo>
                    <a:pt x="120396" y="25019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8952" y="1652269"/>
              <a:ext cx="429895" cy="429259"/>
            </a:xfrm>
            <a:custGeom>
              <a:avLst/>
              <a:gdLst/>
              <a:ahLst/>
              <a:cxnLst/>
              <a:rect l="l" t="t" r="r" b="b"/>
              <a:pathLst>
                <a:path w="429894" h="429260">
                  <a:moveTo>
                    <a:pt x="347472" y="107188"/>
                  </a:moveTo>
                  <a:lnTo>
                    <a:pt x="322364" y="107188"/>
                  </a:lnTo>
                  <a:lnTo>
                    <a:pt x="322364" y="322072"/>
                  </a:lnTo>
                  <a:lnTo>
                    <a:pt x="347472" y="322072"/>
                  </a:lnTo>
                  <a:lnTo>
                    <a:pt x="347472" y="107188"/>
                  </a:lnTo>
                  <a:close/>
                </a:path>
                <a:path w="429894" h="429260">
                  <a:moveTo>
                    <a:pt x="347472" y="82550"/>
                  </a:moveTo>
                  <a:lnTo>
                    <a:pt x="82296" y="82550"/>
                  </a:lnTo>
                  <a:lnTo>
                    <a:pt x="82296" y="106680"/>
                  </a:lnTo>
                  <a:lnTo>
                    <a:pt x="82296" y="322580"/>
                  </a:lnTo>
                  <a:lnTo>
                    <a:pt x="82296" y="346710"/>
                  </a:lnTo>
                  <a:lnTo>
                    <a:pt x="347472" y="346710"/>
                  </a:lnTo>
                  <a:lnTo>
                    <a:pt x="347472" y="322580"/>
                  </a:lnTo>
                  <a:lnTo>
                    <a:pt x="107403" y="322580"/>
                  </a:lnTo>
                  <a:lnTo>
                    <a:pt x="107403" y="106680"/>
                  </a:lnTo>
                  <a:lnTo>
                    <a:pt x="347472" y="106680"/>
                  </a:lnTo>
                  <a:lnTo>
                    <a:pt x="347472" y="82550"/>
                  </a:lnTo>
                  <a:close/>
                </a:path>
                <a:path w="429894" h="429260">
                  <a:moveTo>
                    <a:pt x="429768" y="23241"/>
                  </a:moveTo>
                  <a:lnTo>
                    <a:pt x="406323" y="23241"/>
                  </a:lnTo>
                  <a:lnTo>
                    <a:pt x="406323" y="406019"/>
                  </a:lnTo>
                  <a:lnTo>
                    <a:pt x="429768" y="406019"/>
                  </a:lnTo>
                  <a:lnTo>
                    <a:pt x="429768" y="23241"/>
                  </a:lnTo>
                  <a:close/>
                </a:path>
                <a:path w="429894" h="429260">
                  <a:moveTo>
                    <a:pt x="42976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06400"/>
                  </a:lnTo>
                  <a:lnTo>
                    <a:pt x="0" y="429260"/>
                  </a:lnTo>
                  <a:lnTo>
                    <a:pt x="429768" y="429260"/>
                  </a:lnTo>
                  <a:lnTo>
                    <a:pt x="429768" y="406400"/>
                  </a:lnTo>
                  <a:lnTo>
                    <a:pt x="23444" y="406400"/>
                  </a:lnTo>
                  <a:lnTo>
                    <a:pt x="23444" y="22860"/>
                  </a:lnTo>
                  <a:lnTo>
                    <a:pt x="429768" y="22860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8271" y="2641219"/>
            <a:ext cx="21932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Köszönöm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114800" cy="6858000"/>
            <a:chOff x="0" y="0"/>
            <a:chExt cx="41148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114800" cy="6858000"/>
            </a:xfrm>
            <a:custGeom>
              <a:avLst/>
              <a:gdLst/>
              <a:ahLst/>
              <a:cxnLst/>
              <a:rect l="l" t="t" r="r" b="b"/>
              <a:pathLst>
                <a:path w="4114800" h="6858000">
                  <a:moveTo>
                    <a:pt x="411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114800" y="68580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572" y="2356104"/>
              <a:ext cx="685800" cy="55244"/>
            </a:xfrm>
            <a:custGeom>
              <a:avLst/>
              <a:gdLst/>
              <a:ahLst/>
              <a:cxnLst/>
              <a:rect l="l" t="t" r="r" b="b"/>
              <a:pathLst>
                <a:path w="685800" h="55244">
                  <a:moveTo>
                    <a:pt x="68580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685800" y="5486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A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327647" y="1641348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599942" y="0"/>
                </a:lnTo>
              </a:path>
            </a:pathLst>
          </a:custGeom>
          <a:ln w="6350">
            <a:solidFill>
              <a:srgbClr val="7EF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0103" y="594105"/>
            <a:ext cx="3470275" cy="1604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25" dirty="0">
                <a:latin typeface="Arial"/>
                <a:cs typeface="Arial"/>
              </a:rPr>
              <a:t>SIMULATION </a:t>
            </a:r>
            <a:r>
              <a:rPr sz="2800" spc="-5" dirty="0">
                <a:latin typeface="Arial"/>
                <a:cs typeface="Arial"/>
              </a:rPr>
              <a:t>+ AI =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OVER-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PROPORTIONAL 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STORAGE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GROWTH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2573273"/>
            <a:ext cx="3162935" cy="1567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HPC Storage spending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forecasted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grow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40% higher CAGR than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HPC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Servers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2024.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1082" y="422529"/>
            <a:ext cx="4080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 marR="5080" indent="-42100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Projected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Compound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Annual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Growth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Rate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customer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spending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2019–2024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7042" y="3669080"/>
            <a:ext cx="224790" cy="748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%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CAGR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921" y="2410460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3534" y="2708274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3534" y="3006343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3534" y="3304159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3534" y="360222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3534" y="3900042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35800" y="1597278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.1</a:t>
            </a:r>
            <a:r>
              <a:rPr sz="1800" spc="-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3915" y="4198111"/>
            <a:ext cx="4770755" cy="217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 marR="269240" algn="ctr">
              <a:lnSpc>
                <a:spcPct val="100000"/>
              </a:lnSpc>
              <a:spcBef>
                <a:spcPts val="175"/>
              </a:spcBef>
              <a:tabLst>
                <a:tab pos="1861185" algn="l"/>
              </a:tabLst>
            </a:pPr>
            <a:r>
              <a:rPr sz="1400" spc="-5" dirty="0">
                <a:latin typeface="Arial"/>
                <a:cs typeface="Arial"/>
              </a:rPr>
              <a:t>HPC</a:t>
            </a:r>
            <a:r>
              <a:rPr sz="1400" dirty="0">
                <a:latin typeface="Arial"/>
                <a:cs typeface="Arial"/>
              </a:rPr>
              <a:t> Storage	</a:t>
            </a:r>
            <a:r>
              <a:rPr sz="1400" spc="-5" dirty="0">
                <a:latin typeface="Arial"/>
                <a:cs typeface="Arial"/>
              </a:rPr>
              <a:t>HPC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Server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2121535" marR="5080" indent="-20701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Source: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Hyperion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Research,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2019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Market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Results,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New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Forecasts 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HPC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Trends,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April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2921" y="1189736"/>
            <a:ext cx="4122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1170" algn="l"/>
                <a:tab pos="4109085" algn="l"/>
              </a:tabLst>
            </a:pPr>
            <a:r>
              <a:rPr sz="1000" spc="-10" dirty="0">
                <a:latin typeface="Arial"/>
                <a:cs typeface="Arial"/>
              </a:rPr>
              <a:t>14%	</a:t>
            </a:r>
            <a:r>
              <a:rPr sz="1000" u="heavy" spc="-15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 </a:t>
            </a:r>
            <a:r>
              <a:rPr sz="1000" u="heavy" spc="-10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2921" y="1487804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2921" y="1785619"/>
            <a:ext cx="9829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345" algn="l"/>
                <a:tab pos="969010" algn="l"/>
              </a:tabLst>
            </a:pPr>
            <a:r>
              <a:rPr sz="1000" spc="-10" dirty="0">
                <a:latin typeface="Arial"/>
                <a:cs typeface="Arial"/>
              </a:rPr>
              <a:t>12%	</a:t>
            </a:r>
            <a:r>
              <a:rPr sz="1000" u="sng" spc="-15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0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2921" y="2083688"/>
            <a:ext cx="9829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345" algn="l"/>
                <a:tab pos="969010" algn="l"/>
              </a:tabLst>
            </a:pPr>
            <a:r>
              <a:rPr sz="1000" spc="-10" dirty="0">
                <a:latin typeface="Arial"/>
                <a:cs typeface="Arial"/>
              </a:rPr>
              <a:t>11%	</a:t>
            </a:r>
            <a:r>
              <a:rPr sz="1000" u="sng" spc="-15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0" dirty="0">
                <a:uFill>
                  <a:solidFill>
                    <a:srgbClr val="7EF8E1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314566" y="1884426"/>
          <a:ext cx="3672840" cy="357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7EF8E1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440"/>
                        </a:lnSpc>
                        <a:tabLst>
                          <a:tab pos="2131695" algn="l"/>
                        </a:tabLst>
                      </a:pPr>
                      <a:r>
                        <a:rPr sz="1000" u="sng" dirty="0">
                          <a:uFill>
                            <a:solidFill>
                              <a:srgbClr val="7EF8E1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131695" algn="l"/>
                        </a:tabLst>
                      </a:pPr>
                      <a:r>
                        <a:rPr sz="1000" u="sng" dirty="0">
                          <a:uFill>
                            <a:solidFill>
                              <a:srgbClr val="7EF8E1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7EF8E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R="30480">
                        <a:lnSpc>
                          <a:spcPts val="2145"/>
                        </a:lnSpc>
                        <a:spcBef>
                          <a:spcPts val="925"/>
                        </a:spcBef>
                        <a:tabLst>
                          <a:tab pos="1063625" algn="l"/>
                          <a:tab pos="2099945" algn="l"/>
                        </a:tabLst>
                      </a:pPr>
                      <a:r>
                        <a:rPr sz="1800" strike="sngStrike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1800" strike="sngStrike" spc="-5" dirty="0">
                          <a:latin typeface="Arial"/>
                          <a:cs typeface="Arial"/>
                        </a:rPr>
                        <a:t>8.7%	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T w="19050">
                      <a:solidFill>
                        <a:srgbClr val="7EF8E1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T w="19050">
                      <a:solidFill>
                        <a:srgbClr val="7EF8E1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6350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28575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762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28575">
                      <a:solidFill>
                        <a:srgbClr val="7EF8E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EF8E1"/>
                      </a:solidFill>
                      <a:prstDash val="solid"/>
                    </a:lnB>
                    <a:solidFill>
                      <a:srgbClr val="FDC800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F8E1"/>
                      </a:solidFill>
                      <a:prstDash val="solid"/>
                    </a:lnT>
                    <a:lnB w="28575">
                      <a:solidFill>
                        <a:srgbClr val="7EF8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72539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2" y="335737"/>
            <a:ext cx="105130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INPUT/OUTPUT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PROFILES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COULD</a:t>
            </a:r>
            <a:r>
              <a:rPr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8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Era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convergence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traditional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simulation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requires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HPC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45781" y="2535808"/>
            <a:ext cx="920750" cy="737870"/>
            <a:chOff x="7645781" y="2535808"/>
            <a:chExt cx="920750" cy="737870"/>
          </a:xfrm>
        </p:grpSpPr>
        <p:sp>
          <p:nvSpPr>
            <p:cNvPr id="5" name="object 5"/>
            <p:cNvSpPr/>
            <p:nvPr/>
          </p:nvSpPr>
          <p:spPr>
            <a:xfrm>
              <a:off x="7648956" y="2538983"/>
              <a:ext cx="914400" cy="731520"/>
            </a:xfrm>
            <a:custGeom>
              <a:avLst/>
              <a:gdLst/>
              <a:ahLst/>
              <a:cxnLst/>
              <a:rect l="l" t="t" r="r" b="b"/>
              <a:pathLst>
                <a:path w="914400" h="731520">
                  <a:moveTo>
                    <a:pt x="0" y="731520"/>
                  </a:moveTo>
                  <a:lnTo>
                    <a:pt x="914400" y="73152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6350">
              <a:solidFill>
                <a:srgbClr val="4254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26883" y="2626093"/>
              <a:ext cx="546100" cy="546735"/>
            </a:xfrm>
            <a:custGeom>
              <a:avLst/>
              <a:gdLst/>
              <a:ahLst/>
              <a:cxnLst/>
              <a:rect l="l" t="t" r="r" b="b"/>
              <a:pathLst>
                <a:path w="546100" h="546735">
                  <a:moveTo>
                    <a:pt x="53581" y="165696"/>
                  </a:moveTo>
                  <a:lnTo>
                    <a:pt x="52501" y="159969"/>
                  </a:lnTo>
                  <a:lnTo>
                    <a:pt x="49199" y="155143"/>
                  </a:lnTo>
                  <a:lnTo>
                    <a:pt x="43891" y="151638"/>
                  </a:lnTo>
                  <a:lnTo>
                    <a:pt x="36779" y="148056"/>
                  </a:lnTo>
                  <a:lnTo>
                    <a:pt x="27279" y="151638"/>
                  </a:lnTo>
                  <a:lnTo>
                    <a:pt x="6070" y="214553"/>
                  </a:lnTo>
                  <a:lnTo>
                    <a:pt x="0" y="273011"/>
                  </a:lnTo>
                  <a:lnTo>
                    <a:pt x="1536" y="302399"/>
                  </a:lnTo>
                  <a:lnTo>
                    <a:pt x="13512" y="359854"/>
                  </a:lnTo>
                  <a:lnTo>
                    <a:pt x="32029" y="395566"/>
                  </a:lnTo>
                  <a:lnTo>
                    <a:pt x="37960" y="395566"/>
                  </a:lnTo>
                  <a:lnTo>
                    <a:pt x="42710" y="395566"/>
                  </a:lnTo>
                  <a:lnTo>
                    <a:pt x="43891" y="394373"/>
                  </a:lnTo>
                  <a:lnTo>
                    <a:pt x="49199" y="390880"/>
                  </a:lnTo>
                  <a:lnTo>
                    <a:pt x="52501" y="386041"/>
                  </a:lnTo>
                  <a:lnTo>
                    <a:pt x="53581" y="380326"/>
                  </a:lnTo>
                  <a:lnTo>
                    <a:pt x="52209" y="374154"/>
                  </a:lnTo>
                  <a:lnTo>
                    <a:pt x="42176" y="349808"/>
                  </a:lnTo>
                  <a:lnTo>
                    <a:pt x="35140" y="324916"/>
                  </a:lnTo>
                  <a:lnTo>
                    <a:pt x="31013" y="299351"/>
                  </a:lnTo>
                  <a:lnTo>
                    <a:pt x="29654" y="273011"/>
                  </a:lnTo>
                  <a:lnTo>
                    <a:pt x="31013" y="246659"/>
                  </a:lnTo>
                  <a:lnTo>
                    <a:pt x="35140" y="221107"/>
                  </a:lnTo>
                  <a:lnTo>
                    <a:pt x="42176" y="196202"/>
                  </a:lnTo>
                  <a:lnTo>
                    <a:pt x="52209" y="171869"/>
                  </a:lnTo>
                  <a:lnTo>
                    <a:pt x="53581" y="165696"/>
                  </a:lnTo>
                  <a:close/>
                </a:path>
                <a:path w="546100" h="546735">
                  <a:moveTo>
                    <a:pt x="397497" y="509790"/>
                  </a:moveTo>
                  <a:lnTo>
                    <a:pt x="393941" y="502653"/>
                  </a:lnTo>
                  <a:lnTo>
                    <a:pt x="390448" y="497344"/>
                  </a:lnTo>
                  <a:lnTo>
                    <a:pt x="385635" y="494030"/>
                  </a:lnTo>
                  <a:lnTo>
                    <a:pt x="379920" y="492950"/>
                  </a:lnTo>
                  <a:lnTo>
                    <a:pt x="373761" y="494322"/>
                  </a:lnTo>
                  <a:lnTo>
                    <a:pt x="324065" y="511060"/>
                  </a:lnTo>
                  <a:lnTo>
                    <a:pt x="272465" y="516636"/>
                  </a:lnTo>
                  <a:lnTo>
                    <a:pt x="221081" y="511060"/>
                  </a:lnTo>
                  <a:lnTo>
                    <a:pt x="172046" y="494322"/>
                  </a:lnTo>
                  <a:lnTo>
                    <a:pt x="165887" y="492950"/>
                  </a:lnTo>
                  <a:lnTo>
                    <a:pt x="160185" y="494030"/>
                  </a:lnTo>
                  <a:lnTo>
                    <a:pt x="155359" y="497344"/>
                  </a:lnTo>
                  <a:lnTo>
                    <a:pt x="151879" y="502653"/>
                  </a:lnTo>
                  <a:lnTo>
                    <a:pt x="148323" y="509790"/>
                  </a:lnTo>
                  <a:lnTo>
                    <a:pt x="151879" y="519315"/>
                  </a:lnTo>
                  <a:lnTo>
                    <a:pt x="214617" y="540588"/>
                  </a:lnTo>
                  <a:lnTo>
                    <a:pt x="272910" y="546684"/>
                  </a:lnTo>
                  <a:lnTo>
                    <a:pt x="302221" y="545134"/>
                  </a:lnTo>
                  <a:lnTo>
                    <a:pt x="331190" y="540588"/>
                  </a:lnTo>
                  <a:lnTo>
                    <a:pt x="359511" y="533133"/>
                  </a:lnTo>
                  <a:lnTo>
                    <a:pt x="386816" y="522884"/>
                  </a:lnTo>
                  <a:lnTo>
                    <a:pt x="393941" y="519315"/>
                  </a:lnTo>
                  <a:lnTo>
                    <a:pt x="397497" y="509790"/>
                  </a:lnTo>
                  <a:close/>
                </a:path>
                <a:path w="546100" h="546735">
                  <a:moveTo>
                    <a:pt x="397497" y="36220"/>
                  </a:moveTo>
                  <a:lnTo>
                    <a:pt x="393941" y="26695"/>
                  </a:lnTo>
                  <a:lnTo>
                    <a:pt x="386816" y="23126"/>
                  </a:lnTo>
                  <a:lnTo>
                    <a:pt x="342277" y="7708"/>
                  </a:lnTo>
                  <a:lnTo>
                    <a:pt x="296202" y="0"/>
                  </a:lnTo>
                  <a:lnTo>
                    <a:pt x="249605" y="0"/>
                  </a:lnTo>
                  <a:lnTo>
                    <a:pt x="203530" y="7708"/>
                  </a:lnTo>
                  <a:lnTo>
                    <a:pt x="158991" y="23126"/>
                  </a:lnTo>
                  <a:lnTo>
                    <a:pt x="151879" y="26695"/>
                  </a:lnTo>
                  <a:lnTo>
                    <a:pt x="148323" y="36220"/>
                  </a:lnTo>
                  <a:lnTo>
                    <a:pt x="151879" y="43370"/>
                  </a:lnTo>
                  <a:lnTo>
                    <a:pt x="154254" y="49314"/>
                  </a:lnTo>
                  <a:lnTo>
                    <a:pt x="160185" y="52882"/>
                  </a:lnTo>
                  <a:lnTo>
                    <a:pt x="166116" y="52882"/>
                  </a:lnTo>
                  <a:lnTo>
                    <a:pt x="167297" y="52882"/>
                  </a:lnTo>
                  <a:lnTo>
                    <a:pt x="169672" y="51676"/>
                  </a:lnTo>
                  <a:lnTo>
                    <a:pt x="172046" y="51676"/>
                  </a:lnTo>
                  <a:lnTo>
                    <a:pt x="221754" y="34963"/>
                  </a:lnTo>
                  <a:lnTo>
                    <a:pt x="273354" y="29387"/>
                  </a:lnTo>
                  <a:lnTo>
                    <a:pt x="324726" y="34963"/>
                  </a:lnTo>
                  <a:lnTo>
                    <a:pt x="373761" y="51676"/>
                  </a:lnTo>
                  <a:lnTo>
                    <a:pt x="379920" y="53060"/>
                  </a:lnTo>
                  <a:lnTo>
                    <a:pt x="385635" y="51981"/>
                  </a:lnTo>
                  <a:lnTo>
                    <a:pt x="390448" y="48679"/>
                  </a:lnTo>
                  <a:lnTo>
                    <a:pt x="393941" y="43370"/>
                  </a:lnTo>
                  <a:lnTo>
                    <a:pt x="397497" y="36220"/>
                  </a:lnTo>
                  <a:close/>
                </a:path>
                <a:path w="546100" h="546735">
                  <a:moveTo>
                    <a:pt x="545807" y="273011"/>
                  </a:moveTo>
                  <a:lnTo>
                    <a:pt x="543445" y="233743"/>
                  </a:lnTo>
                  <a:lnTo>
                    <a:pt x="535432" y="195376"/>
                  </a:lnTo>
                  <a:lnTo>
                    <a:pt x="522109" y="158788"/>
                  </a:lnTo>
                  <a:lnTo>
                    <a:pt x="509054" y="148056"/>
                  </a:lnTo>
                  <a:lnTo>
                    <a:pt x="501916" y="151638"/>
                  </a:lnTo>
                  <a:lnTo>
                    <a:pt x="496608" y="155143"/>
                  </a:lnTo>
                  <a:lnTo>
                    <a:pt x="493306" y="159969"/>
                  </a:lnTo>
                  <a:lnTo>
                    <a:pt x="492239" y="165696"/>
                  </a:lnTo>
                  <a:lnTo>
                    <a:pt x="493585" y="171869"/>
                  </a:lnTo>
                  <a:lnTo>
                    <a:pt x="500265" y="187972"/>
                  </a:lnTo>
                  <a:lnTo>
                    <a:pt x="505917" y="204292"/>
                  </a:lnTo>
                  <a:lnTo>
                    <a:pt x="514654" y="246735"/>
                  </a:lnTo>
                  <a:lnTo>
                    <a:pt x="516140" y="273011"/>
                  </a:lnTo>
                  <a:lnTo>
                    <a:pt x="514794" y="299351"/>
                  </a:lnTo>
                  <a:lnTo>
                    <a:pt x="510667" y="324916"/>
                  </a:lnTo>
                  <a:lnTo>
                    <a:pt x="503631" y="349808"/>
                  </a:lnTo>
                  <a:lnTo>
                    <a:pt x="493585" y="374154"/>
                  </a:lnTo>
                  <a:lnTo>
                    <a:pt x="492239" y="380326"/>
                  </a:lnTo>
                  <a:lnTo>
                    <a:pt x="493306" y="386041"/>
                  </a:lnTo>
                  <a:lnTo>
                    <a:pt x="496608" y="390880"/>
                  </a:lnTo>
                  <a:lnTo>
                    <a:pt x="501916" y="394373"/>
                  </a:lnTo>
                  <a:lnTo>
                    <a:pt x="503123" y="395566"/>
                  </a:lnTo>
                  <a:lnTo>
                    <a:pt x="507847" y="395566"/>
                  </a:lnTo>
                  <a:lnTo>
                    <a:pt x="513778" y="395566"/>
                  </a:lnTo>
                  <a:lnTo>
                    <a:pt x="519696" y="391998"/>
                  </a:lnTo>
                  <a:lnTo>
                    <a:pt x="522109" y="387235"/>
                  </a:lnTo>
                  <a:lnTo>
                    <a:pt x="532307" y="359854"/>
                  </a:lnTo>
                  <a:lnTo>
                    <a:pt x="539737" y="331470"/>
                  </a:lnTo>
                  <a:lnTo>
                    <a:pt x="544271" y="302399"/>
                  </a:lnTo>
                  <a:lnTo>
                    <a:pt x="545807" y="273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2484" y="2731337"/>
              <a:ext cx="198755" cy="335915"/>
            </a:xfrm>
            <a:custGeom>
              <a:avLst/>
              <a:gdLst/>
              <a:ahLst/>
              <a:cxnLst/>
              <a:rect l="l" t="t" r="r" b="b"/>
              <a:pathLst>
                <a:path w="198754" h="335914">
                  <a:moveTo>
                    <a:pt x="60515" y="167767"/>
                  </a:moveTo>
                  <a:lnTo>
                    <a:pt x="58216" y="155905"/>
                  </a:lnTo>
                  <a:lnTo>
                    <a:pt x="51917" y="146050"/>
                  </a:lnTo>
                  <a:lnTo>
                    <a:pt x="42494" y="139319"/>
                  </a:lnTo>
                  <a:lnTo>
                    <a:pt x="30848" y="136829"/>
                  </a:lnTo>
                  <a:lnTo>
                    <a:pt x="19024" y="139319"/>
                  </a:lnTo>
                  <a:lnTo>
                    <a:pt x="9194" y="146050"/>
                  </a:lnTo>
                  <a:lnTo>
                    <a:pt x="2489" y="155905"/>
                  </a:lnTo>
                  <a:lnTo>
                    <a:pt x="0" y="167767"/>
                  </a:lnTo>
                  <a:lnTo>
                    <a:pt x="2489" y="179628"/>
                  </a:lnTo>
                  <a:lnTo>
                    <a:pt x="9194" y="189484"/>
                  </a:lnTo>
                  <a:lnTo>
                    <a:pt x="19024" y="196215"/>
                  </a:lnTo>
                  <a:lnTo>
                    <a:pt x="30848" y="198704"/>
                  </a:lnTo>
                  <a:lnTo>
                    <a:pt x="42494" y="196215"/>
                  </a:lnTo>
                  <a:lnTo>
                    <a:pt x="51917" y="189484"/>
                  </a:lnTo>
                  <a:lnTo>
                    <a:pt x="58216" y="179628"/>
                  </a:lnTo>
                  <a:lnTo>
                    <a:pt x="60515" y="167767"/>
                  </a:lnTo>
                  <a:close/>
                </a:path>
                <a:path w="198754" h="335914">
                  <a:moveTo>
                    <a:pt x="198158" y="304596"/>
                  </a:moveTo>
                  <a:lnTo>
                    <a:pt x="195668" y="292925"/>
                  </a:lnTo>
                  <a:lnTo>
                    <a:pt x="188963" y="283476"/>
                  </a:lnTo>
                  <a:lnTo>
                    <a:pt x="179133" y="277164"/>
                  </a:lnTo>
                  <a:lnTo>
                    <a:pt x="167309" y="274853"/>
                  </a:lnTo>
                  <a:lnTo>
                    <a:pt x="155473" y="277164"/>
                  </a:lnTo>
                  <a:lnTo>
                    <a:pt x="145656" y="283476"/>
                  </a:lnTo>
                  <a:lnTo>
                    <a:pt x="138938" y="292925"/>
                  </a:lnTo>
                  <a:lnTo>
                    <a:pt x="136461" y="304596"/>
                  </a:lnTo>
                  <a:lnTo>
                    <a:pt x="138938" y="316458"/>
                  </a:lnTo>
                  <a:lnTo>
                    <a:pt x="145656" y="326313"/>
                  </a:lnTo>
                  <a:lnTo>
                    <a:pt x="155473" y="333044"/>
                  </a:lnTo>
                  <a:lnTo>
                    <a:pt x="167309" y="335534"/>
                  </a:lnTo>
                  <a:lnTo>
                    <a:pt x="179133" y="333044"/>
                  </a:lnTo>
                  <a:lnTo>
                    <a:pt x="188963" y="326313"/>
                  </a:lnTo>
                  <a:lnTo>
                    <a:pt x="195668" y="316458"/>
                  </a:lnTo>
                  <a:lnTo>
                    <a:pt x="198158" y="304596"/>
                  </a:lnTo>
                  <a:close/>
                </a:path>
                <a:path w="198754" h="335914">
                  <a:moveTo>
                    <a:pt x="198158" y="30924"/>
                  </a:moveTo>
                  <a:lnTo>
                    <a:pt x="195668" y="19062"/>
                  </a:lnTo>
                  <a:lnTo>
                    <a:pt x="188963" y="9220"/>
                  </a:lnTo>
                  <a:lnTo>
                    <a:pt x="179133" y="2489"/>
                  </a:lnTo>
                  <a:lnTo>
                    <a:pt x="167309" y="0"/>
                  </a:lnTo>
                  <a:lnTo>
                    <a:pt x="155473" y="2489"/>
                  </a:lnTo>
                  <a:lnTo>
                    <a:pt x="145656" y="9220"/>
                  </a:lnTo>
                  <a:lnTo>
                    <a:pt x="138938" y="19062"/>
                  </a:lnTo>
                  <a:lnTo>
                    <a:pt x="136461" y="30924"/>
                  </a:lnTo>
                  <a:lnTo>
                    <a:pt x="138938" y="42608"/>
                  </a:lnTo>
                  <a:lnTo>
                    <a:pt x="145656" y="52044"/>
                  </a:lnTo>
                  <a:lnTo>
                    <a:pt x="155473" y="58369"/>
                  </a:lnTo>
                  <a:lnTo>
                    <a:pt x="167309" y="60680"/>
                  </a:lnTo>
                  <a:lnTo>
                    <a:pt x="179133" y="58369"/>
                  </a:lnTo>
                  <a:lnTo>
                    <a:pt x="188963" y="52044"/>
                  </a:lnTo>
                  <a:lnTo>
                    <a:pt x="195668" y="42608"/>
                  </a:lnTo>
                  <a:lnTo>
                    <a:pt x="198158" y="30924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8872" y="2686125"/>
              <a:ext cx="422909" cy="426084"/>
            </a:xfrm>
            <a:custGeom>
              <a:avLst/>
              <a:gdLst/>
              <a:ahLst/>
              <a:cxnLst/>
              <a:rect l="l" t="t" r="r" b="b"/>
              <a:pathLst>
                <a:path w="422909" h="426085">
                  <a:moveTo>
                    <a:pt x="172948" y="389077"/>
                  </a:moveTo>
                  <a:lnTo>
                    <a:pt x="151587" y="366471"/>
                  </a:lnTo>
                  <a:lnTo>
                    <a:pt x="127190" y="379145"/>
                  </a:lnTo>
                  <a:lnTo>
                    <a:pt x="104127" y="388480"/>
                  </a:lnTo>
                  <a:lnTo>
                    <a:pt x="82842" y="394246"/>
                  </a:lnTo>
                  <a:lnTo>
                    <a:pt x="63779" y="396214"/>
                  </a:lnTo>
                  <a:lnTo>
                    <a:pt x="55537" y="395566"/>
                  </a:lnTo>
                  <a:lnTo>
                    <a:pt x="48501" y="393687"/>
                  </a:lnTo>
                  <a:lnTo>
                    <a:pt x="42595" y="390702"/>
                  </a:lnTo>
                  <a:lnTo>
                    <a:pt x="37680" y="386702"/>
                  </a:lnTo>
                  <a:lnTo>
                    <a:pt x="29654" y="369354"/>
                  </a:lnTo>
                  <a:lnTo>
                    <a:pt x="30403" y="343420"/>
                  </a:lnTo>
                  <a:lnTo>
                    <a:pt x="39839" y="310565"/>
                  </a:lnTo>
                  <a:lnTo>
                    <a:pt x="57848" y="272465"/>
                  </a:lnTo>
                  <a:lnTo>
                    <a:pt x="35306" y="249859"/>
                  </a:lnTo>
                  <a:lnTo>
                    <a:pt x="11645" y="299516"/>
                  </a:lnTo>
                  <a:lnTo>
                    <a:pt x="0" y="343712"/>
                  </a:lnTo>
                  <a:lnTo>
                    <a:pt x="1270" y="380542"/>
                  </a:lnTo>
                  <a:lnTo>
                    <a:pt x="25908" y="415925"/>
                  </a:lnTo>
                  <a:lnTo>
                    <a:pt x="63779" y="425970"/>
                  </a:lnTo>
                  <a:lnTo>
                    <a:pt x="88176" y="423545"/>
                  </a:lnTo>
                  <a:lnTo>
                    <a:pt x="114808" y="416445"/>
                  </a:lnTo>
                  <a:lnTo>
                    <a:pt x="143205" y="404888"/>
                  </a:lnTo>
                  <a:lnTo>
                    <a:pt x="172948" y="389077"/>
                  </a:lnTo>
                  <a:close/>
                </a:path>
                <a:path w="422909" h="426085">
                  <a:moveTo>
                    <a:pt x="172948" y="36868"/>
                  </a:moveTo>
                  <a:lnTo>
                    <a:pt x="143205" y="21069"/>
                  </a:lnTo>
                  <a:lnTo>
                    <a:pt x="114808" y="9512"/>
                  </a:lnTo>
                  <a:lnTo>
                    <a:pt x="88176" y="2413"/>
                  </a:lnTo>
                  <a:lnTo>
                    <a:pt x="63779" y="0"/>
                  </a:lnTo>
                  <a:lnTo>
                    <a:pt x="49530" y="1117"/>
                  </a:lnTo>
                  <a:lnTo>
                    <a:pt x="1270" y="45402"/>
                  </a:lnTo>
                  <a:lnTo>
                    <a:pt x="0" y="82245"/>
                  </a:lnTo>
                  <a:lnTo>
                    <a:pt x="11645" y="126428"/>
                  </a:lnTo>
                  <a:lnTo>
                    <a:pt x="35306" y="176085"/>
                  </a:lnTo>
                  <a:lnTo>
                    <a:pt x="57848" y="153479"/>
                  </a:lnTo>
                  <a:lnTo>
                    <a:pt x="39839" y="114884"/>
                  </a:lnTo>
                  <a:lnTo>
                    <a:pt x="30403" y="82080"/>
                  </a:lnTo>
                  <a:lnTo>
                    <a:pt x="37680" y="39230"/>
                  </a:lnTo>
                  <a:lnTo>
                    <a:pt x="63779" y="29718"/>
                  </a:lnTo>
                  <a:lnTo>
                    <a:pt x="82842" y="31686"/>
                  </a:lnTo>
                  <a:lnTo>
                    <a:pt x="104127" y="37452"/>
                  </a:lnTo>
                  <a:lnTo>
                    <a:pt x="127190" y="46799"/>
                  </a:lnTo>
                  <a:lnTo>
                    <a:pt x="151587" y="59474"/>
                  </a:lnTo>
                  <a:lnTo>
                    <a:pt x="172948" y="36868"/>
                  </a:lnTo>
                  <a:close/>
                </a:path>
                <a:path w="422909" h="426085">
                  <a:moveTo>
                    <a:pt x="182448" y="302221"/>
                  </a:moveTo>
                  <a:lnTo>
                    <a:pt x="165646" y="287375"/>
                  </a:lnTo>
                  <a:lnTo>
                    <a:pt x="150406" y="272770"/>
                  </a:lnTo>
                  <a:lnTo>
                    <a:pt x="136055" y="257708"/>
                  </a:lnTo>
                  <a:lnTo>
                    <a:pt x="121920" y="241528"/>
                  </a:lnTo>
                  <a:lnTo>
                    <a:pt x="99377" y="262953"/>
                  </a:lnTo>
                  <a:lnTo>
                    <a:pt x="114198" y="278650"/>
                  </a:lnTo>
                  <a:lnTo>
                    <a:pt x="128892" y="293890"/>
                  </a:lnTo>
                  <a:lnTo>
                    <a:pt x="144259" y="309130"/>
                  </a:lnTo>
                  <a:lnTo>
                    <a:pt x="161086" y="324827"/>
                  </a:lnTo>
                  <a:lnTo>
                    <a:pt x="182448" y="302221"/>
                  </a:lnTo>
                  <a:close/>
                </a:path>
                <a:path w="422909" h="426085">
                  <a:moveTo>
                    <a:pt x="182448" y="123736"/>
                  </a:moveTo>
                  <a:lnTo>
                    <a:pt x="161086" y="101130"/>
                  </a:lnTo>
                  <a:lnTo>
                    <a:pt x="144259" y="116649"/>
                  </a:lnTo>
                  <a:lnTo>
                    <a:pt x="128892" y="131622"/>
                  </a:lnTo>
                  <a:lnTo>
                    <a:pt x="114198" y="146812"/>
                  </a:lnTo>
                  <a:lnTo>
                    <a:pt x="99377" y="163004"/>
                  </a:lnTo>
                  <a:lnTo>
                    <a:pt x="121920" y="184416"/>
                  </a:lnTo>
                  <a:lnTo>
                    <a:pt x="136055" y="168249"/>
                  </a:lnTo>
                  <a:lnTo>
                    <a:pt x="150406" y="153187"/>
                  </a:lnTo>
                  <a:lnTo>
                    <a:pt x="165646" y="138569"/>
                  </a:lnTo>
                  <a:lnTo>
                    <a:pt x="182448" y="123736"/>
                  </a:lnTo>
                  <a:close/>
                </a:path>
                <a:path w="422909" h="426085">
                  <a:moveTo>
                    <a:pt x="322453" y="262953"/>
                  </a:moveTo>
                  <a:lnTo>
                    <a:pt x="299910" y="241528"/>
                  </a:lnTo>
                  <a:lnTo>
                    <a:pt x="285788" y="257873"/>
                  </a:lnTo>
                  <a:lnTo>
                    <a:pt x="271437" y="273215"/>
                  </a:lnTo>
                  <a:lnTo>
                    <a:pt x="256197" y="287883"/>
                  </a:lnTo>
                  <a:lnTo>
                    <a:pt x="239395" y="302221"/>
                  </a:lnTo>
                  <a:lnTo>
                    <a:pt x="260756" y="324827"/>
                  </a:lnTo>
                  <a:lnTo>
                    <a:pt x="277571" y="309308"/>
                  </a:lnTo>
                  <a:lnTo>
                    <a:pt x="292938" y="294335"/>
                  </a:lnTo>
                  <a:lnTo>
                    <a:pt x="307644" y="279146"/>
                  </a:lnTo>
                  <a:lnTo>
                    <a:pt x="322453" y="262953"/>
                  </a:lnTo>
                  <a:close/>
                </a:path>
                <a:path w="422909" h="426085">
                  <a:moveTo>
                    <a:pt x="322453" y="163004"/>
                  </a:moveTo>
                  <a:lnTo>
                    <a:pt x="307644" y="146812"/>
                  </a:lnTo>
                  <a:lnTo>
                    <a:pt x="292938" y="131622"/>
                  </a:lnTo>
                  <a:lnTo>
                    <a:pt x="277571" y="116649"/>
                  </a:lnTo>
                  <a:lnTo>
                    <a:pt x="260756" y="101130"/>
                  </a:lnTo>
                  <a:lnTo>
                    <a:pt x="239395" y="123736"/>
                  </a:lnTo>
                  <a:lnTo>
                    <a:pt x="256197" y="138569"/>
                  </a:lnTo>
                  <a:lnTo>
                    <a:pt x="271437" y="153187"/>
                  </a:lnTo>
                  <a:lnTo>
                    <a:pt x="285788" y="168249"/>
                  </a:lnTo>
                  <a:lnTo>
                    <a:pt x="299910" y="184416"/>
                  </a:lnTo>
                  <a:lnTo>
                    <a:pt x="322453" y="163004"/>
                  </a:lnTo>
                  <a:close/>
                </a:path>
                <a:path w="422909" h="426085">
                  <a:moveTo>
                    <a:pt x="421830" y="343712"/>
                  </a:moveTo>
                  <a:lnTo>
                    <a:pt x="410184" y="299516"/>
                  </a:lnTo>
                  <a:lnTo>
                    <a:pt x="386549" y="249859"/>
                  </a:lnTo>
                  <a:lnTo>
                    <a:pt x="364007" y="272465"/>
                  </a:lnTo>
                  <a:lnTo>
                    <a:pt x="381990" y="310565"/>
                  </a:lnTo>
                  <a:lnTo>
                    <a:pt x="391414" y="343420"/>
                  </a:lnTo>
                  <a:lnTo>
                    <a:pt x="384149" y="386702"/>
                  </a:lnTo>
                  <a:lnTo>
                    <a:pt x="358038" y="396214"/>
                  </a:lnTo>
                  <a:lnTo>
                    <a:pt x="338988" y="394246"/>
                  </a:lnTo>
                  <a:lnTo>
                    <a:pt x="317703" y="388480"/>
                  </a:lnTo>
                  <a:lnTo>
                    <a:pt x="294640" y="379145"/>
                  </a:lnTo>
                  <a:lnTo>
                    <a:pt x="270243" y="366471"/>
                  </a:lnTo>
                  <a:lnTo>
                    <a:pt x="248881" y="389077"/>
                  </a:lnTo>
                  <a:lnTo>
                    <a:pt x="278625" y="404888"/>
                  </a:lnTo>
                  <a:lnTo>
                    <a:pt x="307022" y="416445"/>
                  </a:lnTo>
                  <a:lnTo>
                    <a:pt x="333641" y="423545"/>
                  </a:lnTo>
                  <a:lnTo>
                    <a:pt x="358038" y="425970"/>
                  </a:lnTo>
                  <a:lnTo>
                    <a:pt x="372465" y="424853"/>
                  </a:lnTo>
                  <a:lnTo>
                    <a:pt x="385343" y="421500"/>
                  </a:lnTo>
                  <a:lnTo>
                    <a:pt x="396443" y="415925"/>
                  </a:lnTo>
                  <a:lnTo>
                    <a:pt x="405536" y="408114"/>
                  </a:lnTo>
                  <a:lnTo>
                    <a:pt x="412026" y="396214"/>
                  </a:lnTo>
                  <a:lnTo>
                    <a:pt x="420573" y="380542"/>
                  </a:lnTo>
                  <a:lnTo>
                    <a:pt x="421830" y="343712"/>
                  </a:lnTo>
                  <a:close/>
                </a:path>
                <a:path w="422909" h="426085">
                  <a:moveTo>
                    <a:pt x="422732" y="84175"/>
                  </a:moveTo>
                  <a:lnTo>
                    <a:pt x="405536" y="16662"/>
                  </a:lnTo>
                  <a:lnTo>
                    <a:pt x="358038" y="0"/>
                  </a:lnTo>
                  <a:lnTo>
                    <a:pt x="333641" y="2413"/>
                  </a:lnTo>
                  <a:lnTo>
                    <a:pt x="307022" y="9512"/>
                  </a:lnTo>
                  <a:lnTo>
                    <a:pt x="278625" y="21069"/>
                  </a:lnTo>
                  <a:lnTo>
                    <a:pt x="248881" y="36868"/>
                  </a:lnTo>
                  <a:lnTo>
                    <a:pt x="270243" y="59474"/>
                  </a:lnTo>
                  <a:lnTo>
                    <a:pt x="294640" y="46799"/>
                  </a:lnTo>
                  <a:lnTo>
                    <a:pt x="317703" y="37452"/>
                  </a:lnTo>
                  <a:lnTo>
                    <a:pt x="338988" y="31686"/>
                  </a:lnTo>
                  <a:lnTo>
                    <a:pt x="358038" y="29718"/>
                  </a:lnTo>
                  <a:lnTo>
                    <a:pt x="366306" y="30365"/>
                  </a:lnTo>
                  <a:lnTo>
                    <a:pt x="373329" y="32245"/>
                  </a:lnTo>
                  <a:lnTo>
                    <a:pt x="379234" y="35242"/>
                  </a:lnTo>
                  <a:lnTo>
                    <a:pt x="384149" y="39230"/>
                  </a:lnTo>
                  <a:lnTo>
                    <a:pt x="392684" y="56426"/>
                  </a:lnTo>
                  <a:lnTo>
                    <a:pt x="391871" y="82080"/>
                  </a:lnTo>
                  <a:lnTo>
                    <a:pt x="382155" y="114884"/>
                  </a:lnTo>
                  <a:lnTo>
                    <a:pt x="364007" y="153479"/>
                  </a:lnTo>
                  <a:lnTo>
                    <a:pt x="386549" y="174904"/>
                  </a:lnTo>
                  <a:lnTo>
                    <a:pt x="410197" y="127749"/>
                  </a:lnTo>
                  <a:lnTo>
                    <a:pt x="422732" y="84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6586" y="2868158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59" h="62230">
                  <a:moveTo>
                    <a:pt x="29674" y="0"/>
                  </a:moveTo>
                  <a:lnTo>
                    <a:pt x="18026" y="2491"/>
                  </a:lnTo>
                  <a:lnTo>
                    <a:pt x="8605" y="9222"/>
                  </a:lnTo>
                  <a:lnTo>
                    <a:pt x="2299" y="19076"/>
                  </a:lnTo>
                  <a:lnTo>
                    <a:pt x="0" y="30938"/>
                  </a:lnTo>
                  <a:lnTo>
                    <a:pt x="2299" y="42799"/>
                  </a:lnTo>
                  <a:lnTo>
                    <a:pt x="8605" y="52653"/>
                  </a:lnTo>
                  <a:lnTo>
                    <a:pt x="18026" y="59384"/>
                  </a:lnTo>
                  <a:lnTo>
                    <a:pt x="29674" y="61876"/>
                  </a:lnTo>
                  <a:lnTo>
                    <a:pt x="41504" y="59384"/>
                  </a:lnTo>
                  <a:lnTo>
                    <a:pt x="51325" y="52653"/>
                  </a:lnTo>
                  <a:lnTo>
                    <a:pt x="58029" y="42799"/>
                  </a:lnTo>
                  <a:lnTo>
                    <a:pt x="60510" y="30938"/>
                  </a:lnTo>
                  <a:lnTo>
                    <a:pt x="58029" y="19076"/>
                  </a:lnTo>
                  <a:lnTo>
                    <a:pt x="51325" y="9222"/>
                  </a:lnTo>
                  <a:lnTo>
                    <a:pt x="41504" y="2491"/>
                  </a:lnTo>
                  <a:lnTo>
                    <a:pt x="29674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143" y="2543555"/>
            <a:ext cx="2225040" cy="731520"/>
          </a:xfrm>
          <a:prstGeom prst="rect">
            <a:avLst/>
          </a:prstGeom>
          <a:ln w="15875">
            <a:solidFill>
              <a:srgbClr val="762FEA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539115" marR="519430" indent="-12700">
              <a:lnSpc>
                <a:spcPct val="100000"/>
              </a:lnSpc>
              <a:spcBef>
                <a:spcPts val="670"/>
              </a:spcBef>
            </a:pPr>
            <a:r>
              <a:rPr sz="1800" b="1" dirty="0">
                <a:latin typeface="Arial"/>
                <a:cs typeface="Arial"/>
              </a:rPr>
              <a:t>Tradit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al  </a:t>
            </a:r>
            <a:r>
              <a:rPr sz="1800" b="1" spc="-5" dirty="0">
                <a:latin typeface="Arial"/>
                <a:cs typeface="Arial"/>
              </a:rPr>
              <a:t>simulation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143" y="3971544"/>
            <a:ext cx="2225040" cy="731520"/>
          </a:xfrm>
          <a:prstGeom prst="rect">
            <a:avLst/>
          </a:prstGeom>
          <a:ln w="15875">
            <a:solidFill>
              <a:srgbClr val="FF83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629285" marR="622300" indent="25400">
              <a:lnSpc>
                <a:spcPct val="100000"/>
              </a:lnSpc>
              <a:spcBef>
                <a:spcPts val="680"/>
              </a:spcBef>
            </a:pPr>
            <a:r>
              <a:rPr sz="1800" b="1" spc="-5" dirty="0">
                <a:latin typeface="Arial"/>
                <a:cs typeface="Arial"/>
              </a:rPr>
              <a:t>Machine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rni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6570" y="2722879"/>
            <a:ext cx="1217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INPUT</a:t>
            </a:r>
            <a:r>
              <a:rPr sz="1600" b="1" spc="-75" dirty="0">
                <a:latin typeface="Arial"/>
                <a:cs typeface="Arial"/>
              </a:rPr>
              <a:t> 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3589" y="2722879"/>
            <a:ext cx="1247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LGO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ITHM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13746" y="2722879"/>
            <a:ext cx="857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9617" y="4224654"/>
            <a:ext cx="1217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INPUT</a:t>
            </a:r>
            <a:r>
              <a:rPr sz="1600" b="1" spc="-75" dirty="0">
                <a:latin typeface="Arial"/>
                <a:cs typeface="Arial"/>
              </a:rPr>
              <a:t> 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7198" y="4224654"/>
            <a:ext cx="2147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HISTORICAL </a:t>
            </a:r>
            <a:r>
              <a:rPr sz="1600" b="1" spc="-5" dirty="0"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03383" y="4224654"/>
            <a:ext cx="1247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LGO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ITHM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5781" y="3991228"/>
            <a:ext cx="920750" cy="737870"/>
            <a:chOff x="7645781" y="3991228"/>
            <a:chExt cx="920750" cy="737870"/>
          </a:xfrm>
        </p:grpSpPr>
        <p:sp>
          <p:nvSpPr>
            <p:cNvPr id="19" name="object 19"/>
            <p:cNvSpPr/>
            <p:nvPr/>
          </p:nvSpPr>
          <p:spPr>
            <a:xfrm>
              <a:off x="7648956" y="3994403"/>
              <a:ext cx="914400" cy="731520"/>
            </a:xfrm>
            <a:custGeom>
              <a:avLst/>
              <a:gdLst/>
              <a:ahLst/>
              <a:cxnLst/>
              <a:rect l="l" t="t" r="r" b="b"/>
              <a:pathLst>
                <a:path w="914400" h="731520">
                  <a:moveTo>
                    <a:pt x="0" y="731520"/>
                  </a:moveTo>
                  <a:lnTo>
                    <a:pt x="914400" y="73152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6350">
              <a:solidFill>
                <a:srgbClr val="4254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26883" y="4081513"/>
              <a:ext cx="546100" cy="546735"/>
            </a:xfrm>
            <a:custGeom>
              <a:avLst/>
              <a:gdLst/>
              <a:ahLst/>
              <a:cxnLst/>
              <a:rect l="l" t="t" r="r" b="b"/>
              <a:pathLst>
                <a:path w="546100" h="546735">
                  <a:moveTo>
                    <a:pt x="53581" y="165696"/>
                  </a:moveTo>
                  <a:lnTo>
                    <a:pt x="52501" y="159969"/>
                  </a:lnTo>
                  <a:lnTo>
                    <a:pt x="49199" y="155143"/>
                  </a:lnTo>
                  <a:lnTo>
                    <a:pt x="43891" y="151638"/>
                  </a:lnTo>
                  <a:lnTo>
                    <a:pt x="36779" y="148056"/>
                  </a:lnTo>
                  <a:lnTo>
                    <a:pt x="27279" y="151638"/>
                  </a:lnTo>
                  <a:lnTo>
                    <a:pt x="6070" y="214553"/>
                  </a:lnTo>
                  <a:lnTo>
                    <a:pt x="0" y="273011"/>
                  </a:lnTo>
                  <a:lnTo>
                    <a:pt x="1536" y="302399"/>
                  </a:lnTo>
                  <a:lnTo>
                    <a:pt x="13512" y="359854"/>
                  </a:lnTo>
                  <a:lnTo>
                    <a:pt x="32029" y="395566"/>
                  </a:lnTo>
                  <a:lnTo>
                    <a:pt x="37960" y="395566"/>
                  </a:lnTo>
                  <a:lnTo>
                    <a:pt x="42710" y="395566"/>
                  </a:lnTo>
                  <a:lnTo>
                    <a:pt x="43891" y="394373"/>
                  </a:lnTo>
                  <a:lnTo>
                    <a:pt x="49199" y="390880"/>
                  </a:lnTo>
                  <a:lnTo>
                    <a:pt x="52501" y="386041"/>
                  </a:lnTo>
                  <a:lnTo>
                    <a:pt x="53581" y="380326"/>
                  </a:lnTo>
                  <a:lnTo>
                    <a:pt x="52209" y="374154"/>
                  </a:lnTo>
                  <a:lnTo>
                    <a:pt x="42176" y="349808"/>
                  </a:lnTo>
                  <a:lnTo>
                    <a:pt x="35140" y="324916"/>
                  </a:lnTo>
                  <a:lnTo>
                    <a:pt x="31013" y="299351"/>
                  </a:lnTo>
                  <a:lnTo>
                    <a:pt x="29654" y="273011"/>
                  </a:lnTo>
                  <a:lnTo>
                    <a:pt x="31013" y="246659"/>
                  </a:lnTo>
                  <a:lnTo>
                    <a:pt x="35140" y="221107"/>
                  </a:lnTo>
                  <a:lnTo>
                    <a:pt x="42176" y="196202"/>
                  </a:lnTo>
                  <a:lnTo>
                    <a:pt x="52209" y="171869"/>
                  </a:lnTo>
                  <a:lnTo>
                    <a:pt x="53581" y="165696"/>
                  </a:lnTo>
                  <a:close/>
                </a:path>
                <a:path w="546100" h="546735">
                  <a:moveTo>
                    <a:pt x="397497" y="509790"/>
                  </a:moveTo>
                  <a:lnTo>
                    <a:pt x="393941" y="502653"/>
                  </a:lnTo>
                  <a:lnTo>
                    <a:pt x="390448" y="497344"/>
                  </a:lnTo>
                  <a:lnTo>
                    <a:pt x="385635" y="494030"/>
                  </a:lnTo>
                  <a:lnTo>
                    <a:pt x="379920" y="492950"/>
                  </a:lnTo>
                  <a:lnTo>
                    <a:pt x="373761" y="494322"/>
                  </a:lnTo>
                  <a:lnTo>
                    <a:pt x="324065" y="511060"/>
                  </a:lnTo>
                  <a:lnTo>
                    <a:pt x="272465" y="516636"/>
                  </a:lnTo>
                  <a:lnTo>
                    <a:pt x="221081" y="511060"/>
                  </a:lnTo>
                  <a:lnTo>
                    <a:pt x="172046" y="494322"/>
                  </a:lnTo>
                  <a:lnTo>
                    <a:pt x="165887" y="492950"/>
                  </a:lnTo>
                  <a:lnTo>
                    <a:pt x="160185" y="494030"/>
                  </a:lnTo>
                  <a:lnTo>
                    <a:pt x="155359" y="497344"/>
                  </a:lnTo>
                  <a:lnTo>
                    <a:pt x="151879" y="502653"/>
                  </a:lnTo>
                  <a:lnTo>
                    <a:pt x="148323" y="509790"/>
                  </a:lnTo>
                  <a:lnTo>
                    <a:pt x="151879" y="519315"/>
                  </a:lnTo>
                  <a:lnTo>
                    <a:pt x="214617" y="540588"/>
                  </a:lnTo>
                  <a:lnTo>
                    <a:pt x="272910" y="546684"/>
                  </a:lnTo>
                  <a:lnTo>
                    <a:pt x="302221" y="545134"/>
                  </a:lnTo>
                  <a:lnTo>
                    <a:pt x="331190" y="540588"/>
                  </a:lnTo>
                  <a:lnTo>
                    <a:pt x="359511" y="533133"/>
                  </a:lnTo>
                  <a:lnTo>
                    <a:pt x="386816" y="522884"/>
                  </a:lnTo>
                  <a:lnTo>
                    <a:pt x="393941" y="519315"/>
                  </a:lnTo>
                  <a:lnTo>
                    <a:pt x="397497" y="509790"/>
                  </a:lnTo>
                  <a:close/>
                </a:path>
                <a:path w="546100" h="546735">
                  <a:moveTo>
                    <a:pt x="397497" y="36220"/>
                  </a:moveTo>
                  <a:lnTo>
                    <a:pt x="393941" y="26695"/>
                  </a:lnTo>
                  <a:lnTo>
                    <a:pt x="386816" y="23126"/>
                  </a:lnTo>
                  <a:lnTo>
                    <a:pt x="342277" y="7708"/>
                  </a:lnTo>
                  <a:lnTo>
                    <a:pt x="296202" y="0"/>
                  </a:lnTo>
                  <a:lnTo>
                    <a:pt x="249605" y="0"/>
                  </a:lnTo>
                  <a:lnTo>
                    <a:pt x="203530" y="7708"/>
                  </a:lnTo>
                  <a:lnTo>
                    <a:pt x="158991" y="23126"/>
                  </a:lnTo>
                  <a:lnTo>
                    <a:pt x="151879" y="26695"/>
                  </a:lnTo>
                  <a:lnTo>
                    <a:pt x="148323" y="36220"/>
                  </a:lnTo>
                  <a:lnTo>
                    <a:pt x="151879" y="43370"/>
                  </a:lnTo>
                  <a:lnTo>
                    <a:pt x="154254" y="49314"/>
                  </a:lnTo>
                  <a:lnTo>
                    <a:pt x="160185" y="52882"/>
                  </a:lnTo>
                  <a:lnTo>
                    <a:pt x="166116" y="52882"/>
                  </a:lnTo>
                  <a:lnTo>
                    <a:pt x="167297" y="52882"/>
                  </a:lnTo>
                  <a:lnTo>
                    <a:pt x="169672" y="51676"/>
                  </a:lnTo>
                  <a:lnTo>
                    <a:pt x="172046" y="51676"/>
                  </a:lnTo>
                  <a:lnTo>
                    <a:pt x="221754" y="34963"/>
                  </a:lnTo>
                  <a:lnTo>
                    <a:pt x="273354" y="29387"/>
                  </a:lnTo>
                  <a:lnTo>
                    <a:pt x="324726" y="34963"/>
                  </a:lnTo>
                  <a:lnTo>
                    <a:pt x="373761" y="51676"/>
                  </a:lnTo>
                  <a:lnTo>
                    <a:pt x="379920" y="53060"/>
                  </a:lnTo>
                  <a:lnTo>
                    <a:pt x="385635" y="51981"/>
                  </a:lnTo>
                  <a:lnTo>
                    <a:pt x="390448" y="48679"/>
                  </a:lnTo>
                  <a:lnTo>
                    <a:pt x="393941" y="43370"/>
                  </a:lnTo>
                  <a:lnTo>
                    <a:pt x="397497" y="36220"/>
                  </a:lnTo>
                  <a:close/>
                </a:path>
                <a:path w="546100" h="546735">
                  <a:moveTo>
                    <a:pt x="545807" y="273011"/>
                  </a:moveTo>
                  <a:lnTo>
                    <a:pt x="543445" y="233743"/>
                  </a:lnTo>
                  <a:lnTo>
                    <a:pt x="535432" y="195376"/>
                  </a:lnTo>
                  <a:lnTo>
                    <a:pt x="522109" y="158788"/>
                  </a:lnTo>
                  <a:lnTo>
                    <a:pt x="509054" y="148056"/>
                  </a:lnTo>
                  <a:lnTo>
                    <a:pt x="501916" y="151638"/>
                  </a:lnTo>
                  <a:lnTo>
                    <a:pt x="496608" y="155143"/>
                  </a:lnTo>
                  <a:lnTo>
                    <a:pt x="493306" y="159969"/>
                  </a:lnTo>
                  <a:lnTo>
                    <a:pt x="492239" y="165696"/>
                  </a:lnTo>
                  <a:lnTo>
                    <a:pt x="493585" y="171869"/>
                  </a:lnTo>
                  <a:lnTo>
                    <a:pt x="500265" y="187972"/>
                  </a:lnTo>
                  <a:lnTo>
                    <a:pt x="505917" y="204292"/>
                  </a:lnTo>
                  <a:lnTo>
                    <a:pt x="514654" y="246735"/>
                  </a:lnTo>
                  <a:lnTo>
                    <a:pt x="516140" y="273011"/>
                  </a:lnTo>
                  <a:lnTo>
                    <a:pt x="514794" y="299351"/>
                  </a:lnTo>
                  <a:lnTo>
                    <a:pt x="510667" y="324916"/>
                  </a:lnTo>
                  <a:lnTo>
                    <a:pt x="503631" y="349808"/>
                  </a:lnTo>
                  <a:lnTo>
                    <a:pt x="493585" y="374154"/>
                  </a:lnTo>
                  <a:lnTo>
                    <a:pt x="492239" y="380326"/>
                  </a:lnTo>
                  <a:lnTo>
                    <a:pt x="493306" y="386041"/>
                  </a:lnTo>
                  <a:lnTo>
                    <a:pt x="496608" y="390880"/>
                  </a:lnTo>
                  <a:lnTo>
                    <a:pt x="501916" y="394373"/>
                  </a:lnTo>
                  <a:lnTo>
                    <a:pt x="503123" y="395566"/>
                  </a:lnTo>
                  <a:lnTo>
                    <a:pt x="507847" y="395566"/>
                  </a:lnTo>
                  <a:lnTo>
                    <a:pt x="513778" y="395566"/>
                  </a:lnTo>
                  <a:lnTo>
                    <a:pt x="519696" y="391998"/>
                  </a:lnTo>
                  <a:lnTo>
                    <a:pt x="522109" y="387235"/>
                  </a:lnTo>
                  <a:lnTo>
                    <a:pt x="532307" y="359854"/>
                  </a:lnTo>
                  <a:lnTo>
                    <a:pt x="539737" y="331470"/>
                  </a:lnTo>
                  <a:lnTo>
                    <a:pt x="544271" y="302399"/>
                  </a:lnTo>
                  <a:lnTo>
                    <a:pt x="545807" y="273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2484" y="4186757"/>
              <a:ext cx="198755" cy="335915"/>
            </a:xfrm>
            <a:custGeom>
              <a:avLst/>
              <a:gdLst/>
              <a:ahLst/>
              <a:cxnLst/>
              <a:rect l="l" t="t" r="r" b="b"/>
              <a:pathLst>
                <a:path w="198754" h="335914">
                  <a:moveTo>
                    <a:pt x="60515" y="167767"/>
                  </a:moveTo>
                  <a:lnTo>
                    <a:pt x="58216" y="155905"/>
                  </a:lnTo>
                  <a:lnTo>
                    <a:pt x="51917" y="146050"/>
                  </a:lnTo>
                  <a:lnTo>
                    <a:pt x="42494" y="139319"/>
                  </a:lnTo>
                  <a:lnTo>
                    <a:pt x="30848" y="136829"/>
                  </a:lnTo>
                  <a:lnTo>
                    <a:pt x="19024" y="139319"/>
                  </a:lnTo>
                  <a:lnTo>
                    <a:pt x="9194" y="146050"/>
                  </a:lnTo>
                  <a:lnTo>
                    <a:pt x="2489" y="155905"/>
                  </a:lnTo>
                  <a:lnTo>
                    <a:pt x="0" y="167767"/>
                  </a:lnTo>
                  <a:lnTo>
                    <a:pt x="2489" y="179628"/>
                  </a:lnTo>
                  <a:lnTo>
                    <a:pt x="9194" y="189484"/>
                  </a:lnTo>
                  <a:lnTo>
                    <a:pt x="19024" y="196215"/>
                  </a:lnTo>
                  <a:lnTo>
                    <a:pt x="30848" y="198704"/>
                  </a:lnTo>
                  <a:lnTo>
                    <a:pt x="42494" y="196215"/>
                  </a:lnTo>
                  <a:lnTo>
                    <a:pt x="51917" y="189484"/>
                  </a:lnTo>
                  <a:lnTo>
                    <a:pt x="58216" y="179628"/>
                  </a:lnTo>
                  <a:lnTo>
                    <a:pt x="60515" y="167767"/>
                  </a:lnTo>
                  <a:close/>
                </a:path>
                <a:path w="198754" h="335914">
                  <a:moveTo>
                    <a:pt x="198158" y="304596"/>
                  </a:moveTo>
                  <a:lnTo>
                    <a:pt x="195668" y="292925"/>
                  </a:lnTo>
                  <a:lnTo>
                    <a:pt x="188963" y="283476"/>
                  </a:lnTo>
                  <a:lnTo>
                    <a:pt x="179133" y="277164"/>
                  </a:lnTo>
                  <a:lnTo>
                    <a:pt x="167309" y="274853"/>
                  </a:lnTo>
                  <a:lnTo>
                    <a:pt x="155473" y="277164"/>
                  </a:lnTo>
                  <a:lnTo>
                    <a:pt x="145656" y="283476"/>
                  </a:lnTo>
                  <a:lnTo>
                    <a:pt x="138938" y="292925"/>
                  </a:lnTo>
                  <a:lnTo>
                    <a:pt x="136461" y="304596"/>
                  </a:lnTo>
                  <a:lnTo>
                    <a:pt x="138938" y="316458"/>
                  </a:lnTo>
                  <a:lnTo>
                    <a:pt x="145656" y="326313"/>
                  </a:lnTo>
                  <a:lnTo>
                    <a:pt x="155473" y="333044"/>
                  </a:lnTo>
                  <a:lnTo>
                    <a:pt x="167309" y="335534"/>
                  </a:lnTo>
                  <a:lnTo>
                    <a:pt x="179133" y="333044"/>
                  </a:lnTo>
                  <a:lnTo>
                    <a:pt x="188963" y="326313"/>
                  </a:lnTo>
                  <a:lnTo>
                    <a:pt x="195668" y="316458"/>
                  </a:lnTo>
                  <a:lnTo>
                    <a:pt x="198158" y="304596"/>
                  </a:lnTo>
                  <a:close/>
                </a:path>
                <a:path w="198754" h="335914">
                  <a:moveTo>
                    <a:pt x="198158" y="30924"/>
                  </a:moveTo>
                  <a:lnTo>
                    <a:pt x="195668" y="19062"/>
                  </a:lnTo>
                  <a:lnTo>
                    <a:pt x="188963" y="9220"/>
                  </a:lnTo>
                  <a:lnTo>
                    <a:pt x="179133" y="2489"/>
                  </a:lnTo>
                  <a:lnTo>
                    <a:pt x="167309" y="0"/>
                  </a:lnTo>
                  <a:lnTo>
                    <a:pt x="155473" y="2489"/>
                  </a:lnTo>
                  <a:lnTo>
                    <a:pt x="145656" y="9220"/>
                  </a:lnTo>
                  <a:lnTo>
                    <a:pt x="138938" y="19062"/>
                  </a:lnTo>
                  <a:lnTo>
                    <a:pt x="136461" y="30924"/>
                  </a:lnTo>
                  <a:lnTo>
                    <a:pt x="138938" y="42608"/>
                  </a:lnTo>
                  <a:lnTo>
                    <a:pt x="145656" y="52044"/>
                  </a:lnTo>
                  <a:lnTo>
                    <a:pt x="155473" y="58369"/>
                  </a:lnTo>
                  <a:lnTo>
                    <a:pt x="167309" y="60680"/>
                  </a:lnTo>
                  <a:lnTo>
                    <a:pt x="179133" y="58369"/>
                  </a:lnTo>
                  <a:lnTo>
                    <a:pt x="188963" y="52044"/>
                  </a:lnTo>
                  <a:lnTo>
                    <a:pt x="195668" y="42608"/>
                  </a:lnTo>
                  <a:lnTo>
                    <a:pt x="198158" y="30924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88872" y="4141545"/>
              <a:ext cx="422909" cy="426084"/>
            </a:xfrm>
            <a:custGeom>
              <a:avLst/>
              <a:gdLst/>
              <a:ahLst/>
              <a:cxnLst/>
              <a:rect l="l" t="t" r="r" b="b"/>
              <a:pathLst>
                <a:path w="422909" h="426085">
                  <a:moveTo>
                    <a:pt x="172948" y="389077"/>
                  </a:moveTo>
                  <a:lnTo>
                    <a:pt x="151587" y="366471"/>
                  </a:lnTo>
                  <a:lnTo>
                    <a:pt x="127190" y="379145"/>
                  </a:lnTo>
                  <a:lnTo>
                    <a:pt x="104127" y="388480"/>
                  </a:lnTo>
                  <a:lnTo>
                    <a:pt x="82842" y="394246"/>
                  </a:lnTo>
                  <a:lnTo>
                    <a:pt x="63779" y="396214"/>
                  </a:lnTo>
                  <a:lnTo>
                    <a:pt x="55537" y="395566"/>
                  </a:lnTo>
                  <a:lnTo>
                    <a:pt x="48501" y="393687"/>
                  </a:lnTo>
                  <a:lnTo>
                    <a:pt x="42595" y="390702"/>
                  </a:lnTo>
                  <a:lnTo>
                    <a:pt x="37680" y="386702"/>
                  </a:lnTo>
                  <a:lnTo>
                    <a:pt x="29654" y="369354"/>
                  </a:lnTo>
                  <a:lnTo>
                    <a:pt x="30403" y="343420"/>
                  </a:lnTo>
                  <a:lnTo>
                    <a:pt x="39839" y="310565"/>
                  </a:lnTo>
                  <a:lnTo>
                    <a:pt x="57848" y="272465"/>
                  </a:lnTo>
                  <a:lnTo>
                    <a:pt x="35306" y="249859"/>
                  </a:lnTo>
                  <a:lnTo>
                    <a:pt x="11645" y="299516"/>
                  </a:lnTo>
                  <a:lnTo>
                    <a:pt x="0" y="343712"/>
                  </a:lnTo>
                  <a:lnTo>
                    <a:pt x="1270" y="380542"/>
                  </a:lnTo>
                  <a:lnTo>
                    <a:pt x="25908" y="415925"/>
                  </a:lnTo>
                  <a:lnTo>
                    <a:pt x="63779" y="425970"/>
                  </a:lnTo>
                  <a:lnTo>
                    <a:pt x="88176" y="423545"/>
                  </a:lnTo>
                  <a:lnTo>
                    <a:pt x="114808" y="416445"/>
                  </a:lnTo>
                  <a:lnTo>
                    <a:pt x="143205" y="404888"/>
                  </a:lnTo>
                  <a:lnTo>
                    <a:pt x="172948" y="389077"/>
                  </a:lnTo>
                  <a:close/>
                </a:path>
                <a:path w="422909" h="426085">
                  <a:moveTo>
                    <a:pt x="172948" y="36868"/>
                  </a:moveTo>
                  <a:lnTo>
                    <a:pt x="143205" y="21069"/>
                  </a:lnTo>
                  <a:lnTo>
                    <a:pt x="114808" y="9512"/>
                  </a:lnTo>
                  <a:lnTo>
                    <a:pt x="88176" y="2413"/>
                  </a:lnTo>
                  <a:lnTo>
                    <a:pt x="63779" y="0"/>
                  </a:lnTo>
                  <a:lnTo>
                    <a:pt x="49530" y="1117"/>
                  </a:lnTo>
                  <a:lnTo>
                    <a:pt x="1270" y="45402"/>
                  </a:lnTo>
                  <a:lnTo>
                    <a:pt x="0" y="82245"/>
                  </a:lnTo>
                  <a:lnTo>
                    <a:pt x="11645" y="126428"/>
                  </a:lnTo>
                  <a:lnTo>
                    <a:pt x="35306" y="176085"/>
                  </a:lnTo>
                  <a:lnTo>
                    <a:pt x="57848" y="153479"/>
                  </a:lnTo>
                  <a:lnTo>
                    <a:pt x="39839" y="114884"/>
                  </a:lnTo>
                  <a:lnTo>
                    <a:pt x="30403" y="82080"/>
                  </a:lnTo>
                  <a:lnTo>
                    <a:pt x="37680" y="39230"/>
                  </a:lnTo>
                  <a:lnTo>
                    <a:pt x="63779" y="29718"/>
                  </a:lnTo>
                  <a:lnTo>
                    <a:pt x="82842" y="31686"/>
                  </a:lnTo>
                  <a:lnTo>
                    <a:pt x="104127" y="37452"/>
                  </a:lnTo>
                  <a:lnTo>
                    <a:pt x="127190" y="46799"/>
                  </a:lnTo>
                  <a:lnTo>
                    <a:pt x="151587" y="59474"/>
                  </a:lnTo>
                  <a:lnTo>
                    <a:pt x="172948" y="36868"/>
                  </a:lnTo>
                  <a:close/>
                </a:path>
                <a:path w="422909" h="426085">
                  <a:moveTo>
                    <a:pt x="182448" y="302221"/>
                  </a:moveTo>
                  <a:lnTo>
                    <a:pt x="165646" y="287375"/>
                  </a:lnTo>
                  <a:lnTo>
                    <a:pt x="150406" y="272770"/>
                  </a:lnTo>
                  <a:lnTo>
                    <a:pt x="136055" y="257708"/>
                  </a:lnTo>
                  <a:lnTo>
                    <a:pt x="121920" y="241528"/>
                  </a:lnTo>
                  <a:lnTo>
                    <a:pt x="99377" y="262953"/>
                  </a:lnTo>
                  <a:lnTo>
                    <a:pt x="114198" y="278650"/>
                  </a:lnTo>
                  <a:lnTo>
                    <a:pt x="128892" y="293890"/>
                  </a:lnTo>
                  <a:lnTo>
                    <a:pt x="144259" y="309130"/>
                  </a:lnTo>
                  <a:lnTo>
                    <a:pt x="161086" y="324827"/>
                  </a:lnTo>
                  <a:lnTo>
                    <a:pt x="182448" y="302221"/>
                  </a:lnTo>
                  <a:close/>
                </a:path>
                <a:path w="422909" h="426085">
                  <a:moveTo>
                    <a:pt x="182448" y="123736"/>
                  </a:moveTo>
                  <a:lnTo>
                    <a:pt x="161086" y="101130"/>
                  </a:lnTo>
                  <a:lnTo>
                    <a:pt x="144259" y="116649"/>
                  </a:lnTo>
                  <a:lnTo>
                    <a:pt x="128892" y="131622"/>
                  </a:lnTo>
                  <a:lnTo>
                    <a:pt x="114198" y="146812"/>
                  </a:lnTo>
                  <a:lnTo>
                    <a:pt x="99377" y="163004"/>
                  </a:lnTo>
                  <a:lnTo>
                    <a:pt x="121920" y="184416"/>
                  </a:lnTo>
                  <a:lnTo>
                    <a:pt x="136055" y="168249"/>
                  </a:lnTo>
                  <a:lnTo>
                    <a:pt x="150406" y="153187"/>
                  </a:lnTo>
                  <a:lnTo>
                    <a:pt x="165646" y="138569"/>
                  </a:lnTo>
                  <a:lnTo>
                    <a:pt x="182448" y="123736"/>
                  </a:lnTo>
                  <a:close/>
                </a:path>
                <a:path w="422909" h="426085">
                  <a:moveTo>
                    <a:pt x="322453" y="262953"/>
                  </a:moveTo>
                  <a:lnTo>
                    <a:pt x="299910" y="241528"/>
                  </a:lnTo>
                  <a:lnTo>
                    <a:pt x="285788" y="257873"/>
                  </a:lnTo>
                  <a:lnTo>
                    <a:pt x="271437" y="273215"/>
                  </a:lnTo>
                  <a:lnTo>
                    <a:pt x="256197" y="287883"/>
                  </a:lnTo>
                  <a:lnTo>
                    <a:pt x="239395" y="302221"/>
                  </a:lnTo>
                  <a:lnTo>
                    <a:pt x="260756" y="324827"/>
                  </a:lnTo>
                  <a:lnTo>
                    <a:pt x="277571" y="309308"/>
                  </a:lnTo>
                  <a:lnTo>
                    <a:pt x="292938" y="294335"/>
                  </a:lnTo>
                  <a:lnTo>
                    <a:pt x="307644" y="279146"/>
                  </a:lnTo>
                  <a:lnTo>
                    <a:pt x="322453" y="262953"/>
                  </a:lnTo>
                  <a:close/>
                </a:path>
                <a:path w="422909" h="426085">
                  <a:moveTo>
                    <a:pt x="322453" y="163004"/>
                  </a:moveTo>
                  <a:lnTo>
                    <a:pt x="307644" y="146812"/>
                  </a:lnTo>
                  <a:lnTo>
                    <a:pt x="292938" y="131622"/>
                  </a:lnTo>
                  <a:lnTo>
                    <a:pt x="277571" y="116649"/>
                  </a:lnTo>
                  <a:lnTo>
                    <a:pt x="260756" y="101130"/>
                  </a:lnTo>
                  <a:lnTo>
                    <a:pt x="239395" y="123736"/>
                  </a:lnTo>
                  <a:lnTo>
                    <a:pt x="256197" y="138569"/>
                  </a:lnTo>
                  <a:lnTo>
                    <a:pt x="271437" y="153187"/>
                  </a:lnTo>
                  <a:lnTo>
                    <a:pt x="285788" y="168249"/>
                  </a:lnTo>
                  <a:lnTo>
                    <a:pt x="299910" y="184416"/>
                  </a:lnTo>
                  <a:lnTo>
                    <a:pt x="322453" y="163004"/>
                  </a:lnTo>
                  <a:close/>
                </a:path>
                <a:path w="422909" h="426085">
                  <a:moveTo>
                    <a:pt x="421830" y="343712"/>
                  </a:moveTo>
                  <a:lnTo>
                    <a:pt x="410184" y="299516"/>
                  </a:lnTo>
                  <a:lnTo>
                    <a:pt x="386549" y="249859"/>
                  </a:lnTo>
                  <a:lnTo>
                    <a:pt x="364007" y="272465"/>
                  </a:lnTo>
                  <a:lnTo>
                    <a:pt x="381990" y="310565"/>
                  </a:lnTo>
                  <a:lnTo>
                    <a:pt x="391414" y="343420"/>
                  </a:lnTo>
                  <a:lnTo>
                    <a:pt x="384149" y="386702"/>
                  </a:lnTo>
                  <a:lnTo>
                    <a:pt x="358038" y="396214"/>
                  </a:lnTo>
                  <a:lnTo>
                    <a:pt x="338988" y="394246"/>
                  </a:lnTo>
                  <a:lnTo>
                    <a:pt x="317703" y="388480"/>
                  </a:lnTo>
                  <a:lnTo>
                    <a:pt x="294640" y="379145"/>
                  </a:lnTo>
                  <a:lnTo>
                    <a:pt x="270243" y="366471"/>
                  </a:lnTo>
                  <a:lnTo>
                    <a:pt x="248881" y="389077"/>
                  </a:lnTo>
                  <a:lnTo>
                    <a:pt x="278625" y="404888"/>
                  </a:lnTo>
                  <a:lnTo>
                    <a:pt x="307022" y="416445"/>
                  </a:lnTo>
                  <a:lnTo>
                    <a:pt x="333641" y="423545"/>
                  </a:lnTo>
                  <a:lnTo>
                    <a:pt x="358038" y="425970"/>
                  </a:lnTo>
                  <a:lnTo>
                    <a:pt x="372465" y="424853"/>
                  </a:lnTo>
                  <a:lnTo>
                    <a:pt x="385343" y="421500"/>
                  </a:lnTo>
                  <a:lnTo>
                    <a:pt x="396443" y="415925"/>
                  </a:lnTo>
                  <a:lnTo>
                    <a:pt x="405536" y="408114"/>
                  </a:lnTo>
                  <a:lnTo>
                    <a:pt x="412026" y="396214"/>
                  </a:lnTo>
                  <a:lnTo>
                    <a:pt x="420573" y="380542"/>
                  </a:lnTo>
                  <a:lnTo>
                    <a:pt x="421830" y="343712"/>
                  </a:lnTo>
                  <a:close/>
                </a:path>
                <a:path w="422909" h="426085">
                  <a:moveTo>
                    <a:pt x="422732" y="84175"/>
                  </a:moveTo>
                  <a:lnTo>
                    <a:pt x="405536" y="16662"/>
                  </a:lnTo>
                  <a:lnTo>
                    <a:pt x="358038" y="0"/>
                  </a:lnTo>
                  <a:lnTo>
                    <a:pt x="333641" y="2413"/>
                  </a:lnTo>
                  <a:lnTo>
                    <a:pt x="307022" y="9512"/>
                  </a:lnTo>
                  <a:lnTo>
                    <a:pt x="278625" y="21069"/>
                  </a:lnTo>
                  <a:lnTo>
                    <a:pt x="248881" y="36868"/>
                  </a:lnTo>
                  <a:lnTo>
                    <a:pt x="270243" y="59474"/>
                  </a:lnTo>
                  <a:lnTo>
                    <a:pt x="294640" y="46799"/>
                  </a:lnTo>
                  <a:lnTo>
                    <a:pt x="317703" y="37452"/>
                  </a:lnTo>
                  <a:lnTo>
                    <a:pt x="338988" y="31686"/>
                  </a:lnTo>
                  <a:lnTo>
                    <a:pt x="358038" y="29718"/>
                  </a:lnTo>
                  <a:lnTo>
                    <a:pt x="366306" y="30365"/>
                  </a:lnTo>
                  <a:lnTo>
                    <a:pt x="373329" y="32245"/>
                  </a:lnTo>
                  <a:lnTo>
                    <a:pt x="379234" y="35242"/>
                  </a:lnTo>
                  <a:lnTo>
                    <a:pt x="384149" y="39230"/>
                  </a:lnTo>
                  <a:lnTo>
                    <a:pt x="392684" y="56426"/>
                  </a:lnTo>
                  <a:lnTo>
                    <a:pt x="391871" y="82080"/>
                  </a:lnTo>
                  <a:lnTo>
                    <a:pt x="382155" y="114884"/>
                  </a:lnTo>
                  <a:lnTo>
                    <a:pt x="364007" y="153479"/>
                  </a:lnTo>
                  <a:lnTo>
                    <a:pt x="386549" y="174904"/>
                  </a:lnTo>
                  <a:lnTo>
                    <a:pt x="410197" y="127749"/>
                  </a:lnTo>
                  <a:lnTo>
                    <a:pt x="422732" y="84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06586" y="4323578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59" h="62229">
                  <a:moveTo>
                    <a:pt x="29674" y="0"/>
                  </a:moveTo>
                  <a:lnTo>
                    <a:pt x="18026" y="2491"/>
                  </a:lnTo>
                  <a:lnTo>
                    <a:pt x="8605" y="9222"/>
                  </a:lnTo>
                  <a:lnTo>
                    <a:pt x="2299" y="19076"/>
                  </a:lnTo>
                  <a:lnTo>
                    <a:pt x="0" y="30938"/>
                  </a:lnTo>
                  <a:lnTo>
                    <a:pt x="2299" y="42799"/>
                  </a:lnTo>
                  <a:lnTo>
                    <a:pt x="8605" y="52653"/>
                  </a:lnTo>
                  <a:lnTo>
                    <a:pt x="18026" y="59384"/>
                  </a:lnTo>
                  <a:lnTo>
                    <a:pt x="29674" y="61876"/>
                  </a:lnTo>
                  <a:lnTo>
                    <a:pt x="41504" y="59384"/>
                  </a:lnTo>
                  <a:lnTo>
                    <a:pt x="51325" y="52653"/>
                  </a:lnTo>
                  <a:lnTo>
                    <a:pt x="58029" y="42799"/>
                  </a:lnTo>
                  <a:lnTo>
                    <a:pt x="60510" y="30938"/>
                  </a:lnTo>
                  <a:lnTo>
                    <a:pt x="58029" y="19076"/>
                  </a:lnTo>
                  <a:lnTo>
                    <a:pt x="51325" y="9222"/>
                  </a:lnTo>
                  <a:lnTo>
                    <a:pt x="41504" y="2491"/>
                  </a:lnTo>
                  <a:lnTo>
                    <a:pt x="29674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39158" y="270979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1538" y="420941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33209" y="2811779"/>
            <a:ext cx="647065" cy="114300"/>
          </a:xfrm>
          <a:custGeom>
            <a:avLst/>
            <a:gdLst/>
            <a:ahLst/>
            <a:cxnLst/>
            <a:rect l="l" t="t" r="r" b="b"/>
            <a:pathLst>
              <a:path w="647065" h="114300">
                <a:moveTo>
                  <a:pt x="532511" y="0"/>
                </a:moveTo>
                <a:lnTo>
                  <a:pt x="532511" y="114300"/>
                </a:lnTo>
                <a:lnTo>
                  <a:pt x="608711" y="76200"/>
                </a:lnTo>
                <a:lnTo>
                  <a:pt x="551561" y="76200"/>
                </a:lnTo>
                <a:lnTo>
                  <a:pt x="551561" y="38100"/>
                </a:lnTo>
                <a:lnTo>
                  <a:pt x="608711" y="38100"/>
                </a:lnTo>
                <a:lnTo>
                  <a:pt x="532511" y="0"/>
                </a:lnTo>
                <a:close/>
              </a:path>
              <a:path w="647065" h="114300">
                <a:moveTo>
                  <a:pt x="53251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32511" y="76200"/>
                </a:lnTo>
                <a:lnTo>
                  <a:pt x="532511" y="38100"/>
                </a:lnTo>
                <a:close/>
              </a:path>
              <a:path w="647065" h="114300">
                <a:moveTo>
                  <a:pt x="608711" y="38100"/>
                </a:moveTo>
                <a:lnTo>
                  <a:pt x="551561" y="38100"/>
                </a:lnTo>
                <a:lnTo>
                  <a:pt x="551561" y="76200"/>
                </a:lnTo>
                <a:lnTo>
                  <a:pt x="608711" y="76200"/>
                </a:lnTo>
                <a:lnTo>
                  <a:pt x="646811" y="57150"/>
                </a:lnTo>
                <a:lnTo>
                  <a:pt x="608711" y="38100"/>
                </a:lnTo>
                <a:close/>
              </a:path>
            </a:pathLst>
          </a:custGeom>
          <a:solidFill>
            <a:srgbClr val="0D5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2238" y="2811779"/>
            <a:ext cx="713740" cy="114300"/>
          </a:xfrm>
          <a:custGeom>
            <a:avLst/>
            <a:gdLst/>
            <a:ahLst/>
            <a:cxnLst/>
            <a:rect l="l" t="t" r="r" b="b"/>
            <a:pathLst>
              <a:path w="713740" h="114300">
                <a:moveTo>
                  <a:pt x="599312" y="0"/>
                </a:moveTo>
                <a:lnTo>
                  <a:pt x="599312" y="114300"/>
                </a:lnTo>
                <a:lnTo>
                  <a:pt x="675512" y="76200"/>
                </a:lnTo>
                <a:lnTo>
                  <a:pt x="618362" y="76200"/>
                </a:lnTo>
                <a:lnTo>
                  <a:pt x="618362" y="38100"/>
                </a:lnTo>
                <a:lnTo>
                  <a:pt x="675512" y="38100"/>
                </a:lnTo>
                <a:lnTo>
                  <a:pt x="599312" y="0"/>
                </a:lnTo>
                <a:close/>
              </a:path>
              <a:path w="713740" h="114300">
                <a:moveTo>
                  <a:pt x="59931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99312" y="76200"/>
                </a:lnTo>
                <a:lnTo>
                  <a:pt x="599312" y="38100"/>
                </a:lnTo>
                <a:close/>
              </a:path>
              <a:path w="713740" h="114300">
                <a:moveTo>
                  <a:pt x="675512" y="38100"/>
                </a:moveTo>
                <a:lnTo>
                  <a:pt x="618362" y="38100"/>
                </a:lnTo>
                <a:lnTo>
                  <a:pt x="618362" y="76200"/>
                </a:lnTo>
                <a:lnTo>
                  <a:pt x="675512" y="76200"/>
                </a:lnTo>
                <a:lnTo>
                  <a:pt x="713612" y="57150"/>
                </a:lnTo>
                <a:lnTo>
                  <a:pt x="675512" y="38100"/>
                </a:lnTo>
                <a:close/>
              </a:path>
            </a:pathLst>
          </a:custGeom>
          <a:solidFill>
            <a:srgbClr val="0D5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9073" y="4323588"/>
            <a:ext cx="278130" cy="114300"/>
          </a:xfrm>
          <a:custGeom>
            <a:avLst/>
            <a:gdLst/>
            <a:ahLst/>
            <a:cxnLst/>
            <a:rect l="l" t="t" r="r" b="b"/>
            <a:pathLst>
              <a:path w="278129" h="114300">
                <a:moveTo>
                  <a:pt x="163575" y="0"/>
                </a:moveTo>
                <a:lnTo>
                  <a:pt x="163575" y="114300"/>
                </a:lnTo>
                <a:lnTo>
                  <a:pt x="239775" y="76200"/>
                </a:lnTo>
                <a:lnTo>
                  <a:pt x="182625" y="76200"/>
                </a:lnTo>
                <a:lnTo>
                  <a:pt x="182625" y="38100"/>
                </a:lnTo>
                <a:lnTo>
                  <a:pt x="239775" y="38100"/>
                </a:lnTo>
                <a:lnTo>
                  <a:pt x="163575" y="0"/>
                </a:lnTo>
                <a:close/>
              </a:path>
              <a:path w="278129" h="114300">
                <a:moveTo>
                  <a:pt x="16357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63575" y="76200"/>
                </a:lnTo>
                <a:lnTo>
                  <a:pt x="163575" y="38100"/>
                </a:lnTo>
                <a:close/>
              </a:path>
              <a:path w="278129" h="114300">
                <a:moveTo>
                  <a:pt x="239775" y="38100"/>
                </a:moveTo>
                <a:lnTo>
                  <a:pt x="182625" y="38100"/>
                </a:lnTo>
                <a:lnTo>
                  <a:pt x="182625" y="76200"/>
                </a:lnTo>
                <a:lnTo>
                  <a:pt x="239775" y="76200"/>
                </a:lnTo>
                <a:lnTo>
                  <a:pt x="277875" y="57150"/>
                </a:lnTo>
                <a:lnTo>
                  <a:pt x="239775" y="38100"/>
                </a:lnTo>
                <a:close/>
              </a:path>
            </a:pathLst>
          </a:custGeom>
          <a:solidFill>
            <a:srgbClr val="0D5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2238" y="4323588"/>
            <a:ext cx="713740" cy="114300"/>
          </a:xfrm>
          <a:custGeom>
            <a:avLst/>
            <a:gdLst/>
            <a:ahLst/>
            <a:cxnLst/>
            <a:rect l="l" t="t" r="r" b="b"/>
            <a:pathLst>
              <a:path w="713740" h="114300">
                <a:moveTo>
                  <a:pt x="599312" y="0"/>
                </a:moveTo>
                <a:lnTo>
                  <a:pt x="599312" y="114300"/>
                </a:lnTo>
                <a:lnTo>
                  <a:pt x="675512" y="76200"/>
                </a:lnTo>
                <a:lnTo>
                  <a:pt x="618362" y="76200"/>
                </a:lnTo>
                <a:lnTo>
                  <a:pt x="618362" y="38100"/>
                </a:lnTo>
                <a:lnTo>
                  <a:pt x="675512" y="38100"/>
                </a:lnTo>
                <a:lnTo>
                  <a:pt x="599312" y="0"/>
                </a:lnTo>
                <a:close/>
              </a:path>
              <a:path w="713740" h="114300">
                <a:moveTo>
                  <a:pt x="59931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99312" y="76200"/>
                </a:lnTo>
                <a:lnTo>
                  <a:pt x="599312" y="38100"/>
                </a:lnTo>
                <a:close/>
              </a:path>
              <a:path w="713740" h="114300">
                <a:moveTo>
                  <a:pt x="675512" y="38100"/>
                </a:moveTo>
                <a:lnTo>
                  <a:pt x="618362" y="38100"/>
                </a:lnTo>
                <a:lnTo>
                  <a:pt x="618362" y="76200"/>
                </a:lnTo>
                <a:lnTo>
                  <a:pt x="675512" y="76200"/>
                </a:lnTo>
                <a:lnTo>
                  <a:pt x="713612" y="57150"/>
                </a:lnTo>
                <a:lnTo>
                  <a:pt x="675512" y="38100"/>
                </a:lnTo>
                <a:close/>
              </a:path>
            </a:pathLst>
          </a:custGeom>
          <a:solidFill>
            <a:srgbClr val="0D5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63002" y="2295271"/>
            <a:ext cx="805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CPU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24393" y="3727195"/>
            <a:ext cx="8172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GPU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58468" y="1452371"/>
            <a:ext cx="775970" cy="1087120"/>
          </a:xfrm>
          <a:custGeom>
            <a:avLst/>
            <a:gdLst/>
            <a:ahLst/>
            <a:cxnLst/>
            <a:rect l="l" t="t" r="r" b="b"/>
            <a:pathLst>
              <a:path w="775969" h="1087120">
                <a:moveTo>
                  <a:pt x="775716" y="190500"/>
                </a:moveTo>
                <a:lnTo>
                  <a:pt x="585216" y="0"/>
                </a:lnTo>
                <a:lnTo>
                  <a:pt x="585216" y="95250"/>
                </a:lnTo>
                <a:lnTo>
                  <a:pt x="0" y="95250"/>
                </a:lnTo>
                <a:lnTo>
                  <a:pt x="0" y="97536"/>
                </a:lnTo>
                <a:lnTo>
                  <a:pt x="0" y="285750"/>
                </a:lnTo>
                <a:lnTo>
                  <a:pt x="0" y="1086612"/>
                </a:lnTo>
                <a:lnTo>
                  <a:pt x="164592" y="1086612"/>
                </a:lnTo>
                <a:lnTo>
                  <a:pt x="164592" y="285750"/>
                </a:lnTo>
                <a:lnTo>
                  <a:pt x="585216" y="285750"/>
                </a:lnTo>
                <a:lnTo>
                  <a:pt x="585216" y="381000"/>
                </a:lnTo>
                <a:lnTo>
                  <a:pt x="775716" y="190500"/>
                </a:lnTo>
                <a:close/>
              </a:path>
            </a:pathLst>
          </a:custGeom>
          <a:solidFill>
            <a:srgbClr val="762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1328" y="4700015"/>
            <a:ext cx="797560" cy="1087120"/>
          </a:xfrm>
          <a:custGeom>
            <a:avLst/>
            <a:gdLst/>
            <a:ahLst/>
            <a:cxnLst/>
            <a:rect l="l" t="t" r="r" b="b"/>
            <a:pathLst>
              <a:path w="797560" h="1087120">
                <a:moveTo>
                  <a:pt x="797052" y="896112"/>
                </a:moveTo>
                <a:lnTo>
                  <a:pt x="606552" y="705612"/>
                </a:lnTo>
                <a:lnTo>
                  <a:pt x="606552" y="800862"/>
                </a:lnTo>
                <a:lnTo>
                  <a:pt x="164592" y="800862"/>
                </a:lnTo>
                <a:lnTo>
                  <a:pt x="164592" y="0"/>
                </a:lnTo>
                <a:lnTo>
                  <a:pt x="0" y="0"/>
                </a:lnTo>
                <a:lnTo>
                  <a:pt x="0" y="989076"/>
                </a:lnTo>
                <a:lnTo>
                  <a:pt x="21336" y="989076"/>
                </a:lnTo>
                <a:lnTo>
                  <a:pt x="21336" y="991362"/>
                </a:lnTo>
                <a:lnTo>
                  <a:pt x="606552" y="991362"/>
                </a:lnTo>
                <a:lnTo>
                  <a:pt x="606552" y="1086612"/>
                </a:lnTo>
                <a:lnTo>
                  <a:pt x="797052" y="896112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05252" y="1471116"/>
            <a:ext cx="9016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Mainly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WRITING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PETA</a:t>
            </a:r>
            <a:r>
              <a:rPr sz="1800" spc="-25" dirty="0">
                <a:latin typeface="Arial"/>
                <a:cs typeface="Arial"/>
              </a:rPr>
              <a:t>bytes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LARGE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FILES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SEQUENTIAL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order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5" dirty="0">
                <a:latin typeface="Arial"/>
                <a:cs typeface="Arial"/>
              </a:rPr>
              <a:t> extreme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18029" y="5420359"/>
            <a:ext cx="9401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Mainly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READING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TERA</a:t>
            </a:r>
            <a:r>
              <a:rPr sz="1800" spc="-10" dirty="0">
                <a:latin typeface="Arial"/>
                <a:cs typeface="Arial"/>
              </a:rPr>
              <a:t>bytes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FILES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ALL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SIZES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RANDOM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order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335737"/>
            <a:ext cx="7623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spc="-2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YW</a:t>
            </a:r>
            <a:r>
              <a:rPr sz="2800" spc="-2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WHER</a:t>
            </a:r>
            <a:r>
              <a:rPr sz="2800" spc="-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VER</a:t>
            </a:r>
            <a:r>
              <a:rPr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800" spc="-2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5930" y="382102"/>
            <a:ext cx="9861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8533" y="652922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8B86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8723" y="352043"/>
            <a:ext cx="1100455" cy="477520"/>
          </a:xfrm>
          <a:custGeom>
            <a:avLst/>
            <a:gdLst/>
            <a:ahLst/>
            <a:cxnLst/>
            <a:rect l="l" t="t" r="r" b="b"/>
            <a:pathLst>
              <a:path w="1100454" h="477519">
                <a:moveTo>
                  <a:pt x="1100327" y="0"/>
                </a:moveTo>
                <a:lnTo>
                  <a:pt x="0" y="0"/>
                </a:lnTo>
                <a:lnTo>
                  <a:pt x="0" y="477011"/>
                </a:lnTo>
                <a:lnTo>
                  <a:pt x="1100327" y="477011"/>
                </a:lnTo>
                <a:lnTo>
                  <a:pt x="1100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064" y="1141418"/>
            <a:ext cx="1424996" cy="58991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991611" y="3662426"/>
            <a:ext cx="1924050" cy="1345565"/>
            <a:chOff x="2991611" y="3662426"/>
            <a:chExt cx="1924050" cy="13455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1611" y="3734021"/>
              <a:ext cx="1196339" cy="4887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19982" y="3662426"/>
              <a:ext cx="1495425" cy="1345565"/>
            </a:xfrm>
            <a:custGeom>
              <a:avLst/>
              <a:gdLst/>
              <a:ahLst/>
              <a:cxnLst/>
              <a:rect l="l" t="t" r="r" b="b"/>
              <a:pathLst>
                <a:path w="1495425" h="1345564">
                  <a:moveTo>
                    <a:pt x="1231900" y="0"/>
                  </a:moveTo>
                  <a:lnTo>
                    <a:pt x="0" y="1029843"/>
                  </a:lnTo>
                  <a:lnTo>
                    <a:pt x="263525" y="1345057"/>
                  </a:lnTo>
                  <a:lnTo>
                    <a:pt x="1495425" y="315341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8650" y="4100195"/>
              <a:ext cx="672465" cy="573405"/>
            </a:xfrm>
            <a:custGeom>
              <a:avLst/>
              <a:gdLst/>
              <a:ahLst/>
              <a:cxnLst/>
              <a:rect l="l" t="t" r="r" b="b"/>
              <a:pathLst>
                <a:path w="672464" h="573404">
                  <a:moveTo>
                    <a:pt x="37337" y="504316"/>
                  </a:moveTo>
                  <a:lnTo>
                    <a:pt x="0" y="535558"/>
                  </a:lnTo>
                  <a:lnTo>
                    <a:pt x="31241" y="573023"/>
                  </a:lnTo>
                  <a:lnTo>
                    <a:pt x="68579" y="541781"/>
                  </a:lnTo>
                  <a:lnTo>
                    <a:pt x="37337" y="504316"/>
                  </a:lnTo>
                  <a:close/>
                </a:path>
                <a:path w="672464" h="573404">
                  <a:moveTo>
                    <a:pt x="188213" y="378205"/>
                  </a:moveTo>
                  <a:lnTo>
                    <a:pt x="150749" y="409574"/>
                  </a:lnTo>
                  <a:lnTo>
                    <a:pt x="181990" y="446912"/>
                  </a:lnTo>
                  <a:lnTo>
                    <a:pt x="219456" y="415670"/>
                  </a:lnTo>
                  <a:lnTo>
                    <a:pt x="188213" y="378205"/>
                  </a:lnTo>
                  <a:close/>
                </a:path>
                <a:path w="672464" h="573404">
                  <a:moveTo>
                    <a:pt x="338963" y="252221"/>
                  </a:moveTo>
                  <a:lnTo>
                    <a:pt x="301625" y="283463"/>
                  </a:lnTo>
                  <a:lnTo>
                    <a:pt x="332866" y="320801"/>
                  </a:lnTo>
                  <a:lnTo>
                    <a:pt x="370204" y="289559"/>
                  </a:lnTo>
                  <a:lnTo>
                    <a:pt x="338963" y="252221"/>
                  </a:lnTo>
                  <a:close/>
                </a:path>
                <a:path w="672464" h="573404">
                  <a:moveTo>
                    <a:pt x="489838" y="126110"/>
                  </a:moveTo>
                  <a:lnTo>
                    <a:pt x="452500" y="157352"/>
                  </a:lnTo>
                  <a:lnTo>
                    <a:pt x="483743" y="194690"/>
                  </a:lnTo>
                  <a:lnTo>
                    <a:pt x="521081" y="163448"/>
                  </a:lnTo>
                  <a:lnTo>
                    <a:pt x="489838" y="126110"/>
                  </a:lnTo>
                  <a:close/>
                </a:path>
                <a:path w="672464" h="573404">
                  <a:moveTo>
                    <a:pt x="640714" y="0"/>
                  </a:moveTo>
                  <a:lnTo>
                    <a:pt x="603250" y="31241"/>
                  </a:lnTo>
                  <a:lnTo>
                    <a:pt x="634491" y="68579"/>
                  </a:lnTo>
                  <a:lnTo>
                    <a:pt x="671957" y="37337"/>
                  </a:lnTo>
                  <a:lnTo>
                    <a:pt x="640714" y="0"/>
                  </a:lnTo>
                  <a:close/>
                </a:path>
              </a:pathLst>
            </a:custGeom>
            <a:solidFill>
              <a:srgbClr val="1C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50683" y="1186637"/>
            <a:ext cx="4783455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Nearly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10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&gt;</a:t>
            </a:r>
            <a:r>
              <a:rPr sz="1400" b="1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700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  <a:p>
            <a:pPr marL="786130" marR="229235">
              <a:lnSpc>
                <a:spcPct val="100000"/>
              </a:lnSpc>
              <a:spcBef>
                <a:spcPts val="15"/>
              </a:spcBef>
            </a:pPr>
            <a:r>
              <a:rPr sz="1100" spc="-5" dirty="0">
                <a:latin typeface="Arial"/>
                <a:cs typeface="Arial"/>
              </a:rPr>
              <a:t>simulations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quantum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computers,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nuclear</a:t>
            </a:r>
            <a:r>
              <a:rPr sz="1100" dirty="0">
                <a:latin typeface="Arial"/>
                <a:cs typeface="Arial"/>
              </a:rPr>
              <a:t> energy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systems,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fusion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reactors,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precision </a:t>
            </a:r>
            <a:r>
              <a:rPr sz="1100" spc="-5" dirty="0">
                <a:latin typeface="Arial"/>
                <a:cs typeface="Arial"/>
              </a:rPr>
              <a:t>medicines.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4D4542"/>
                </a:solidFill>
                <a:latin typeface="Arial"/>
                <a:cs typeface="Arial"/>
              </a:rPr>
              <a:t>2021-2022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&gt;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4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30PB</a:t>
            </a:r>
            <a:r>
              <a:rPr sz="1400" b="1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(All</a:t>
            </a:r>
            <a:r>
              <a:rPr sz="1400" b="1" spc="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Flash)</a:t>
            </a:r>
            <a:r>
              <a:rPr sz="1400" b="1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NESAP</a:t>
            </a:r>
            <a:r>
              <a:rPr sz="105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enhance</a:t>
            </a:r>
            <a:r>
              <a:rPr sz="1050" spc="-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simulation,</a:t>
            </a:r>
            <a:r>
              <a:rPr sz="105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data</a:t>
            </a:r>
            <a:r>
              <a:rPr sz="1050" spc="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processing,</a:t>
            </a:r>
            <a:r>
              <a:rPr sz="105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050" spc="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machine</a:t>
            </a:r>
            <a:r>
              <a:rPr sz="105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learning applications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4709" y="5601106"/>
            <a:ext cx="3923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All Flash</a:t>
            </a:r>
            <a:r>
              <a:rPr sz="120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base</a:t>
            </a:r>
            <a:r>
              <a:rPr sz="120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rack:</a:t>
            </a:r>
            <a:r>
              <a:rPr sz="1200" spc="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&gt;</a:t>
            </a:r>
            <a:r>
              <a:rPr sz="1200" spc="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1TB/sec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up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5E514D"/>
                </a:solidFill>
                <a:latin typeface="Arial"/>
                <a:cs typeface="Arial"/>
              </a:rPr>
              <a:t>4.5</a:t>
            </a:r>
            <a:r>
              <a:rPr sz="1200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 capacity*</a:t>
            </a:r>
            <a:endParaRPr sz="12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Expansion</a:t>
            </a:r>
            <a:r>
              <a:rPr sz="12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rack: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&gt;</a:t>
            </a:r>
            <a:r>
              <a:rPr sz="1200" spc="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2</a:t>
            </a:r>
            <a:r>
              <a:rPr sz="120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20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4.6 PB*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4709" y="5966866"/>
            <a:ext cx="327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Disk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base</a:t>
            </a:r>
            <a:r>
              <a:rPr sz="120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rack: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90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GB/sec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7.5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20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1909" y="6149746"/>
            <a:ext cx="309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Expansion</a:t>
            </a:r>
            <a:r>
              <a:rPr sz="12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rack:</a:t>
            </a:r>
            <a:r>
              <a:rPr sz="120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120</a:t>
            </a:r>
            <a:r>
              <a:rPr sz="12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542"/>
                </a:solidFill>
                <a:latin typeface="Arial"/>
                <a:cs typeface="Arial"/>
              </a:rPr>
              <a:t>GB/sec and</a:t>
            </a:r>
            <a:r>
              <a:rPr sz="12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10</a:t>
            </a:r>
            <a:r>
              <a:rPr sz="120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542"/>
                </a:solidFill>
                <a:latin typeface="Arial"/>
                <a:cs typeface="Arial"/>
              </a:rPr>
              <a:t>PB*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0318" y="6487769"/>
            <a:ext cx="1133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E514D"/>
                </a:solidFill>
                <a:latin typeface="Arial"/>
                <a:cs typeface="Arial"/>
              </a:rPr>
              <a:t>*usable</a:t>
            </a:r>
            <a:r>
              <a:rPr sz="1200" spc="-4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14D"/>
                </a:solidFill>
                <a:latin typeface="Arial"/>
                <a:cs typeface="Arial"/>
              </a:rPr>
              <a:t>capacity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6275" y="3730752"/>
            <a:ext cx="1341120" cy="3657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4091" y="1232916"/>
            <a:ext cx="1786127" cy="4297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4671" y="1955373"/>
            <a:ext cx="1719072" cy="2877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23516" y="1902658"/>
            <a:ext cx="1082441" cy="37658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6759" y="2452116"/>
            <a:ext cx="1191767" cy="50596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7355" y="2469916"/>
            <a:ext cx="1635251" cy="38819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643878" y="2457069"/>
            <a:ext cx="5224780" cy="744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2.5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~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400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Arial"/>
                <a:cs typeface="Arial"/>
              </a:rPr>
              <a:t>nuclear </a:t>
            </a:r>
            <a:r>
              <a:rPr sz="1100" dirty="0">
                <a:latin typeface="Arial"/>
                <a:cs typeface="Arial"/>
              </a:rPr>
              <a:t>stockpile, secondary </a:t>
            </a:r>
            <a:r>
              <a:rPr sz="1100" spc="-5" dirty="0">
                <a:latin typeface="Arial"/>
                <a:cs typeface="Arial"/>
              </a:rPr>
              <a:t>national security missions, nuclear </a:t>
            </a:r>
            <a:r>
              <a:rPr sz="1100" dirty="0">
                <a:latin typeface="Arial"/>
                <a:cs typeface="Arial"/>
              </a:rPr>
              <a:t>nonproliferation and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counterterrorism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94121" y="3096895"/>
            <a:ext cx="3579495" cy="84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2.5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~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100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  <a:p>
            <a:pPr marL="706120">
              <a:lnSpc>
                <a:spcPct val="100000"/>
              </a:lnSpc>
              <a:spcBef>
                <a:spcPts val="10"/>
              </a:spcBef>
            </a:pPr>
            <a:r>
              <a:rPr sz="1050" dirty="0">
                <a:latin typeface="Arial"/>
                <a:cs typeface="Arial"/>
              </a:rPr>
              <a:t>LUMI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-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Large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Unified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Modern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Infrastructure</a:t>
            </a:r>
            <a:endParaRPr sz="1050">
              <a:latin typeface="Arial"/>
              <a:cs typeface="Arial"/>
            </a:endParaRPr>
          </a:p>
          <a:p>
            <a:pPr marL="706120">
              <a:lnSpc>
                <a:spcPct val="100000"/>
              </a:lnSpc>
            </a:pPr>
            <a:r>
              <a:rPr sz="1050" b="1" dirty="0">
                <a:solidFill>
                  <a:srgbClr val="4D4542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~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200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3239" y="6020206"/>
            <a:ext cx="22758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Flash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entry</a:t>
            </a:r>
            <a:r>
              <a:rPr sz="1400" spc="-10" dirty="0">
                <a:latin typeface="Calibri"/>
                <a:cs typeface="Calibri"/>
              </a:rPr>
              <a:t> point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(6U)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Up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80/50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GB/sec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read/write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115 </a:t>
            </a:r>
            <a:r>
              <a:rPr sz="1400" b="1" dirty="0">
                <a:latin typeface="Calibri"/>
                <a:cs typeface="Calibri"/>
              </a:rPr>
              <a:t>TB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capacity*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13276" y="5571744"/>
            <a:ext cx="647700" cy="629920"/>
            <a:chOff x="4113276" y="5571744"/>
            <a:chExt cx="647700" cy="62992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8249" y="5980176"/>
              <a:ext cx="620829" cy="2209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3276" y="5571744"/>
              <a:ext cx="647700" cy="41452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062220" y="5560872"/>
            <a:ext cx="124587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Disk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entry </a:t>
            </a:r>
            <a:r>
              <a:rPr sz="1400" spc="-10" dirty="0">
                <a:latin typeface="Calibri"/>
                <a:cs typeface="Calibri"/>
              </a:rPr>
              <a:t>point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(10U):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GB/sec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315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TB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capacity*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84220" y="5590032"/>
            <a:ext cx="649224" cy="41300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53283" y="3209544"/>
            <a:ext cx="810768" cy="23774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09151" y="3161938"/>
            <a:ext cx="1331157" cy="36495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69364" y="3075432"/>
            <a:ext cx="796859" cy="50749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992626" y="3916426"/>
            <a:ext cx="5354955" cy="140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381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cancer</a:t>
            </a:r>
            <a:r>
              <a:rPr sz="105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research, materials</a:t>
            </a:r>
            <a:r>
              <a:rPr sz="105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science,</a:t>
            </a:r>
            <a:r>
              <a:rPr sz="1050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climate</a:t>
            </a:r>
            <a:r>
              <a:rPr sz="105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science,</a:t>
            </a:r>
            <a:r>
              <a:rPr sz="1050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050" spc="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D4542"/>
                </a:solidFill>
                <a:latin typeface="Arial"/>
                <a:cs typeface="Arial"/>
              </a:rPr>
              <a:t>cosmology</a:t>
            </a:r>
            <a:endParaRPr sz="1050">
              <a:latin typeface="Arial"/>
              <a:cs typeface="Arial"/>
            </a:endParaRPr>
          </a:p>
          <a:p>
            <a:pPr marL="1313815">
              <a:lnSpc>
                <a:spcPct val="100000"/>
              </a:lnSpc>
            </a:pPr>
            <a:r>
              <a:rPr sz="1050" b="1" dirty="0">
                <a:solidFill>
                  <a:srgbClr val="4D4542"/>
                </a:solidFill>
                <a:latin typeface="Arial"/>
                <a:cs typeface="Arial"/>
              </a:rPr>
              <a:t>2H</a:t>
            </a:r>
            <a:r>
              <a:rPr sz="105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D4542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  <a:spcBef>
                <a:spcPts val="400"/>
              </a:spcBef>
            </a:pP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TB/sec</a:t>
            </a:r>
            <a:r>
              <a:rPr sz="1400" b="1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~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(All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Flash)</a:t>
            </a:r>
            <a:r>
              <a:rPr sz="140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capacity*</a:t>
            </a:r>
            <a:endParaRPr sz="140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latin typeface="Arial"/>
                <a:cs typeface="Arial"/>
              </a:rPr>
              <a:t>IT4I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–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Astrophysics,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Eng.,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Chemistry,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Material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Earth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Live science</a:t>
            </a:r>
            <a:endParaRPr sz="105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</a:pPr>
            <a:r>
              <a:rPr sz="1050" b="1" dirty="0">
                <a:solidFill>
                  <a:srgbClr val="4D4542"/>
                </a:solidFill>
                <a:latin typeface="Arial"/>
                <a:cs typeface="Arial"/>
              </a:rPr>
              <a:t>1H</a:t>
            </a:r>
            <a:r>
              <a:rPr sz="1050" b="1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D4542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240</a:t>
            </a:r>
            <a:r>
              <a:rPr sz="1400" b="1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GB/sec</a:t>
            </a:r>
            <a:r>
              <a:rPr sz="1400" b="1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~</a:t>
            </a:r>
            <a:r>
              <a:rPr sz="1400" b="1" spc="-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14.5</a:t>
            </a:r>
            <a:r>
              <a:rPr sz="1400" b="1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542"/>
                </a:solidFill>
                <a:latin typeface="Arial"/>
                <a:cs typeface="Arial"/>
              </a:rPr>
              <a:t>PB</a:t>
            </a:r>
            <a:r>
              <a:rPr sz="1400" b="1" spc="-5" dirty="0">
                <a:solidFill>
                  <a:srgbClr val="4D4542"/>
                </a:solidFill>
                <a:latin typeface="Arial"/>
                <a:cs typeface="Arial"/>
              </a:rPr>
              <a:t> capacity*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4D4542"/>
                </a:solidFill>
                <a:latin typeface="Arial"/>
                <a:cs typeface="Arial"/>
              </a:rPr>
              <a:t>2H</a:t>
            </a:r>
            <a:r>
              <a:rPr sz="11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542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6666" y="4385710"/>
            <a:ext cx="1331157" cy="36495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46888" y="19050"/>
            <a:ext cx="8946515" cy="5457190"/>
            <a:chOff x="246888" y="19050"/>
            <a:chExt cx="8946515" cy="5457190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6888" y="4098035"/>
              <a:ext cx="3739896" cy="9204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1724" y="4980432"/>
              <a:ext cx="1376172" cy="4602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8261" y="5074632"/>
              <a:ext cx="981829" cy="2797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4259" y="3151781"/>
              <a:ext cx="1348739" cy="43717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01898" y="19050"/>
              <a:ext cx="6191885" cy="5457190"/>
            </a:xfrm>
            <a:custGeom>
              <a:avLst/>
              <a:gdLst/>
              <a:ahLst/>
              <a:cxnLst/>
              <a:rect l="l" t="t" r="r" b="b"/>
              <a:pathLst>
                <a:path w="6191884" h="5457190">
                  <a:moveTo>
                    <a:pt x="6022085" y="0"/>
                  </a:moveTo>
                  <a:lnTo>
                    <a:pt x="6061709" y="45211"/>
                  </a:lnTo>
                  <a:lnTo>
                    <a:pt x="0" y="5366766"/>
                  </a:lnTo>
                  <a:lnTo>
                    <a:pt x="79248" y="5457063"/>
                  </a:lnTo>
                  <a:lnTo>
                    <a:pt x="6140958" y="135508"/>
                  </a:lnTo>
                  <a:lnTo>
                    <a:pt x="6180582" y="180594"/>
                  </a:lnTo>
                  <a:lnTo>
                    <a:pt x="6191504" y="11049"/>
                  </a:lnTo>
                  <a:lnTo>
                    <a:pt x="6022085" y="0"/>
                  </a:lnTo>
                  <a:close/>
                </a:path>
              </a:pathLst>
            </a:custGeom>
            <a:solidFill>
              <a:srgbClr val="0D5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60407" y="4335779"/>
            <a:ext cx="502920" cy="501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51610"/>
            <a:ext cx="3825875" cy="87756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90"/>
              </a:spcBef>
              <a:buChar char="•"/>
              <a:tabLst>
                <a:tab pos="195580" algn="l"/>
              </a:tabLst>
            </a:pPr>
            <a:r>
              <a:rPr sz="1700" spc="-5" dirty="0">
                <a:latin typeface="Calibri"/>
                <a:cs typeface="Calibri"/>
              </a:rPr>
              <a:t>Erősebb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„motorok”</a:t>
            </a:r>
            <a:endParaRPr sz="17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90"/>
              </a:spcBef>
              <a:buChar char="•"/>
              <a:tabLst>
                <a:tab pos="195580" algn="l"/>
              </a:tabLst>
            </a:pPr>
            <a:r>
              <a:rPr sz="1700" dirty="0">
                <a:latin typeface="Calibri"/>
                <a:cs typeface="Calibri"/>
              </a:rPr>
              <a:t>Jobb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kommunikáció: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protokoll,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hálózat,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…</a:t>
            </a:r>
            <a:endParaRPr sz="17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204"/>
              </a:spcBef>
              <a:buChar char="•"/>
              <a:tabLst>
                <a:tab pos="195580" algn="l"/>
              </a:tabLst>
            </a:pPr>
            <a:r>
              <a:rPr sz="1700" spc="-10" dirty="0">
                <a:latin typeface="Calibri"/>
                <a:cs typeface="Calibri"/>
              </a:rPr>
              <a:t>Alkalmazás-orientált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architektúrák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405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EXASCALE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KÖVETELMÉNYEK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316" y="2354579"/>
            <a:ext cx="2609088" cy="1752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1059" y="2354579"/>
            <a:ext cx="2857499" cy="1600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52816" y="4384547"/>
            <a:ext cx="2726435" cy="1363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3683" y="4448555"/>
            <a:ext cx="2857499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096735"/>
            <a:ext cx="10859135" cy="21901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Calibri"/>
                <a:cs typeface="Calibri"/>
              </a:rPr>
              <a:t>Az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adatok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feldolgozása</a:t>
            </a:r>
            <a:endParaRPr sz="2400">
              <a:latin typeface="Calibri"/>
              <a:cs typeface="Calibri"/>
            </a:endParaRPr>
          </a:p>
          <a:p>
            <a:pPr marL="789940" lvl="1" indent="-22923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79057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cél,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hogy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minél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közelebb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legyen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processzorhoz, amikor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éppen </a:t>
            </a:r>
            <a:r>
              <a:rPr sz="2000" spc="-5" dirty="0">
                <a:latin typeface="Calibri"/>
                <a:cs typeface="Calibri"/>
              </a:rPr>
              <a:t>dolgozik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vele.</a:t>
            </a:r>
            <a:endParaRPr sz="2000">
              <a:latin typeface="Calibri"/>
              <a:cs typeface="Calibri"/>
            </a:endParaRPr>
          </a:p>
          <a:p>
            <a:pPr marL="789940" lvl="1" indent="-229235">
              <a:lnSpc>
                <a:spcPct val="100000"/>
              </a:lnSpc>
              <a:spcBef>
                <a:spcPts val="1165"/>
              </a:spcBef>
              <a:buFont typeface="Wingdings"/>
              <a:buChar char=""/>
              <a:tabLst>
                <a:tab pos="790575" algn="l"/>
              </a:tabLst>
            </a:pPr>
            <a:r>
              <a:rPr sz="2000" dirty="0">
                <a:latin typeface="Calibri"/>
                <a:cs typeface="Calibri"/>
              </a:rPr>
              <a:t>Az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adatok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olvasási/írási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sebessége: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nem optimális,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motorok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„gyorsan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várnak”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adatra.</a:t>
            </a:r>
            <a:endParaRPr sz="2000">
              <a:latin typeface="Calibri"/>
              <a:cs typeface="Calibri"/>
            </a:endParaRPr>
          </a:p>
          <a:p>
            <a:pPr marL="789940" lvl="1" indent="-229235">
              <a:lnSpc>
                <a:spcPct val="100000"/>
              </a:lnSpc>
              <a:spcBef>
                <a:spcPts val="1175"/>
              </a:spcBef>
              <a:buFont typeface="Wingdings"/>
              <a:buChar char=""/>
              <a:tabLst>
                <a:tab pos="790575" algn="l"/>
              </a:tabLst>
            </a:pPr>
            <a:r>
              <a:rPr sz="2000" spc="-5" dirty="0">
                <a:latin typeface="Calibri"/>
                <a:cs typeface="Calibri"/>
              </a:rPr>
              <a:t>Nyilván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lehet</a:t>
            </a:r>
            <a:r>
              <a:rPr sz="2000" dirty="0">
                <a:latin typeface="Calibri"/>
                <a:cs typeface="Calibri"/>
              </a:rPr>
              <a:t> minden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processzor</a:t>
            </a:r>
            <a:r>
              <a:rPr sz="2000" dirty="0">
                <a:latin typeface="Calibri"/>
                <a:cs typeface="Calibri"/>
              </a:rPr>
              <a:t> chipek </a:t>
            </a:r>
            <a:r>
              <a:rPr sz="2000" spc="-5" dirty="0">
                <a:latin typeface="Calibri"/>
                <a:cs typeface="Calibri"/>
              </a:rPr>
              <a:t>belső</a:t>
            </a:r>
            <a:r>
              <a:rPr sz="2000" dirty="0">
                <a:latin typeface="Calibri"/>
                <a:cs typeface="Calibri"/>
              </a:rPr>
              <a:t> cache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memóriájában,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akkor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legyen?</a:t>
            </a:r>
            <a:endParaRPr sz="2000">
              <a:latin typeface="Calibri"/>
              <a:cs typeface="Calibri"/>
            </a:endParaRPr>
          </a:p>
          <a:p>
            <a:pPr marL="789940" lvl="1" indent="-229235">
              <a:lnSpc>
                <a:spcPct val="100000"/>
              </a:lnSpc>
              <a:spcBef>
                <a:spcPts val="1165"/>
              </a:spcBef>
              <a:buFont typeface="Wingdings"/>
              <a:buChar char=""/>
              <a:tabLst>
                <a:tab pos="790575" algn="l"/>
              </a:tabLst>
            </a:pPr>
            <a:r>
              <a:rPr sz="2000" dirty="0">
                <a:latin typeface="Calibri"/>
                <a:cs typeface="Calibri"/>
              </a:rPr>
              <a:t>„Ki”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mozgassa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15" dirty="0">
                <a:latin typeface="Calibri"/>
                <a:cs typeface="Calibri"/>
              </a:rPr>
              <a:t> adatokat?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4381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EXASCALE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KÖVETELMÉNYEK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60" y="3794922"/>
            <a:ext cx="2142743" cy="1524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244" y="4128440"/>
            <a:ext cx="2875807" cy="12947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719" y="3829811"/>
            <a:ext cx="2618231" cy="17419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43711"/>
            <a:ext cx="10376535" cy="15322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00"/>
              </a:spcBef>
              <a:buChar char="•"/>
              <a:tabLst>
                <a:tab pos="195580" algn="l"/>
              </a:tabLst>
            </a:pPr>
            <a:r>
              <a:rPr sz="2400" spc="-15" dirty="0">
                <a:latin typeface="Calibri"/>
                <a:cs typeface="Calibri"/>
              </a:rPr>
              <a:t>Processzor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belső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204"/>
              </a:spcBef>
              <a:buChar char="•"/>
              <a:tabLst>
                <a:tab pos="195580" algn="l"/>
              </a:tabLst>
            </a:pPr>
            <a:r>
              <a:rPr sz="2400" spc="-10" dirty="0">
                <a:latin typeface="Calibri"/>
                <a:cs typeface="Calibri"/>
              </a:rPr>
              <a:t>Külső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memóriák:</a:t>
            </a:r>
            <a:endParaRPr sz="24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15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0" dirty="0">
                <a:latin typeface="Calibri"/>
                <a:cs typeface="Calibri"/>
              </a:rPr>
              <a:t>DRAM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(32 </a:t>
            </a:r>
            <a:r>
              <a:rPr sz="2200" spc="-5" dirty="0">
                <a:latin typeface="Calibri"/>
                <a:cs typeface="Calibri"/>
              </a:rPr>
              <a:t>bit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bus),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04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0" dirty="0">
                <a:latin typeface="Calibri"/>
                <a:cs typeface="Calibri"/>
              </a:rPr>
              <a:t>HBM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(4096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bus):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(AI)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-&gt;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szélesebb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adatutak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(HBM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memóriák),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kisebb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késleltetések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1713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MEM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RIÁK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1216" y="2944367"/>
            <a:ext cx="6259067" cy="3521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844296"/>
            <a:ext cx="685800" cy="55244"/>
          </a:xfrm>
          <a:custGeom>
            <a:avLst/>
            <a:gdLst/>
            <a:ahLst/>
            <a:cxnLst/>
            <a:rect l="l" t="t" r="r" b="b"/>
            <a:pathLst>
              <a:path w="685800" h="55244">
                <a:moveTo>
                  <a:pt x="685800" y="0"/>
                </a:moveTo>
                <a:lnTo>
                  <a:pt x="0" y="0"/>
                </a:lnTo>
                <a:lnTo>
                  <a:pt x="0" y="54863"/>
                </a:lnTo>
                <a:lnTo>
                  <a:pt x="685800" y="54863"/>
                </a:lnTo>
                <a:lnTo>
                  <a:pt x="685800" y="0"/>
                </a:lnTo>
                <a:close/>
              </a:path>
            </a:pathLst>
          </a:custGeom>
          <a:solidFill>
            <a:srgbClr val="00A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39674"/>
            <a:ext cx="10731500" cy="22009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30"/>
              </a:spcBef>
              <a:buChar char="•"/>
              <a:tabLst>
                <a:tab pos="195580" algn="l"/>
              </a:tabLst>
            </a:pPr>
            <a:r>
              <a:rPr sz="2400" spc="-30" dirty="0">
                <a:latin typeface="Calibri"/>
                <a:cs typeface="Calibri"/>
              </a:rPr>
              <a:t>Közös,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megosztott, többrétegű tárolórendszer</a:t>
            </a:r>
            <a:endParaRPr sz="24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15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éppen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feldolgozandó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adatok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számára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maximális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írás/olvasási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teljesítmény: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SCRATCH: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all-</a:t>
            </a:r>
            <a:endParaRPr sz="220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flash,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NVMe,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..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04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30" dirty="0">
                <a:solidFill>
                  <a:srgbClr val="A6A6A6"/>
                </a:solidFill>
                <a:latin typeface="Calibri"/>
                <a:cs typeface="Calibri"/>
              </a:rPr>
              <a:t>Tárolási</a:t>
            </a: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kapacitás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az</a:t>
            </a:r>
            <a:r>
              <a:rPr sz="2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operatív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adatok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számára:</a:t>
            </a:r>
            <a:r>
              <a:rPr sz="2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HOME:</a:t>
            </a:r>
            <a:r>
              <a:rPr sz="2200" spc="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HDD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204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Archív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réteg:</a:t>
            </a:r>
            <a:r>
              <a:rPr sz="2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szalagkönyvtár</a:t>
            </a:r>
            <a:endParaRPr sz="2200">
              <a:latin typeface="Calibri"/>
              <a:cs typeface="Calibri"/>
            </a:endParaRPr>
          </a:p>
          <a:p>
            <a:pPr marL="424180" lvl="1" indent="-182880">
              <a:lnSpc>
                <a:spcPct val="100000"/>
              </a:lnSpc>
              <a:spcBef>
                <a:spcPts val="190"/>
              </a:spcBef>
              <a:buSzPct val="88636"/>
              <a:buChar char="•"/>
              <a:tabLst>
                <a:tab pos="424180" algn="l"/>
              </a:tabLst>
            </a:pPr>
            <a:r>
              <a:rPr sz="2200" spc="-15" dirty="0">
                <a:solidFill>
                  <a:srgbClr val="A6A6A6"/>
                </a:solidFill>
                <a:latin typeface="Calibri"/>
                <a:cs typeface="Calibri"/>
              </a:rPr>
              <a:t>Automatizált</a:t>
            </a:r>
            <a:r>
              <a:rPr sz="2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adatmenedzsment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642" y="322021"/>
            <a:ext cx="136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TÁROLÓK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3175071"/>
            <a:ext cx="1344168" cy="28465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z adatok optimális helye HPC környezetbe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2020</Words>
  <Application>Microsoft Office PowerPoint</Application>
  <PresentationFormat>Szélesvásznú</PresentationFormat>
  <Paragraphs>392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Segoe UI</vt:lpstr>
      <vt:lpstr>Times New Roman</vt:lpstr>
      <vt:lpstr>Wingdings</vt:lpstr>
      <vt:lpstr>Office Theme</vt:lpstr>
      <vt:lpstr>Az adatok optimális helye HPC környezetben</vt:lpstr>
      <vt:lpstr>“The confluence of AI with traditional  simulations is going to transform the very  nature of high performance computing. That’s the thing that I think is going be yet  another sea change in how we do science.”</vt:lpstr>
      <vt:lpstr>SIMULATION + AI =  OVER-  PROPORTIONAL  STORAGE GROWTH</vt:lpstr>
      <vt:lpstr>INPUT/OUTPUT PROFILES COULD NOT BE MORE DIFFERENT Era of convergence of traditional simulation and AI requires NEW HPC storage</vt:lpstr>
      <vt:lpstr>START ANYWHERE, GO TO WHEREVER YOU</vt:lpstr>
      <vt:lpstr>EXASCALE KÖVETELMÉNYEK</vt:lpstr>
      <vt:lpstr>EXASCALE KÖVETELMÉNYEK …</vt:lpstr>
      <vt:lpstr>MEMÓRIÁK</vt:lpstr>
      <vt:lpstr>TÁROLÓK</vt:lpstr>
      <vt:lpstr>NON-VOLATILE MEMORY EXPRESS (NVMe)</vt:lpstr>
      <vt:lpstr>TÁROLÓK</vt:lpstr>
      <vt:lpstr>THREE BASIC FILE SYSTEM CONFIGURATION OPTIONS</vt:lpstr>
      <vt:lpstr>BASIC LUSTRE</vt:lpstr>
      <vt:lpstr>CLUSTERSTOR E1000 LUSTRE FILE SYSTEM &amp; DMF V7</vt:lpstr>
      <vt:lpstr>SZALAGKÖNYVTÁR</vt:lpstr>
      <vt:lpstr>TFINITY EXASCALE - ENTERPRISE ARCHIVE</vt:lpstr>
      <vt:lpstr>TERAPACK ARCHITECTURE</vt:lpstr>
      <vt:lpstr>STANDARD BLUESCALE SOFTWARE FEATURES</vt:lpstr>
      <vt:lpstr>Compatible with all major ISV software</vt:lpstr>
      <vt:lpstr>Spectra Logic HPC  Customer References  Europe</vt:lpstr>
      <vt:lpstr>HPC/AI COMPUTE &amp; STORAGE HPC Storage Supports an Optimized Compute Experience for Active Workloads</vt:lpstr>
      <vt:lpstr>INTRODUCING DATA MANAGEMENT FRAMEWORK VERSION 7 DMF Enables Data Curation, Placement and Protection Over Time &amp; Distance</vt:lpstr>
      <vt:lpstr>DMF INTEGRATION WITH TAPE STORAGE</vt:lpstr>
      <vt:lpstr>DATA MANAGEMENT FRAMEWORK VERSION 7 Resolve Data Challenges with Data Management</vt:lpstr>
      <vt:lpstr>Köszönöm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adatok optimális helye HPC környezetben</dc:title>
  <dc:creator>Plechschmidt, Uli</dc:creator>
  <cp:lastModifiedBy>Nagy Zsuzsanna</cp:lastModifiedBy>
  <cp:revision>2</cp:revision>
  <dcterms:created xsi:type="dcterms:W3CDTF">2021-04-20T09:39:43Z</dcterms:created>
  <dcterms:modified xsi:type="dcterms:W3CDTF">2021-04-20T09:42:03Z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2021-04-20T00:00:00Z</vt:filetime>
  </property>
</Properties>
</file>