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58" r:id="rId6"/>
    <p:sldId id="261" r:id="rId7"/>
    <p:sldId id="259" r:id="rId8"/>
    <p:sldId id="262" r:id="rId9"/>
    <p:sldId id="263" r:id="rId10"/>
    <p:sldId id="266" r:id="rId11"/>
    <p:sldId id="260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s02" initials="M" lastIdx="0" clrIdx="0">
    <p:extLst>
      <p:ext uri="{19B8F6BF-5375-455C-9EA6-DF929625EA0E}">
        <p15:presenceInfo xmlns:p15="http://schemas.microsoft.com/office/powerpoint/2012/main" userId="Mikes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0" autoAdjust="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yi.matyas\Downloads\Mikes%20Kelemen%20Program%20feldolgozott%20dokumentum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es02\Downloads\A%20Mikes%20Kelemen%20Program%20dokumentum%20t&#237;pusainak%20hasznosul&#225;si%20ar&#225;ny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es02\Downloads\Hasznosult%20dokumentumok%20K&#225;rp&#225;t-medencei%20eloszl&#225;sa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Mikes Kelemen Program feldolgozott dokumentumai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74-4AC5-AFB8-B8E877B5D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74-4AC5-AFB8-B8E877B5D7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74-4AC5-AFB8-B8E877B5D7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74-4AC5-AFB8-B8E877B5D7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F74-4AC5-AFB8-B8E877B5D7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F74-4AC5-AFB8-B8E877B5D7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Munka1!$A$3:$A$8</c:f>
              <c:strCache>
                <c:ptCount val="6"/>
                <c:pt idx="0">
                  <c:v>Könyv (hungarika): 209684</c:v>
                </c:pt>
                <c:pt idx="1">
                  <c:v>Könyv (nem-hungarika): 26510</c:v>
                </c:pt>
                <c:pt idx="2">
                  <c:v>Audiovizuális anyagok: 4427</c:v>
                </c:pt>
                <c:pt idx="3">
                  <c:v>Zeneműtári dokumentumok (hanglemez, kotta, CD, magnókazetta): 4371</c:v>
                </c:pt>
                <c:pt idx="4">
                  <c:v>Periodikumok: 19163</c:v>
                </c:pt>
                <c:pt idx="5">
                  <c:v>Kisnyomtatványok és plakátok: 2033</c:v>
                </c:pt>
              </c:strCache>
            </c:strRef>
          </c:cat>
          <c:val>
            <c:numRef>
              <c:f>Munka1!$C$3:$C$8</c:f>
              <c:numCache>
                <c:formatCode>0.00%</c:formatCode>
                <c:ptCount val="6"/>
                <c:pt idx="0">
                  <c:v>0.78772897350744586</c:v>
                </c:pt>
                <c:pt idx="1">
                  <c:v>9.9591266323049876E-2</c:v>
                </c:pt>
                <c:pt idx="2">
                  <c:v>1.6631102829579095E-2</c:v>
                </c:pt>
                <c:pt idx="3">
                  <c:v>1.6420725201737117E-2</c:v>
                </c:pt>
                <c:pt idx="4">
                  <c:v>7.1990472898853436E-2</c:v>
                </c:pt>
                <c:pt idx="5">
                  <c:v>7.637459239334606E-3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74-4AC5-AFB8-B8E877B5D7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56134974855403"/>
          <c:y val="0.24255656842299617"/>
          <c:w val="0.3797269291298403"/>
          <c:h val="0.577454375595233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A Mikes Kelemen Program dokumentum típusainak hasznosulási aránya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3276166146383"/>
          <c:y val="0.15266139726116953"/>
          <c:w val="0.56420250673709271"/>
          <c:h val="0.7399392018856074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33981281497480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F9-4CD8-884B-94B365D6A0C0}"/>
                </c:ext>
              </c:extLst>
            </c:dLbl>
            <c:dLbl>
              <c:idx val="1"/>
              <c:layout>
                <c:manualLayout>
                  <c:x val="-0.2195824334053277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F9-4CD8-884B-94B365D6A0C0}"/>
                </c:ext>
              </c:extLst>
            </c:dLbl>
            <c:dLbl>
              <c:idx val="2"/>
              <c:layout>
                <c:manualLayout>
                  <c:x val="-0.18538516918646514"/>
                  <c:y val="-4.444444444444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F9-4CD8-884B-94B365D6A0C0}"/>
                </c:ext>
              </c:extLst>
            </c:dLbl>
            <c:dLbl>
              <c:idx val="3"/>
              <c:layout>
                <c:manualLayout>
                  <c:x val="-4.859611231101512E-2"/>
                  <c:y val="-4.07402701056639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F9-4CD8-884B-94B365D6A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Munka1!$A$1:$A$4</c:f>
              <c:strCache>
                <c:ptCount val="4"/>
                <c:pt idx="0">
                  <c:v>Zenei dokumentumok hasznosulási aránya</c:v>
                </c:pt>
                <c:pt idx="1">
                  <c:v>Könyv (hungarika) dokumentumok hasznosulási aránya</c:v>
                </c:pt>
                <c:pt idx="2">
                  <c:v>Könyv (nem-hungarika) dokumentumok hasznosulási aránya</c:v>
                </c:pt>
                <c:pt idx="3">
                  <c:v>Periodika dokumentumok hasznosulási aránya</c:v>
                </c:pt>
              </c:strCache>
            </c:strRef>
          </c:cat>
          <c:val>
            <c:numRef>
              <c:f>Munka1!$B$1:$B$4</c:f>
              <c:numCache>
                <c:formatCode>0%</c:formatCode>
                <c:ptCount val="4"/>
                <c:pt idx="0">
                  <c:v>0.50886661526599841</c:v>
                </c:pt>
                <c:pt idx="1">
                  <c:v>0.48852336241210492</c:v>
                </c:pt>
                <c:pt idx="2">
                  <c:v>0.35215311004784688</c:v>
                </c:pt>
                <c:pt idx="3">
                  <c:v>7.1260306242638405E-2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9-4CD8-884B-94B365D6A0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2154312"/>
        <c:axId val="292157264"/>
        <c:axId val="0"/>
      </c:bar3DChart>
      <c:catAx>
        <c:axId val="292154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2157264"/>
        <c:crosses val="autoZero"/>
        <c:auto val="1"/>
        <c:lblAlgn val="r"/>
        <c:lblOffset val="100"/>
        <c:noMultiLvlLbl val="0"/>
      </c:catAx>
      <c:valAx>
        <c:axId val="29215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9215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Hasznosult dokumentumok Kárpát</a:t>
            </a:r>
            <a:r>
              <a:rPr lang="hu-HU" baseline="0"/>
              <a:t>-medencei eloszlása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21-4843-B9A9-E5DD1194F5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21-4843-B9A9-E5DD1194F5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21-4843-B9A9-E5DD1194F5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21-4843-B9A9-E5DD1194F5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21-4843-B9A9-E5DD1194F5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221-4843-B9A9-E5DD1194F5F2}"/>
              </c:ext>
            </c:extLst>
          </c:dPt>
          <c:dLbls>
            <c:dLbl>
              <c:idx val="2"/>
              <c:layout>
                <c:manualLayout>
                  <c:x val="-9.9290780141844018E-2"/>
                  <c:y val="-7.11610486891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21-4843-B9A9-E5DD1194F5F2}"/>
                </c:ext>
              </c:extLst>
            </c:dLbl>
            <c:dLbl>
              <c:idx val="3"/>
              <c:layout>
                <c:manualLayout>
                  <c:x val="-5.2009456264775454E-2"/>
                  <c:y val="-0.11235955056179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21-4843-B9A9-E5DD1194F5F2}"/>
                </c:ext>
              </c:extLst>
            </c:dLbl>
            <c:dLbl>
              <c:idx val="4"/>
              <c:layout>
                <c:manualLayout>
                  <c:x val="0"/>
                  <c:y val="-0.13108614232209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221-4843-B9A9-E5DD1194F5F2}"/>
                </c:ext>
              </c:extLst>
            </c:dLbl>
            <c:dLbl>
              <c:idx val="5"/>
              <c:layout>
                <c:manualLayout>
                  <c:x val="7.5650118203309691E-2"/>
                  <c:y val="-0.14232209737827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221-4843-B9A9-E5DD1194F5F2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Munka1!$A$2:$A$7</c:f>
              <c:strCache>
                <c:ptCount val="6"/>
                <c:pt idx="0">
                  <c:v>Magyarország</c:v>
                </c:pt>
                <c:pt idx="1">
                  <c:v>Erdély (Románia)</c:v>
                </c:pt>
                <c:pt idx="2">
                  <c:v>Kárpátalja (Ukrajna)</c:v>
                </c:pt>
                <c:pt idx="3">
                  <c:v>Felvidék (Szlovákia)</c:v>
                </c:pt>
                <c:pt idx="4">
                  <c:v>Délvidék (Szerbia)</c:v>
                </c:pt>
                <c:pt idx="5">
                  <c:v>Őrvidék (Ausztria)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50051</c:v>
                </c:pt>
                <c:pt idx="1">
                  <c:v>20424</c:v>
                </c:pt>
                <c:pt idx="2">
                  <c:v>3343</c:v>
                </c:pt>
                <c:pt idx="3">
                  <c:v>2699</c:v>
                </c:pt>
                <c:pt idx="4">
                  <c:v>857</c:v>
                </c:pt>
                <c:pt idx="5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21-4843-B9A9-E5DD1194F5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12583533441289"/>
          <c:y val="0.40580376891090864"/>
          <c:w val="0.21313657601310473"/>
          <c:h val="0.379216137308679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27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38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0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5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5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13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0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0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0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D3C0-3783-4975-99C4-B8490ADF277C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6AE0-2DF7-49A4-95CD-C1AD542153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6929"/>
          </a:xfrm>
        </p:spPr>
        <p:txBody>
          <a:bodyPr/>
          <a:lstStyle/>
          <a:p>
            <a:pPr algn="ctr"/>
            <a:r>
              <a:rPr lang="hu-HU" b="1" dirty="0" smtClean="0"/>
              <a:t>A Mikes Kelemen Program működése és megújult szolgáltatási felülete</a:t>
            </a: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03" y="5726309"/>
            <a:ext cx="2082397" cy="113169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93626" y="4281853"/>
            <a:ext cx="280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NWS2021 2021. április 6-9.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909931" y="5326199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Rényi Mátyás Attila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543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Tapasztalatok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40" y="0"/>
            <a:ext cx="1939660" cy="10091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2077279"/>
            <a:ext cx="773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diszpóra lenyomata a Mikes Programban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hazai fölöspéldány-kezelés újra gondolásának lehetősége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406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9346" y="3023483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Köszönöm a figyelmet!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78" y="5738316"/>
            <a:ext cx="2152022" cy="11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03" y="0"/>
            <a:ext cx="2082397" cy="113169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93626" y="4281853"/>
            <a:ext cx="280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83974" y="565845"/>
            <a:ext cx="683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+mj-lt"/>
              </a:rPr>
              <a:t>Az előadás tartalma</a:t>
            </a:r>
            <a:endParaRPr lang="hu-HU" sz="2800" b="1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94522" y="1610139"/>
            <a:ext cx="63511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Mikes Kelemen Program története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Országos Széchényi Könyvtár gyarapodása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feldolgozás lépései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dokumentumok hasznosulása a Kárpát-medencében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program megújult szolgáltatási felülete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Tapasztalatok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2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5508"/>
            <a:ext cx="9182493" cy="1907930"/>
          </a:xfrm>
        </p:spPr>
        <p:txBody>
          <a:bodyPr>
            <a:normAutofit/>
          </a:bodyPr>
          <a:lstStyle/>
          <a:p>
            <a:r>
              <a:rPr lang="hu-HU" dirty="0" smtClean="0"/>
              <a:t>Otthonról-Haza: az adományok gyűjtése hazaszállítás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77" y="0"/>
            <a:ext cx="2011123" cy="10463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08" y="1591408"/>
            <a:ext cx="6636271" cy="50907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6781"/>
            <a:ext cx="3824656" cy="25603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0403"/>
            <a:ext cx="3824655" cy="25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/>
          <a:lstStyle/>
          <a:p>
            <a:r>
              <a:rPr lang="hu-HU" dirty="0"/>
              <a:t>A Nemzeti Könyvtár gyarapodása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2" y="0"/>
            <a:ext cx="1992198" cy="1036528"/>
          </a:xfrm>
          <a:prstGeom prst="rect">
            <a:avLst/>
          </a:prstGeom>
        </p:spPr>
      </p:pic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83969"/>
              </p:ext>
            </p:extLst>
          </p:nvPr>
        </p:nvGraphicFramePr>
        <p:xfrm>
          <a:off x="424873" y="1506855"/>
          <a:ext cx="9484937" cy="506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77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645" y="365125"/>
            <a:ext cx="9867585" cy="832079"/>
          </a:xfrm>
        </p:spPr>
        <p:txBody>
          <a:bodyPr>
            <a:normAutofit fontScale="90000"/>
          </a:bodyPr>
          <a:lstStyle/>
          <a:p>
            <a:r>
              <a:rPr lang="hu-HU" dirty="0"/>
              <a:t>A Kárpát-medence könyvtárainak gyarapodása</a:t>
            </a: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192314"/>
              </p:ext>
            </p:extLst>
          </p:nvPr>
        </p:nvGraphicFramePr>
        <p:xfrm>
          <a:off x="367645" y="1562329"/>
          <a:ext cx="9450293" cy="452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30" y="0"/>
            <a:ext cx="1956769" cy="10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8580" y="365126"/>
            <a:ext cx="9644406" cy="918552"/>
          </a:xfrm>
        </p:spPr>
        <p:txBody>
          <a:bodyPr>
            <a:normAutofit fontScale="90000"/>
          </a:bodyPr>
          <a:lstStyle/>
          <a:p>
            <a:r>
              <a:rPr lang="hu-HU" dirty="0"/>
              <a:t>A Kárpát-medence könyvtárainak gyarapodása</a:t>
            </a: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06221"/>
              </p:ext>
            </p:extLst>
          </p:nvPr>
        </p:nvGraphicFramePr>
        <p:xfrm>
          <a:off x="338580" y="1499134"/>
          <a:ext cx="9644406" cy="475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30" y="0"/>
            <a:ext cx="1996270" cy="10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/>
          <a:lstStyle/>
          <a:p>
            <a:r>
              <a:rPr lang="hu-HU" dirty="0"/>
              <a:t>A megújult szolgáltatási felület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7" y="1480009"/>
            <a:ext cx="6419578" cy="51470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04" y="1480009"/>
            <a:ext cx="4973998" cy="41666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0"/>
            <a:ext cx="2020478" cy="11406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46394" y="5986023"/>
            <a:ext cx="470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https://mikesprogram.oszk.hu/</a:t>
            </a:r>
          </a:p>
        </p:txBody>
      </p:sp>
    </p:spTree>
    <p:extLst>
      <p:ext uri="{BB962C8B-B14F-4D97-AF65-F5344CB8AC3E}">
        <p14:creationId xmlns:p14="http://schemas.microsoft.com/office/powerpoint/2010/main" val="19434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6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Kiajánlási listák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0581"/>
            <a:ext cx="9512430" cy="513760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86" y="0"/>
            <a:ext cx="1902414" cy="9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Tételek megrendelése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0" y="1266482"/>
            <a:ext cx="9323894" cy="51673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40" y="0"/>
            <a:ext cx="1939660" cy="10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118</Words>
  <Application>Microsoft Office PowerPoint</Application>
  <PresentationFormat>Szélesvásznú</PresentationFormat>
  <Paragraphs>34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A Mikes Kelemen Program működése és megújult szolgáltatási felülete</vt:lpstr>
      <vt:lpstr>PowerPoint-bemutató</vt:lpstr>
      <vt:lpstr>Otthonról-Haza: az adományok gyűjtése hazaszállítás </vt:lpstr>
      <vt:lpstr>A Nemzeti Könyvtár gyarapodása</vt:lpstr>
      <vt:lpstr>A Kárpát-medence könyvtárainak gyarapodása</vt:lpstr>
      <vt:lpstr>A Kárpát-medence könyvtárainak gyarapodása</vt:lpstr>
      <vt:lpstr>A megújult szolgáltatási felület</vt:lpstr>
      <vt:lpstr>Kiajánlási listák</vt:lpstr>
      <vt:lpstr>Tételek megrendelése</vt:lpstr>
      <vt:lpstr>Tapasztalatok</vt:lpstr>
      <vt:lpstr>Köszönöm a figyelmet!</vt:lpstr>
    </vt:vector>
  </TitlesOfParts>
  <Company>Országos Széchényi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Mikes Kelemen Program működése és megújult szolgáltatási felülete</dc:title>
  <dc:creator>Mikes02</dc:creator>
  <cp:lastModifiedBy>Rényi Mátyás Attila</cp:lastModifiedBy>
  <cp:revision>27</cp:revision>
  <dcterms:created xsi:type="dcterms:W3CDTF">2021-04-06T11:53:46Z</dcterms:created>
  <dcterms:modified xsi:type="dcterms:W3CDTF">2021-04-08T08:28:59Z</dcterms:modified>
</cp:coreProperties>
</file>