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4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  <p:sldMasterId id="2147483737" r:id="rId2"/>
    <p:sldMasterId id="2147483689" r:id="rId3"/>
    <p:sldMasterId id="2147483760" r:id="rId4"/>
    <p:sldMasterId id="2147483810" r:id="rId5"/>
  </p:sldMasterIdLst>
  <p:notesMasterIdLst>
    <p:notesMasterId r:id="rId44"/>
  </p:notesMasterIdLst>
  <p:handoutMasterIdLst>
    <p:handoutMasterId r:id="rId45"/>
  </p:handoutMasterIdLst>
  <p:sldIdLst>
    <p:sldId id="286" r:id="rId6"/>
    <p:sldId id="1598" r:id="rId7"/>
    <p:sldId id="1578" r:id="rId8"/>
    <p:sldId id="1605" r:id="rId9"/>
    <p:sldId id="1604" r:id="rId10"/>
    <p:sldId id="1587" r:id="rId11"/>
    <p:sldId id="1602" r:id="rId12"/>
    <p:sldId id="1592" r:id="rId13"/>
    <p:sldId id="1612" r:id="rId14"/>
    <p:sldId id="1575" r:id="rId15"/>
    <p:sldId id="1583" r:id="rId16"/>
    <p:sldId id="1603" r:id="rId17"/>
    <p:sldId id="1613" r:id="rId18"/>
    <p:sldId id="260" r:id="rId19"/>
    <p:sldId id="451" r:id="rId20"/>
    <p:sldId id="1577" r:id="rId21"/>
    <p:sldId id="1590" r:id="rId22"/>
    <p:sldId id="1589" r:id="rId23"/>
    <p:sldId id="1582" r:id="rId24"/>
    <p:sldId id="441" r:id="rId25"/>
    <p:sldId id="1607" r:id="rId26"/>
    <p:sldId id="263" r:id="rId27"/>
    <p:sldId id="270" r:id="rId28"/>
    <p:sldId id="269" r:id="rId29"/>
    <p:sldId id="1606" r:id="rId30"/>
    <p:sldId id="1586" r:id="rId31"/>
    <p:sldId id="1576" r:id="rId32"/>
    <p:sldId id="259" r:id="rId33"/>
    <p:sldId id="261" r:id="rId34"/>
    <p:sldId id="1609" r:id="rId35"/>
    <p:sldId id="264" r:id="rId36"/>
    <p:sldId id="267" r:id="rId37"/>
    <p:sldId id="268" r:id="rId38"/>
    <p:sldId id="1585" r:id="rId39"/>
    <p:sldId id="1594" r:id="rId40"/>
    <p:sldId id="1566" r:id="rId41"/>
    <p:sldId id="1588" r:id="rId42"/>
    <p:sldId id="312" r:id="rId4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1" autoAdjust="0"/>
  </p:normalViewPr>
  <p:slideViewPr>
    <p:cSldViewPr snapToGrid="0">
      <p:cViewPr varScale="1">
        <p:scale>
          <a:sx n="109" d="100"/>
          <a:sy n="109" d="100"/>
        </p:scale>
        <p:origin x="67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0.svg"/><Relationship Id="rId1" Type="http://schemas.openxmlformats.org/officeDocument/2006/relationships/image" Target="../media/image45.png"/><Relationship Id="rId6" Type="http://schemas.openxmlformats.org/officeDocument/2006/relationships/image" Target="../media/image44.svg"/><Relationship Id="rId5" Type="http://schemas.openxmlformats.org/officeDocument/2006/relationships/image" Target="../media/image47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0.svg"/><Relationship Id="rId1" Type="http://schemas.openxmlformats.org/officeDocument/2006/relationships/image" Target="../media/image45.png"/><Relationship Id="rId6" Type="http://schemas.openxmlformats.org/officeDocument/2006/relationships/image" Target="../media/image44.svg"/><Relationship Id="rId5" Type="http://schemas.openxmlformats.org/officeDocument/2006/relationships/image" Target="../media/image47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 rtlCol="0"/>
        <a:lstStyle/>
        <a:p>
          <a:pPr rtl="0"/>
          <a:endParaRPr lang="en-US"/>
        </a:p>
      </dgm:t>
    </dgm:pt>
    <dgm:pt modelId="{B8D5D038-51D1-411F-87CD-812577226432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hu-HU" sz="1600" b="1" dirty="0" err="1"/>
            <a:t>Subject</a:t>
          </a:r>
          <a:r>
            <a:rPr lang="hu-HU" sz="1600" b="1" dirty="0"/>
            <a:t>:</a:t>
          </a:r>
          <a:r>
            <a:rPr lang="hu-HU" sz="1600" dirty="0"/>
            <a:t/>
          </a:r>
          <a:br>
            <a:rPr lang="hu-HU" sz="1600" dirty="0"/>
          </a:br>
          <a:r>
            <a:rPr lang="hu-HU" sz="1600" dirty="0"/>
            <a:t>Az alany           az a dokumentum amelyre a kijelentés érvényes</a:t>
          </a:r>
        </a:p>
      </dgm:t>
    </dgm:pt>
    <dgm:pt modelId="{E633CA54-39BA-444F-BFE6-A0B7875F7988}" type="parTrans" cxnId="{B7E6EDB6-B629-46CD-9DD0-175FAE85FC35}">
      <dgm:prSet/>
      <dgm:spPr/>
      <dgm:t>
        <a:bodyPr/>
        <a:lstStyle/>
        <a:p>
          <a:endParaRPr lang="hu-HU"/>
        </a:p>
      </dgm:t>
    </dgm:pt>
    <dgm:pt modelId="{4C954A9E-E0D8-49E8-8A8C-B517E5617717}" type="sibTrans" cxnId="{B7E6EDB6-B629-46CD-9DD0-175FAE85FC35}">
      <dgm:prSet/>
      <dgm:spPr/>
      <dgm:t>
        <a:bodyPr/>
        <a:lstStyle/>
        <a:p>
          <a:endParaRPr lang="hu-HU"/>
        </a:p>
      </dgm:t>
    </dgm:pt>
    <dgm:pt modelId="{CE89E150-DF8B-47BE-BF77-40E8FB79D877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hu-HU" sz="1600" b="1" dirty="0" err="1"/>
            <a:t>Predicate</a:t>
          </a:r>
          <a:r>
            <a:rPr lang="hu-HU" sz="1600" b="1" dirty="0"/>
            <a:t>:</a:t>
          </a:r>
          <a:r>
            <a:rPr lang="hu-HU" sz="1600" dirty="0"/>
            <a:t/>
          </a:r>
          <a:br>
            <a:rPr lang="hu-HU" sz="1600" dirty="0"/>
          </a:br>
          <a:r>
            <a:rPr lang="hu-HU" sz="1600" dirty="0"/>
            <a:t>Az állítmány egy bővíthető értékkészlettel rendelkező szótári elem amely a kijelentést tipizálja</a:t>
          </a:r>
        </a:p>
      </dgm:t>
    </dgm:pt>
    <dgm:pt modelId="{A5A25065-3B90-41AC-B058-921365A2933D}" type="parTrans" cxnId="{DF4C5CA2-99A9-4B1A-A01F-97E40752D6DD}">
      <dgm:prSet/>
      <dgm:spPr/>
      <dgm:t>
        <a:bodyPr/>
        <a:lstStyle/>
        <a:p>
          <a:endParaRPr lang="hu-HU"/>
        </a:p>
      </dgm:t>
    </dgm:pt>
    <dgm:pt modelId="{2963E19C-E3EC-439E-A27B-52AB6B1835A0}" type="sibTrans" cxnId="{DF4C5CA2-99A9-4B1A-A01F-97E40752D6DD}">
      <dgm:prSet/>
      <dgm:spPr/>
      <dgm:t>
        <a:bodyPr/>
        <a:lstStyle/>
        <a:p>
          <a:endParaRPr lang="hu-HU"/>
        </a:p>
      </dgm:t>
    </dgm:pt>
    <dgm:pt modelId="{DB63E7D4-506C-4D38-A14F-D451DB31A2E3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hu-HU" sz="1600" b="1" dirty="0" err="1"/>
            <a:t>Object</a:t>
          </a:r>
          <a:r>
            <a:rPr lang="hu-HU" sz="1600" b="1" dirty="0"/>
            <a:t>:</a:t>
          </a:r>
          <a:r>
            <a:rPr lang="hu-HU" sz="1600" dirty="0"/>
            <a:t/>
          </a:r>
          <a:br>
            <a:rPr lang="hu-HU" sz="1600" dirty="0"/>
          </a:br>
          <a:r>
            <a:rPr lang="hu-HU" sz="1600" dirty="0"/>
            <a:t>A tárgy a kijelentés tartalmi része, amely tárolhat literál értéket, mutathat más a rendszerben elérhető entitásra</a:t>
          </a:r>
        </a:p>
      </dgm:t>
    </dgm:pt>
    <dgm:pt modelId="{CC8FCF5B-5FB2-43FD-BD63-DB865287E000}" type="parTrans" cxnId="{A621A057-E2BC-41BC-98AA-57BDD8809C17}">
      <dgm:prSet/>
      <dgm:spPr/>
      <dgm:t>
        <a:bodyPr/>
        <a:lstStyle/>
        <a:p>
          <a:endParaRPr lang="hu-HU"/>
        </a:p>
      </dgm:t>
    </dgm:pt>
    <dgm:pt modelId="{205DCF63-8EA6-472C-B26A-2B0D8470E32D}" type="sibTrans" cxnId="{A621A057-E2BC-41BC-98AA-57BDD8809C17}">
      <dgm:prSet/>
      <dgm:spPr/>
      <dgm:t>
        <a:bodyPr/>
        <a:lstStyle/>
        <a:p>
          <a:endParaRPr lang="hu-HU"/>
        </a:p>
      </dgm:t>
    </dgm:pt>
    <dgm:pt modelId="{BF3B01B5-0B9D-4BDC-916C-708E30287A6A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hu-HU" sz="1600" b="1" dirty="0" err="1"/>
            <a:t>Lifecycle</a:t>
          </a:r>
          <a:r>
            <a:rPr lang="hu-HU" sz="1600" dirty="0"/>
            <a:t>:</a:t>
          </a:r>
          <a:br>
            <a:rPr lang="hu-HU" sz="1600" dirty="0"/>
          </a:br>
          <a:r>
            <a:rPr lang="hu-HU" sz="1600" dirty="0"/>
            <a:t>A kijelentés életciklusa hordozza többek között a létrehozás idejét,        a létrehozó ágenst, valamint a kijelentés érvényességi idejének kezdetét, végét,             a kijelentés bizonyossági besorolását.</a:t>
          </a:r>
        </a:p>
      </dgm:t>
    </dgm:pt>
    <dgm:pt modelId="{EC897211-CE6A-4549-9C02-8A61B9E6768C}" type="parTrans" cxnId="{4CD2B045-1087-40F7-A1D8-0D6A871E329B}">
      <dgm:prSet/>
      <dgm:spPr/>
      <dgm:t>
        <a:bodyPr/>
        <a:lstStyle/>
        <a:p>
          <a:endParaRPr lang="hu-HU"/>
        </a:p>
      </dgm:t>
    </dgm:pt>
    <dgm:pt modelId="{8F5A6048-A836-4BC1-B39A-5909D301EE50}" type="sibTrans" cxnId="{4CD2B045-1087-40F7-A1D8-0D6A871E329B}">
      <dgm:prSet/>
      <dgm:spPr/>
      <dgm:t>
        <a:bodyPr/>
        <a:lstStyle/>
        <a:p>
          <a:endParaRPr lang="hu-HU"/>
        </a:p>
      </dgm:t>
    </dgm:pt>
    <dgm:pt modelId="{70E8E136-C021-4740-9AAF-62D262669865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hu-HU" sz="1600" b="1" dirty="0" err="1"/>
            <a:t>Selector</a:t>
          </a:r>
          <a:r>
            <a:rPr lang="hu-HU" sz="1600" b="1" dirty="0"/>
            <a:t>:</a:t>
          </a:r>
          <a:r>
            <a:rPr lang="hu-HU" sz="1600" dirty="0"/>
            <a:t/>
          </a:r>
          <a:br>
            <a:rPr lang="hu-HU" sz="1600" dirty="0"/>
          </a:br>
          <a:r>
            <a:rPr lang="hu-HU" sz="1600" dirty="0"/>
            <a:t>A kijelentés elhelyezkedése az alany dokumentum típusa által definiált Vászon dimenziói mentén</a:t>
          </a:r>
        </a:p>
      </dgm:t>
    </dgm:pt>
    <dgm:pt modelId="{1429ED4C-E341-4DBC-BC1A-186EA0CD6E27}" type="parTrans" cxnId="{8602C5A3-CEF0-4C02-B2F1-8C5527ECF13B}">
      <dgm:prSet/>
      <dgm:spPr/>
      <dgm:t>
        <a:bodyPr/>
        <a:lstStyle/>
        <a:p>
          <a:endParaRPr lang="hu-HU"/>
        </a:p>
      </dgm:t>
    </dgm:pt>
    <dgm:pt modelId="{636ACC51-23AB-4452-A33F-1E5E2088A3DF}" type="sibTrans" cxnId="{8602C5A3-CEF0-4C02-B2F1-8C5527ECF13B}">
      <dgm:prSet/>
      <dgm:spPr/>
      <dgm:t>
        <a:bodyPr/>
        <a:lstStyle/>
        <a:p>
          <a:endParaRPr lang="hu-HU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3D535B2-5BD2-4CF3-837D-B21D3A962857}" type="pres">
      <dgm:prSet presAssocID="{B8D5D038-51D1-411F-87CD-812577226432}" presName="compNode" presStyleCnt="0"/>
      <dgm:spPr/>
    </dgm:pt>
    <dgm:pt modelId="{A425019A-3987-45EF-8F68-1C82AAB250A4}" type="pres">
      <dgm:prSet presAssocID="{B8D5D038-51D1-411F-87CD-812577226432}" presName="iconBgRect" presStyleLbl="bgShp" presStyleIdx="0" presStyleCnt="5"/>
      <dgm:spPr>
        <a:solidFill>
          <a:schemeClr val="accent1">
            <a:lumMod val="75000"/>
          </a:schemeClr>
        </a:solidFill>
      </dgm:spPr>
    </dgm:pt>
    <dgm:pt modelId="{7E807FC3-D5C8-4C44-AC65-1027B8723E34}" type="pres">
      <dgm:prSet presAssocID="{B8D5D038-51D1-411F-87CD-812577226432}" presName="iconRect" presStyleLbl="node1" presStyleIdx="0" presStyleCnt="5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hu-HU"/>
        </a:p>
      </dgm:t>
      <dgm:extLst>
        <a:ext uri="{E40237B7-FDA0-4F09-8148-C483321AD2D9}">
          <dgm14:cNvPr xmlns:dgm14="http://schemas.microsoft.com/office/drawing/2010/diagram" id="0" name="" descr="Kép"/>
        </a:ext>
      </dgm:extLst>
    </dgm:pt>
    <dgm:pt modelId="{AAC26EAD-0009-419B-AF83-D693CE225FB4}" type="pres">
      <dgm:prSet presAssocID="{B8D5D038-51D1-411F-87CD-812577226432}" presName="spaceRect" presStyleCnt="0"/>
      <dgm:spPr/>
    </dgm:pt>
    <dgm:pt modelId="{83DFE798-1E6E-4D35-9139-AEF576CEA45B}" type="pres">
      <dgm:prSet presAssocID="{B8D5D038-51D1-411F-87CD-812577226432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hu-HU"/>
        </a:p>
      </dgm:t>
    </dgm:pt>
    <dgm:pt modelId="{761A64AA-FE14-4535-A3F0-9D1865406EB2}" type="pres">
      <dgm:prSet presAssocID="{4C954A9E-E0D8-49E8-8A8C-B517E5617717}" presName="sibTrans" presStyleCnt="0"/>
      <dgm:spPr/>
    </dgm:pt>
    <dgm:pt modelId="{938E5852-1093-4285-ABDB-804D1E596E63}" type="pres">
      <dgm:prSet presAssocID="{70E8E136-C021-4740-9AAF-62D262669865}" presName="compNode" presStyleCnt="0"/>
      <dgm:spPr/>
    </dgm:pt>
    <dgm:pt modelId="{171BD5DC-5F87-4F1F-8FC5-00117B90F1D1}" type="pres">
      <dgm:prSet presAssocID="{70E8E136-C021-4740-9AAF-62D262669865}" presName="iconBgRect" presStyleLbl="bgShp" presStyleIdx="1" presStyleCnt="5"/>
      <dgm:spPr>
        <a:solidFill>
          <a:schemeClr val="accent6">
            <a:lumMod val="50000"/>
            <a:lumOff val="50000"/>
          </a:schemeClr>
        </a:solidFill>
      </dgm:spPr>
    </dgm:pt>
    <dgm:pt modelId="{5A02D557-E510-48B4-B6EE-25DBC73FDD17}" type="pres">
      <dgm:prSet presAssocID="{70E8E136-C021-4740-9AAF-62D262669865}" presName="iconRect" presStyleLbl="node1" presStyleIdx="1" presStyleCnt="5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hu-HU"/>
        </a:p>
      </dgm:t>
      <dgm:extLst>
        <a:ext uri="{E40237B7-FDA0-4F09-8148-C483321AD2D9}">
          <dgm14:cNvPr xmlns:dgm14="http://schemas.microsoft.com/office/drawing/2010/diagram" id="0" name="" descr="Beállítások"/>
        </a:ext>
      </dgm:extLst>
    </dgm:pt>
    <dgm:pt modelId="{DB8FB1B4-9317-4766-B64B-EB7D3EC36604}" type="pres">
      <dgm:prSet presAssocID="{70E8E136-C021-4740-9AAF-62D262669865}" presName="spaceRect" presStyleCnt="0"/>
      <dgm:spPr/>
    </dgm:pt>
    <dgm:pt modelId="{C04072F0-21AC-420D-9E7A-D346893479DC}" type="pres">
      <dgm:prSet presAssocID="{70E8E136-C021-4740-9AAF-62D262669865}" presName="textRect" presStyleLbl="revTx" presStyleIdx="1" presStyleCnt="5" custScaleX="107790">
        <dgm:presLayoutVars>
          <dgm:chMax val="1"/>
          <dgm:chPref val="1"/>
        </dgm:presLayoutVars>
      </dgm:prSet>
      <dgm:spPr/>
      <dgm:t>
        <a:bodyPr/>
        <a:lstStyle/>
        <a:p>
          <a:endParaRPr lang="hu-HU"/>
        </a:p>
      </dgm:t>
    </dgm:pt>
    <dgm:pt modelId="{5303A2A1-FFF4-4850-BB87-9CD3AF1FD27D}" type="pres">
      <dgm:prSet presAssocID="{636ACC51-23AB-4452-A33F-1E5E2088A3DF}" presName="sibTrans" presStyleCnt="0"/>
      <dgm:spPr/>
    </dgm:pt>
    <dgm:pt modelId="{797CA8CF-8B6C-482D-8802-7C5C6D10CBA9}" type="pres">
      <dgm:prSet presAssocID="{CE89E150-DF8B-47BE-BF77-40E8FB79D877}" presName="compNode" presStyleCnt="0"/>
      <dgm:spPr/>
    </dgm:pt>
    <dgm:pt modelId="{B94F6353-8E80-4F40-B063-AE5075A15639}" type="pres">
      <dgm:prSet presAssocID="{CE89E150-DF8B-47BE-BF77-40E8FB79D877}" presName="iconBgRect" presStyleLbl="bgShp" presStyleIdx="2" presStyleCnt="5"/>
      <dgm:spPr>
        <a:solidFill>
          <a:srgbClr val="FFFF00"/>
        </a:solidFill>
      </dgm:spPr>
    </dgm:pt>
    <dgm:pt modelId="{3EAEE360-9576-4EDB-991D-658D7818E5AA}" type="pres">
      <dgm:prSet presAssocID="{CE89E150-DF8B-47BE-BF77-40E8FB79D877}" presName="iconRect" presStyleLbl="node1" presStyleIdx="2" presStyleCnt="5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hu-HU"/>
        </a:p>
      </dgm:t>
      <dgm:extLst>
        <a:ext uri="{E40237B7-FDA0-4F09-8148-C483321AD2D9}">
          <dgm14:cNvPr xmlns:dgm14="http://schemas.microsoft.com/office/drawing/2010/diagram" id="0" name="" descr="Csukott könyv"/>
        </a:ext>
      </dgm:extLst>
    </dgm:pt>
    <dgm:pt modelId="{2AB26E05-1C89-4766-A2F3-0E7E0B5CDB01}" type="pres">
      <dgm:prSet presAssocID="{CE89E150-DF8B-47BE-BF77-40E8FB79D877}" presName="spaceRect" presStyleCnt="0"/>
      <dgm:spPr/>
    </dgm:pt>
    <dgm:pt modelId="{AD28269D-4858-43B4-BD15-EDBAF0A9E042}" type="pres">
      <dgm:prSet presAssocID="{CE89E150-DF8B-47BE-BF77-40E8FB79D877}" presName="textRect" presStyleLbl="revTx" presStyleIdx="2" presStyleCnt="5" custScaleX="117223">
        <dgm:presLayoutVars>
          <dgm:chMax val="1"/>
          <dgm:chPref val="1"/>
        </dgm:presLayoutVars>
      </dgm:prSet>
      <dgm:spPr/>
      <dgm:t>
        <a:bodyPr/>
        <a:lstStyle/>
        <a:p>
          <a:endParaRPr lang="hu-HU"/>
        </a:p>
      </dgm:t>
    </dgm:pt>
    <dgm:pt modelId="{2733BED7-6F9A-440B-B01F-4ADFDFFC8CE8}" type="pres">
      <dgm:prSet presAssocID="{2963E19C-E3EC-439E-A27B-52AB6B1835A0}" presName="sibTrans" presStyleCnt="0"/>
      <dgm:spPr/>
    </dgm:pt>
    <dgm:pt modelId="{114F8EDD-9297-467B-9B72-188B02DD6C7C}" type="pres">
      <dgm:prSet presAssocID="{DB63E7D4-506C-4D38-A14F-D451DB31A2E3}" presName="compNode" presStyleCnt="0"/>
      <dgm:spPr/>
    </dgm:pt>
    <dgm:pt modelId="{34DC58B5-72C2-4CC7-8195-9790983B158B}" type="pres">
      <dgm:prSet presAssocID="{DB63E7D4-506C-4D38-A14F-D451DB31A2E3}" presName="iconBgRect" presStyleLbl="bgShp" presStyleIdx="3" presStyleCnt="5"/>
      <dgm:spPr>
        <a:solidFill>
          <a:schemeClr val="accent6">
            <a:lumMod val="25000"/>
            <a:lumOff val="75000"/>
          </a:schemeClr>
        </a:solidFill>
      </dgm:spPr>
    </dgm:pt>
    <dgm:pt modelId="{13F6FFE9-3195-4663-B173-B5FF0E299F73}" type="pres">
      <dgm:prSet presAssocID="{DB63E7D4-506C-4D38-A14F-D451DB31A2E3}" presName="iconRect" presStyleLbl="node1" presStyleIdx="3" presStyleCnt="5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hu-HU"/>
        </a:p>
      </dgm:t>
      <dgm:extLst>
        <a:ext uri="{E40237B7-FDA0-4F09-8148-C483321AD2D9}">
          <dgm14:cNvPr xmlns:dgm14="http://schemas.microsoft.com/office/drawing/2010/diagram" id="0" name="" descr="Feliratok"/>
        </a:ext>
      </dgm:extLst>
    </dgm:pt>
    <dgm:pt modelId="{CD63D743-66BD-459B-8272-4DB7F064C586}" type="pres">
      <dgm:prSet presAssocID="{DB63E7D4-506C-4D38-A14F-D451DB31A2E3}" presName="spaceRect" presStyleCnt="0"/>
      <dgm:spPr/>
    </dgm:pt>
    <dgm:pt modelId="{ECFE454C-64BE-4586-8BB2-B035A2E3FE2F}" type="pres">
      <dgm:prSet presAssocID="{DB63E7D4-506C-4D38-A14F-D451DB31A2E3}" presName="textRect" presStyleLbl="revTx" presStyleIdx="3" presStyleCnt="5" custScaleX="121621">
        <dgm:presLayoutVars>
          <dgm:chMax val="1"/>
          <dgm:chPref val="1"/>
        </dgm:presLayoutVars>
      </dgm:prSet>
      <dgm:spPr/>
      <dgm:t>
        <a:bodyPr/>
        <a:lstStyle/>
        <a:p>
          <a:endParaRPr lang="hu-HU"/>
        </a:p>
      </dgm:t>
    </dgm:pt>
    <dgm:pt modelId="{668CF567-BA5D-493F-89E8-74C80FF86411}" type="pres">
      <dgm:prSet presAssocID="{205DCF63-8EA6-472C-B26A-2B0D8470E32D}" presName="sibTrans" presStyleCnt="0"/>
      <dgm:spPr/>
    </dgm:pt>
    <dgm:pt modelId="{856991D5-7A45-46D2-804E-0A565E63C4FB}" type="pres">
      <dgm:prSet presAssocID="{BF3B01B5-0B9D-4BDC-916C-708E30287A6A}" presName="compNode" presStyleCnt="0"/>
      <dgm:spPr/>
    </dgm:pt>
    <dgm:pt modelId="{FAA993DF-0DB7-4F8C-99ED-7C57CE345223}" type="pres">
      <dgm:prSet presAssocID="{BF3B01B5-0B9D-4BDC-916C-708E30287A6A}" presName="iconBgRect" presStyleLbl="bgShp" presStyleIdx="4" presStyleCnt="5"/>
      <dgm:spPr>
        <a:solidFill>
          <a:srgbClr val="92D050"/>
        </a:solidFill>
      </dgm:spPr>
    </dgm:pt>
    <dgm:pt modelId="{F36E497C-7874-4582-9FF6-3710E8C7F11A}" type="pres">
      <dgm:prSet presAssocID="{BF3B01B5-0B9D-4BDC-916C-708E30287A6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hu-HU"/>
        </a:p>
      </dgm:t>
      <dgm:extLst>
        <a:ext uri="{E40237B7-FDA0-4F09-8148-C483321AD2D9}">
          <dgm14:cNvPr xmlns:dgm14="http://schemas.microsoft.com/office/drawing/2010/diagram" id="0" name="" descr="Pipa jelvény"/>
        </a:ext>
      </dgm:extLst>
    </dgm:pt>
    <dgm:pt modelId="{EB9A81A1-5CD3-42A9-A252-CDA96CA18363}" type="pres">
      <dgm:prSet presAssocID="{BF3B01B5-0B9D-4BDC-916C-708E30287A6A}" presName="spaceRect" presStyleCnt="0"/>
      <dgm:spPr/>
    </dgm:pt>
    <dgm:pt modelId="{870F1525-6507-443B-A829-848368B6D2B4}" type="pres">
      <dgm:prSet presAssocID="{BF3B01B5-0B9D-4BDC-916C-708E30287A6A}" presName="textRect" presStyleLbl="revTx" presStyleIdx="4" presStyleCnt="5" custScaleX="155725">
        <dgm:presLayoutVars>
          <dgm:chMax val="1"/>
          <dgm:chPref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4CD2B045-1087-40F7-A1D8-0D6A871E329B}" srcId="{01A66772-F185-4D58-B8BB-E9370D7A7A2B}" destId="{BF3B01B5-0B9D-4BDC-916C-708E30287A6A}" srcOrd="4" destOrd="0" parTransId="{EC897211-CE6A-4549-9C02-8A61B9E6768C}" sibTransId="{8F5A6048-A836-4BC1-B39A-5909D301EE50}"/>
    <dgm:cxn modelId="{676D3A6A-6EA7-4483-BB12-0BD4A7D7AF9D}" type="presOf" srcId="{01A66772-F185-4D58-B8BB-E9370D7A7A2B}" destId="{50B3CE7C-E10B-4E23-BD93-03664997C932}" srcOrd="0" destOrd="0" presId="urn:microsoft.com/office/officeart/2018/5/layout/IconCircleLabelList"/>
    <dgm:cxn modelId="{DF4C5CA2-99A9-4B1A-A01F-97E40752D6DD}" srcId="{01A66772-F185-4D58-B8BB-E9370D7A7A2B}" destId="{CE89E150-DF8B-47BE-BF77-40E8FB79D877}" srcOrd="2" destOrd="0" parTransId="{A5A25065-3B90-41AC-B058-921365A2933D}" sibTransId="{2963E19C-E3EC-439E-A27B-52AB6B1835A0}"/>
    <dgm:cxn modelId="{E3C92109-B71B-4495-855F-2122728B0F9C}" type="presOf" srcId="{BF3B01B5-0B9D-4BDC-916C-708E30287A6A}" destId="{870F1525-6507-443B-A829-848368B6D2B4}" srcOrd="0" destOrd="0" presId="urn:microsoft.com/office/officeart/2018/5/layout/IconCircleLabelList"/>
    <dgm:cxn modelId="{8602C5A3-CEF0-4C02-B2F1-8C5527ECF13B}" srcId="{01A66772-F185-4D58-B8BB-E9370D7A7A2B}" destId="{70E8E136-C021-4740-9AAF-62D262669865}" srcOrd="1" destOrd="0" parTransId="{1429ED4C-E341-4DBC-BC1A-186EA0CD6E27}" sibTransId="{636ACC51-23AB-4452-A33F-1E5E2088A3DF}"/>
    <dgm:cxn modelId="{68F1A529-FF3E-4EBC-A57B-77B5B8D57D65}" type="presOf" srcId="{CE89E150-DF8B-47BE-BF77-40E8FB79D877}" destId="{AD28269D-4858-43B4-BD15-EDBAF0A9E042}" srcOrd="0" destOrd="0" presId="urn:microsoft.com/office/officeart/2018/5/layout/IconCircleLabelList"/>
    <dgm:cxn modelId="{B7E6EDB6-B629-46CD-9DD0-175FAE85FC35}" srcId="{01A66772-F185-4D58-B8BB-E9370D7A7A2B}" destId="{B8D5D038-51D1-411F-87CD-812577226432}" srcOrd="0" destOrd="0" parTransId="{E633CA54-39BA-444F-BFE6-A0B7875F7988}" sibTransId="{4C954A9E-E0D8-49E8-8A8C-B517E5617717}"/>
    <dgm:cxn modelId="{A621A057-E2BC-41BC-98AA-57BDD8809C17}" srcId="{01A66772-F185-4D58-B8BB-E9370D7A7A2B}" destId="{DB63E7D4-506C-4D38-A14F-D451DB31A2E3}" srcOrd="3" destOrd="0" parTransId="{CC8FCF5B-5FB2-43FD-BD63-DB865287E000}" sibTransId="{205DCF63-8EA6-472C-B26A-2B0D8470E32D}"/>
    <dgm:cxn modelId="{4225AD44-CCD0-4F78-A782-B96BA40646F1}" type="presOf" srcId="{B8D5D038-51D1-411F-87CD-812577226432}" destId="{83DFE798-1E6E-4D35-9139-AEF576CEA45B}" srcOrd="0" destOrd="0" presId="urn:microsoft.com/office/officeart/2018/5/layout/IconCircleLabelList"/>
    <dgm:cxn modelId="{34B21235-B7A4-46A9-BFB7-ED2068BB5611}" type="presOf" srcId="{DB63E7D4-506C-4D38-A14F-D451DB31A2E3}" destId="{ECFE454C-64BE-4586-8BB2-B035A2E3FE2F}" srcOrd="0" destOrd="0" presId="urn:microsoft.com/office/officeart/2018/5/layout/IconCircleLabelList"/>
    <dgm:cxn modelId="{79139835-8E48-4C10-A566-13A0C30AA368}" type="presOf" srcId="{70E8E136-C021-4740-9AAF-62D262669865}" destId="{C04072F0-21AC-420D-9E7A-D346893479DC}" srcOrd="0" destOrd="0" presId="urn:microsoft.com/office/officeart/2018/5/layout/IconCircleLabelList"/>
    <dgm:cxn modelId="{296EE80D-ED97-4CE9-AE36-2CF38E3B6A13}" type="presParOf" srcId="{50B3CE7C-E10B-4E23-BD93-03664997C932}" destId="{23D535B2-5BD2-4CF3-837D-B21D3A962857}" srcOrd="0" destOrd="0" presId="urn:microsoft.com/office/officeart/2018/5/layout/IconCircleLabelList"/>
    <dgm:cxn modelId="{0EAD4A3B-0EA1-48A3-B461-F7AB607E5A5F}" type="presParOf" srcId="{23D535B2-5BD2-4CF3-837D-B21D3A962857}" destId="{A425019A-3987-45EF-8F68-1C82AAB250A4}" srcOrd="0" destOrd="0" presId="urn:microsoft.com/office/officeart/2018/5/layout/IconCircleLabelList"/>
    <dgm:cxn modelId="{B22BB559-5BA1-4B03-A4FE-0A1CF2CCD8D5}" type="presParOf" srcId="{23D535B2-5BD2-4CF3-837D-B21D3A962857}" destId="{7E807FC3-D5C8-4C44-AC65-1027B8723E34}" srcOrd="1" destOrd="0" presId="urn:microsoft.com/office/officeart/2018/5/layout/IconCircleLabelList"/>
    <dgm:cxn modelId="{A238CAB9-3FD0-4EA4-8541-E6A10C38581D}" type="presParOf" srcId="{23D535B2-5BD2-4CF3-837D-B21D3A962857}" destId="{AAC26EAD-0009-419B-AF83-D693CE225FB4}" srcOrd="2" destOrd="0" presId="urn:microsoft.com/office/officeart/2018/5/layout/IconCircleLabelList"/>
    <dgm:cxn modelId="{C036139A-44B1-480D-9584-4AEF0C620D8A}" type="presParOf" srcId="{23D535B2-5BD2-4CF3-837D-B21D3A962857}" destId="{83DFE798-1E6E-4D35-9139-AEF576CEA45B}" srcOrd="3" destOrd="0" presId="urn:microsoft.com/office/officeart/2018/5/layout/IconCircleLabelList"/>
    <dgm:cxn modelId="{2D321E62-0798-4B9B-9E9E-945E336CE131}" type="presParOf" srcId="{50B3CE7C-E10B-4E23-BD93-03664997C932}" destId="{761A64AA-FE14-4535-A3F0-9D1865406EB2}" srcOrd="1" destOrd="0" presId="urn:microsoft.com/office/officeart/2018/5/layout/IconCircleLabelList"/>
    <dgm:cxn modelId="{562B266A-A2F8-4515-A8A0-5D8307DD35C4}" type="presParOf" srcId="{50B3CE7C-E10B-4E23-BD93-03664997C932}" destId="{938E5852-1093-4285-ABDB-804D1E596E63}" srcOrd="2" destOrd="0" presId="urn:microsoft.com/office/officeart/2018/5/layout/IconCircleLabelList"/>
    <dgm:cxn modelId="{A9D88C13-5FAA-4D94-8EEA-05CB8F58A7CA}" type="presParOf" srcId="{938E5852-1093-4285-ABDB-804D1E596E63}" destId="{171BD5DC-5F87-4F1F-8FC5-00117B90F1D1}" srcOrd="0" destOrd="0" presId="urn:microsoft.com/office/officeart/2018/5/layout/IconCircleLabelList"/>
    <dgm:cxn modelId="{E7292405-2286-4DE6-9BAB-6B24BFABD4DC}" type="presParOf" srcId="{938E5852-1093-4285-ABDB-804D1E596E63}" destId="{5A02D557-E510-48B4-B6EE-25DBC73FDD17}" srcOrd="1" destOrd="0" presId="urn:microsoft.com/office/officeart/2018/5/layout/IconCircleLabelList"/>
    <dgm:cxn modelId="{1B225103-CA33-4166-8C47-CBF0E7EF4C80}" type="presParOf" srcId="{938E5852-1093-4285-ABDB-804D1E596E63}" destId="{DB8FB1B4-9317-4766-B64B-EB7D3EC36604}" srcOrd="2" destOrd="0" presId="urn:microsoft.com/office/officeart/2018/5/layout/IconCircleLabelList"/>
    <dgm:cxn modelId="{83EEAF92-213B-49AE-B49D-FF0C484ED3D9}" type="presParOf" srcId="{938E5852-1093-4285-ABDB-804D1E596E63}" destId="{C04072F0-21AC-420D-9E7A-D346893479DC}" srcOrd="3" destOrd="0" presId="urn:microsoft.com/office/officeart/2018/5/layout/IconCircleLabelList"/>
    <dgm:cxn modelId="{7863301D-471D-454C-8E6C-4F4F974E1B72}" type="presParOf" srcId="{50B3CE7C-E10B-4E23-BD93-03664997C932}" destId="{5303A2A1-FFF4-4850-BB87-9CD3AF1FD27D}" srcOrd="3" destOrd="0" presId="urn:microsoft.com/office/officeart/2018/5/layout/IconCircleLabelList"/>
    <dgm:cxn modelId="{58143EF4-5198-4DAC-B41F-77ED13048B96}" type="presParOf" srcId="{50B3CE7C-E10B-4E23-BD93-03664997C932}" destId="{797CA8CF-8B6C-482D-8802-7C5C6D10CBA9}" srcOrd="4" destOrd="0" presId="urn:microsoft.com/office/officeart/2018/5/layout/IconCircleLabelList"/>
    <dgm:cxn modelId="{37C8F07B-809C-45EA-A1B7-BCD4CB9EE143}" type="presParOf" srcId="{797CA8CF-8B6C-482D-8802-7C5C6D10CBA9}" destId="{B94F6353-8E80-4F40-B063-AE5075A15639}" srcOrd="0" destOrd="0" presId="urn:microsoft.com/office/officeart/2018/5/layout/IconCircleLabelList"/>
    <dgm:cxn modelId="{1EBAA804-825D-4A13-8E14-F60579634F4F}" type="presParOf" srcId="{797CA8CF-8B6C-482D-8802-7C5C6D10CBA9}" destId="{3EAEE360-9576-4EDB-991D-658D7818E5AA}" srcOrd="1" destOrd="0" presId="urn:microsoft.com/office/officeart/2018/5/layout/IconCircleLabelList"/>
    <dgm:cxn modelId="{278CCD41-A95E-47F3-AA9B-73025BD449F9}" type="presParOf" srcId="{797CA8CF-8B6C-482D-8802-7C5C6D10CBA9}" destId="{2AB26E05-1C89-4766-A2F3-0E7E0B5CDB01}" srcOrd="2" destOrd="0" presId="urn:microsoft.com/office/officeart/2018/5/layout/IconCircleLabelList"/>
    <dgm:cxn modelId="{0C40B0E1-3F4F-4633-BCF2-889EA1301AD7}" type="presParOf" srcId="{797CA8CF-8B6C-482D-8802-7C5C6D10CBA9}" destId="{AD28269D-4858-43B4-BD15-EDBAF0A9E042}" srcOrd="3" destOrd="0" presId="urn:microsoft.com/office/officeart/2018/5/layout/IconCircleLabelList"/>
    <dgm:cxn modelId="{6ED45ED3-2233-4A59-BBEF-5650A9052579}" type="presParOf" srcId="{50B3CE7C-E10B-4E23-BD93-03664997C932}" destId="{2733BED7-6F9A-440B-B01F-4ADFDFFC8CE8}" srcOrd="5" destOrd="0" presId="urn:microsoft.com/office/officeart/2018/5/layout/IconCircleLabelList"/>
    <dgm:cxn modelId="{ADC2024E-60B4-4966-8639-900219832D1C}" type="presParOf" srcId="{50B3CE7C-E10B-4E23-BD93-03664997C932}" destId="{114F8EDD-9297-467B-9B72-188B02DD6C7C}" srcOrd="6" destOrd="0" presId="urn:microsoft.com/office/officeart/2018/5/layout/IconCircleLabelList"/>
    <dgm:cxn modelId="{08E287F0-7F07-4C12-9A1B-E94B35A9BF56}" type="presParOf" srcId="{114F8EDD-9297-467B-9B72-188B02DD6C7C}" destId="{34DC58B5-72C2-4CC7-8195-9790983B158B}" srcOrd="0" destOrd="0" presId="urn:microsoft.com/office/officeart/2018/5/layout/IconCircleLabelList"/>
    <dgm:cxn modelId="{886F189F-B0B1-4769-8D1D-99909D1CFC0E}" type="presParOf" srcId="{114F8EDD-9297-467B-9B72-188B02DD6C7C}" destId="{13F6FFE9-3195-4663-B173-B5FF0E299F73}" srcOrd="1" destOrd="0" presId="urn:microsoft.com/office/officeart/2018/5/layout/IconCircleLabelList"/>
    <dgm:cxn modelId="{61A58166-3046-46AA-8DD0-2D4015551648}" type="presParOf" srcId="{114F8EDD-9297-467B-9B72-188B02DD6C7C}" destId="{CD63D743-66BD-459B-8272-4DB7F064C586}" srcOrd="2" destOrd="0" presId="urn:microsoft.com/office/officeart/2018/5/layout/IconCircleLabelList"/>
    <dgm:cxn modelId="{42F65C68-9C24-4079-B945-6FC2C23E669E}" type="presParOf" srcId="{114F8EDD-9297-467B-9B72-188B02DD6C7C}" destId="{ECFE454C-64BE-4586-8BB2-B035A2E3FE2F}" srcOrd="3" destOrd="0" presId="urn:microsoft.com/office/officeart/2018/5/layout/IconCircleLabelList"/>
    <dgm:cxn modelId="{92939DE2-2BFB-4D97-A0C9-5301195A4D83}" type="presParOf" srcId="{50B3CE7C-E10B-4E23-BD93-03664997C932}" destId="{668CF567-BA5D-493F-89E8-74C80FF86411}" srcOrd="7" destOrd="0" presId="urn:microsoft.com/office/officeart/2018/5/layout/IconCircleLabelList"/>
    <dgm:cxn modelId="{B45A03BF-C5A9-4043-A427-65E9A04C2BD6}" type="presParOf" srcId="{50B3CE7C-E10B-4E23-BD93-03664997C932}" destId="{856991D5-7A45-46D2-804E-0A565E63C4FB}" srcOrd="8" destOrd="0" presId="urn:microsoft.com/office/officeart/2018/5/layout/IconCircleLabelList"/>
    <dgm:cxn modelId="{A9422F8B-E614-47DC-BC33-121A836298DD}" type="presParOf" srcId="{856991D5-7A45-46D2-804E-0A565E63C4FB}" destId="{FAA993DF-0DB7-4F8C-99ED-7C57CE345223}" srcOrd="0" destOrd="0" presId="urn:microsoft.com/office/officeart/2018/5/layout/IconCircleLabelList"/>
    <dgm:cxn modelId="{25F9DF0A-4C26-44F6-84C5-09178F5DEA6B}" type="presParOf" srcId="{856991D5-7A45-46D2-804E-0A565E63C4FB}" destId="{F36E497C-7874-4582-9FF6-3710E8C7F11A}" srcOrd="1" destOrd="0" presId="urn:microsoft.com/office/officeart/2018/5/layout/IconCircleLabelList"/>
    <dgm:cxn modelId="{3657464C-C29E-4711-9332-D3E084EC1723}" type="presParOf" srcId="{856991D5-7A45-46D2-804E-0A565E63C4FB}" destId="{EB9A81A1-5CD3-42A9-A252-CDA96CA18363}" srcOrd="2" destOrd="0" presId="urn:microsoft.com/office/officeart/2018/5/layout/IconCircleLabelList"/>
    <dgm:cxn modelId="{20BD88EE-A59E-4C51-B5A5-5F0B3D413A47}" type="presParOf" srcId="{856991D5-7A45-46D2-804E-0A565E63C4FB}" destId="{870F1525-6507-443B-A829-848368B6D2B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5019A-3987-45EF-8F68-1C82AAB250A4}">
      <dsp:nvSpPr>
        <dsp:cNvPr id="0" name=""/>
        <dsp:cNvSpPr/>
      </dsp:nvSpPr>
      <dsp:spPr>
        <a:xfrm>
          <a:off x="334720" y="1301590"/>
          <a:ext cx="1046531" cy="1046531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07FC3-D5C8-4C44-AC65-1027B8723E34}">
      <dsp:nvSpPr>
        <dsp:cNvPr id="0" name=""/>
        <dsp:cNvSpPr/>
      </dsp:nvSpPr>
      <dsp:spPr>
        <a:xfrm>
          <a:off x="557752" y="1524621"/>
          <a:ext cx="600468" cy="600468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DFE798-1E6E-4D35-9139-AEF576CEA45B}">
      <dsp:nvSpPr>
        <dsp:cNvPr id="0" name=""/>
        <dsp:cNvSpPr/>
      </dsp:nvSpPr>
      <dsp:spPr>
        <a:xfrm>
          <a:off x="173" y="2674090"/>
          <a:ext cx="1715625" cy="97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hu-HU" sz="1600" b="1" kern="1200" dirty="0" err="1"/>
            <a:t>Subject</a:t>
          </a:r>
          <a:r>
            <a:rPr lang="hu-HU" sz="1600" b="1" kern="1200" dirty="0"/>
            <a:t>:</a:t>
          </a:r>
          <a:r>
            <a:rPr lang="hu-HU" sz="1600" kern="1200" dirty="0"/>
            <a:t/>
          </a:r>
          <a:br>
            <a:rPr lang="hu-HU" sz="1600" kern="1200" dirty="0"/>
          </a:br>
          <a:r>
            <a:rPr lang="hu-HU" sz="1600" kern="1200" dirty="0"/>
            <a:t>Az alany           az a dokumentum amelyre a kijelentés érvényes</a:t>
          </a:r>
        </a:p>
      </dsp:txBody>
      <dsp:txXfrm>
        <a:off x="173" y="2674090"/>
        <a:ext cx="1715625" cy="973633"/>
      </dsp:txXfrm>
    </dsp:sp>
    <dsp:sp modelId="{171BD5DC-5F87-4F1F-8FC5-00117B90F1D1}">
      <dsp:nvSpPr>
        <dsp:cNvPr id="0" name=""/>
        <dsp:cNvSpPr/>
      </dsp:nvSpPr>
      <dsp:spPr>
        <a:xfrm>
          <a:off x="2417403" y="1301590"/>
          <a:ext cx="1046531" cy="1046531"/>
        </a:xfrm>
        <a:prstGeom prst="ellipse">
          <a:avLst/>
        </a:prstGeom>
        <a:solidFill>
          <a:schemeClr val="accent6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02D557-E510-48B4-B6EE-25DBC73FDD17}">
      <dsp:nvSpPr>
        <dsp:cNvPr id="0" name=""/>
        <dsp:cNvSpPr/>
      </dsp:nvSpPr>
      <dsp:spPr>
        <a:xfrm>
          <a:off x="2640435" y="1524621"/>
          <a:ext cx="600468" cy="600468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4072F0-21AC-420D-9E7A-D346893479DC}">
      <dsp:nvSpPr>
        <dsp:cNvPr id="0" name=""/>
        <dsp:cNvSpPr/>
      </dsp:nvSpPr>
      <dsp:spPr>
        <a:xfrm>
          <a:off x="2016033" y="2674090"/>
          <a:ext cx="1849272" cy="97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hu-HU" sz="1600" b="1" kern="1200" dirty="0" err="1"/>
            <a:t>Selector</a:t>
          </a:r>
          <a:r>
            <a:rPr lang="hu-HU" sz="1600" b="1" kern="1200" dirty="0"/>
            <a:t>:</a:t>
          </a:r>
          <a:r>
            <a:rPr lang="hu-HU" sz="1600" kern="1200" dirty="0"/>
            <a:t/>
          </a:r>
          <a:br>
            <a:rPr lang="hu-HU" sz="1600" kern="1200" dirty="0"/>
          </a:br>
          <a:r>
            <a:rPr lang="hu-HU" sz="1600" kern="1200" dirty="0"/>
            <a:t>A kijelentés elhelyezkedése az alany dokumentum típusa által definiált Vászon dimenziói mentén</a:t>
          </a:r>
        </a:p>
      </dsp:txBody>
      <dsp:txXfrm>
        <a:off x="2016033" y="2674090"/>
        <a:ext cx="1849272" cy="973633"/>
      </dsp:txXfrm>
    </dsp:sp>
    <dsp:sp modelId="{B94F6353-8E80-4F40-B063-AE5075A15639}">
      <dsp:nvSpPr>
        <dsp:cNvPr id="0" name=""/>
        <dsp:cNvSpPr/>
      </dsp:nvSpPr>
      <dsp:spPr>
        <a:xfrm>
          <a:off x="4647827" y="1301590"/>
          <a:ext cx="1046531" cy="1046531"/>
        </a:xfrm>
        <a:prstGeom prst="ellipse">
          <a:avLst/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AEE360-9576-4EDB-991D-658D7818E5AA}">
      <dsp:nvSpPr>
        <dsp:cNvPr id="0" name=""/>
        <dsp:cNvSpPr/>
      </dsp:nvSpPr>
      <dsp:spPr>
        <a:xfrm>
          <a:off x="4870859" y="1524621"/>
          <a:ext cx="600468" cy="600468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8269D-4858-43B4-BD15-EDBAF0A9E042}">
      <dsp:nvSpPr>
        <dsp:cNvPr id="0" name=""/>
        <dsp:cNvSpPr/>
      </dsp:nvSpPr>
      <dsp:spPr>
        <a:xfrm>
          <a:off x="4165539" y="2674090"/>
          <a:ext cx="2011107" cy="97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hu-HU" sz="1600" b="1" kern="1200" dirty="0" err="1"/>
            <a:t>Predicate</a:t>
          </a:r>
          <a:r>
            <a:rPr lang="hu-HU" sz="1600" b="1" kern="1200" dirty="0"/>
            <a:t>:</a:t>
          </a:r>
          <a:r>
            <a:rPr lang="hu-HU" sz="1600" kern="1200" dirty="0"/>
            <a:t/>
          </a:r>
          <a:br>
            <a:rPr lang="hu-HU" sz="1600" kern="1200" dirty="0"/>
          </a:br>
          <a:r>
            <a:rPr lang="hu-HU" sz="1600" kern="1200" dirty="0"/>
            <a:t>Az állítmány egy bővíthető értékkészlettel rendelkező szótári elem amely a kijelentést tipizálja</a:t>
          </a:r>
        </a:p>
      </dsp:txBody>
      <dsp:txXfrm>
        <a:off x="4165539" y="2674090"/>
        <a:ext cx="2011107" cy="973633"/>
      </dsp:txXfrm>
    </dsp:sp>
    <dsp:sp modelId="{34DC58B5-72C2-4CC7-8195-9790983B158B}">
      <dsp:nvSpPr>
        <dsp:cNvPr id="0" name=""/>
        <dsp:cNvSpPr/>
      </dsp:nvSpPr>
      <dsp:spPr>
        <a:xfrm>
          <a:off x="6996895" y="1301590"/>
          <a:ext cx="1046531" cy="1046531"/>
        </a:xfrm>
        <a:prstGeom prst="ellipse">
          <a:avLst/>
        </a:prstGeom>
        <a:solidFill>
          <a:schemeClr val="accent6">
            <a:lumMod val="25000"/>
            <a:lumOff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6FFE9-3195-4663-B173-B5FF0E299F73}">
      <dsp:nvSpPr>
        <dsp:cNvPr id="0" name=""/>
        <dsp:cNvSpPr/>
      </dsp:nvSpPr>
      <dsp:spPr>
        <a:xfrm>
          <a:off x="7219927" y="1524621"/>
          <a:ext cx="600468" cy="600468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FE454C-64BE-4586-8BB2-B035A2E3FE2F}">
      <dsp:nvSpPr>
        <dsp:cNvPr id="0" name=""/>
        <dsp:cNvSpPr/>
      </dsp:nvSpPr>
      <dsp:spPr>
        <a:xfrm>
          <a:off x="6476881" y="2674090"/>
          <a:ext cx="2086560" cy="97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hu-HU" sz="1600" b="1" kern="1200" dirty="0" err="1"/>
            <a:t>Object</a:t>
          </a:r>
          <a:r>
            <a:rPr lang="hu-HU" sz="1600" b="1" kern="1200" dirty="0"/>
            <a:t>:</a:t>
          </a:r>
          <a:r>
            <a:rPr lang="hu-HU" sz="1600" kern="1200" dirty="0"/>
            <a:t/>
          </a:r>
          <a:br>
            <a:rPr lang="hu-HU" sz="1600" kern="1200" dirty="0"/>
          </a:br>
          <a:r>
            <a:rPr lang="hu-HU" sz="1600" kern="1200" dirty="0"/>
            <a:t>A tárgy a kijelentés tartalmi része, amely tárolhat literál értéket, mutathat más a rendszerben elérhető entitásra</a:t>
          </a:r>
        </a:p>
      </dsp:txBody>
      <dsp:txXfrm>
        <a:off x="6476881" y="2674090"/>
        <a:ext cx="2086560" cy="973633"/>
      </dsp:txXfrm>
    </dsp:sp>
    <dsp:sp modelId="{FAA993DF-0DB7-4F8C-99ED-7C57CE345223}">
      <dsp:nvSpPr>
        <dsp:cNvPr id="0" name=""/>
        <dsp:cNvSpPr/>
      </dsp:nvSpPr>
      <dsp:spPr>
        <a:xfrm>
          <a:off x="9676238" y="1301590"/>
          <a:ext cx="1046531" cy="1046531"/>
        </a:xfrm>
        <a:prstGeom prst="ellipse">
          <a:avLst/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6E497C-7874-4582-9FF6-3710E8C7F11A}">
      <dsp:nvSpPr>
        <dsp:cNvPr id="0" name=""/>
        <dsp:cNvSpPr/>
      </dsp:nvSpPr>
      <dsp:spPr>
        <a:xfrm>
          <a:off x="9899270" y="1524621"/>
          <a:ext cx="600468" cy="6004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F1525-6507-443B-A829-848368B6D2B4}">
      <dsp:nvSpPr>
        <dsp:cNvPr id="0" name=""/>
        <dsp:cNvSpPr/>
      </dsp:nvSpPr>
      <dsp:spPr>
        <a:xfrm>
          <a:off x="8863676" y="2674090"/>
          <a:ext cx="2671657" cy="973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hu-HU" sz="1600" b="1" kern="1200" dirty="0" err="1"/>
            <a:t>Lifecycle</a:t>
          </a:r>
          <a:r>
            <a:rPr lang="hu-HU" sz="1600" kern="1200" dirty="0"/>
            <a:t>:</a:t>
          </a:r>
          <a:br>
            <a:rPr lang="hu-HU" sz="1600" kern="1200" dirty="0"/>
          </a:br>
          <a:r>
            <a:rPr lang="hu-HU" sz="1600" kern="1200" dirty="0"/>
            <a:t>A kijelentés életciklusa hordozza többek között a létrehozás idejét,        a létrehozó ágenst, valamint a kijelentés érvényességi idejének kezdetét, végét,             a kijelentés bizonyossági besorolását.</a:t>
          </a:r>
        </a:p>
      </dsp:txBody>
      <dsp:txXfrm>
        <a:off x="8863676" y="2674090"/>
        <a:ext cx="2671657" cy="973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5C523-DF2A-47C2-8309-DBB178EC273F}" type="datetimeFigureOut">
              <a:rPr lang="de-DE" smtClean="0"/>
              <a:t>23.04.2021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7FD06-FFD9-40D1-8CB9-F0C703BDD2A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457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5409D-6A7B-944D-B53B-62C68E3080BB}" type="datetimeFigureOut">
              <a:rPr lang="hu-HU" smtClean="0"/>
              <a:t>2021. 04. 23.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CF103-8BA4-A84E-AD76-8C9D0FCAF4B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217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9461DB-BFE5-3A49-97F3-B754FD4611A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899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e62b2c8c9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e62b2c8c9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First and foremost, ReShare is a Community.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community is made up of several groups, including a Development Team, Subject Matter Experts and Product Management. The Steering Committee guides overarching direction for the project.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team of talented UX developers work closely with Subject Matter Experts and Product Management group to ensure the software will meet the resource sharing community’s needs.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Ultimately this process enables collaboration across diverse groups of libraries and other partners, and will produce a software that meets resource sharing needs.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Perhaps the most unique aspect of this particular community is that commercial and library partners have come together as equals, co-funding and co-owning the result, giving the project the opportunity to benefit from the strengths each partner brings to the table, and offering sustainable options for the community’s business models going forward.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ReShare is a community within the Open Library Foundation, which gives us some basic project communications tools and infrastructure upon which to do our work, e.g., Slack, email, and our Wordpress site.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81bcebd94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781bcebd94_0_2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781bcebd94_0_2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781bcebd94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781bcebd94_0_3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Changing collections landscape: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Rising costs for journals and e-resources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Need for new types of media, like ebooks and streaming video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Reduction of shelf space in favor of study areas, computers, or other types of services (recording studio, maker space, etc)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Reduced purchasing of print materials</a:t>
            </a:r>
            <a:endParaRPr/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All of this adds up to an increased need for libraries to pool their resources. Happily, there’s ILL. (And all of you awesome people)</a:t>
            </a:r>
            <a:endParaRPr/>
          </a:p>
        </p:txBody>
      </p:sp>
      <p:sp>
        <p:nvSpPr>
          <p:cNvPr id="174" name="Google Shape;174;g781bcebd94_0_3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13f52c6b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813f52c6b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CF103-8BA4-A84E-AD76-8C9D0FCAF4B8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9759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CF103-8BA4-A84E-AD76-8C9D0FCAF4B8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6186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CF103-8BA4-A84E-AD76-8C9D0FCAF4B8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6258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CF103-8BA4-A84E-AD76-8C9D0FCAF4B8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8908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CBD88-E294-408D-99B7-29BC649006A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66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5180603" y="6515100"/>
            <a:ext cx="396339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2AD8AC44-D1AD-463C-BDF5-B23A9769E7F9}" type="slidenum">
              <a:rPr lang="en-GB" altLang="en-US" sz="1200">
                <a:solidFill>
                  <a:schemeClr val="tx1"/>
                </a:solidFill>
                <a:latin typeface="Arial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20</a:t>
            </a:fld>
            <a:endParaRPr lang="en-GB" altLang="en-US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0" hangingPunct="0">
              <a:spcAft>
                <a:spcPts val="1200"/>
              </a:spcAft>
              <a:buFont typeface="Times New Roman" charset="0"/>
              <a:buNone/>
              <a:defRPr/>
            </a:pPr>
            <a:endParaRPr lang="en-US" sz="1200" kern="1200" dirty="0">
              <a:solidFill>
                <a:srgbClr val="000000"/>
              </a:solidFill>
              <a:latin typeface="Arial" charset="0"/>
              <a:ea typeface="MS PGothic" pitchFamily="34" charset="-128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407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0b867223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0b867223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13f52c6b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13f52c6b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44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4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12A307-8381-4716-A7F6-F8E6A40892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03"/>
          <a:stretch/>
        </p:blipFill>
        <p:spPr>
          <a:xfrm>
            <a:off x="504" y="0"/>
            <a:ext cx="12190992" cy="19343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22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21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39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6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891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62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33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557193"/>
            <a:ext cx="5157787" cy="697509"/>
          </a:xfrm>
          <a:solidFill>
            <a:schemeClr val="accent3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557193"/>
            <a:ext cx="5183188" cy="697509"/>
          </a:xfrm>
          <a:solidFill>
            <a:schemeClr val="accent3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92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11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87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2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02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10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63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69CA28-D38E-4EB8-9788-73C99C51C4DC}"/>
              </a:ext>
            </a:extLst>
          </p:cNvPr>
          <p:cNvSpPr/>
          <p:nvPr userDrawn="1"/>
        </p:nvSpPr>
        <p:spPr>
          <a:xfrm>
            <a:off x="0" y="0"/>
            <a:ext cx="12192000" cy="21756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898BF7-599A-422F-8CEF-D10B19349A5E}"/>
              </a:ext>
            </a:extLst>
          </p:cNvPr>
          <p:cNvSpPr/>
          <p:nvPr userDrawn="1"/>
        </p:nvSpPr>
        <p:spPr>
          <a:xfrm>
            <a:off x="0" y="2167759"/>
            <a:ext cx="12192000" cy="12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883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73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07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7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69CA28-D38E-4EB8-9788-73C99C51C4DC}"/>
              </a:ext>
            </a:extLst>
          </p:cNvPr>
          <p:cNvSpPr/>
          <p:nvPr userDrawn="1"/>
        </p:nvSpPr>
        <p:spPr>
          <a:xfrm>
            <a:off x="0" y="0"/>
            <a:ext cx="12192000" cy="21756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898BF7-599A-422F-8CEF-D10B19349A5E}"/>
              </a:ext>
            </a:extLst>
          </p:cNvPr>
          <p:cNvSpPr/>
          <p:nvPr userDrawn="1"/>
        </p:nvSpPr>
        <p:spPr>
          <a:xfrm>
            <a:off x="0" y="2167759"/>
            <a:ext cx="12192000" cy="12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6530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735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38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3E73EC-D7A0-4D1A-936F-3B005EFB82A2}"/>
              </a:ext>
            </a:extLst>
          </p:cNvPr>
          <p:cNvSpPr/>
          <p:nvPr userDrawn="1"/>
        </p:nvSpPr>
        <p:spPr>
          <a:xfrm>
            <a:off x="-1" y="0"/>
            <a:ext cx="4477207" cy="6501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6703C-EE4A-4EC7-91D6-36BC26A5336D}"/>
              </a:ext>
            </a:extLst>
          </p:cNvPr>
          <p:cNvSpPr/>
          <p:nvPr userDrawn="1"/>
        </p:nvSpPr>
        <p:spPr>
          <a:xfrm>
            <a:off x="4477207" y="0"/>
            <a:ext cx="155448" cy="6501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7" y="2916936"/>
            <a:ext cx="3787076" cy="1600200"/>
          </a:xfrm>
        </p:spPr>
        <p:txBody>
          <a:bodyPr anchor="t"/>
          <a:lstStyle>
            <a:lvl1pPr algn="ctr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2011805"/>
          </a:xfrm>
        </p:spPr>
        <p:txBody>
          <a:bodyPr anchor="b"/>
          <a:lstStyle>
            <a:lvl1pPr marL="0" indent="0">
              <a:buNone/>
              <a:defRPr sz="4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83188" y="3250692"/>
            <a:ext cx="6172200" cy="12664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presenter info</a:t>
            </a:r>
          </a:p>
        </p:txBody>
      </p:sp>
    </p:spTree>
    <p:extLst>
      <p:ext uri="{BB962C8B-B14F-4D97-AF65-F5344CB8AC3E}">
        <p14:creationId xmlns:p14="http://schemas.microsoft.com/office/powerpoint/2010/main" val="85179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D58ADF-4A8D-4C91-902C-BFFA6132E8F9}"/>
              </a:ext>
            </a:extLst>
          </p:cNvPr>
          <p:cNvSpPr/>
          <p:nvPr userDrawn="1"/>
        </p:nvSpPr>
        <p:spPr>
          <a:xfrm>
            <a:off x="5306471" y="0"/>
            <a:ext cx="6885529" cy="6498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12801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510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700233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147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7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601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0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7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07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95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650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487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3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279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68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31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1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259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45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2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11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12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3E73EC-D7A0-4D1A-936F-3B005EFB82A2}"/>
              </a:ext>
            </a:extLst>
          </p:cNvPr>
          <p:cNvSpPr/>
          <p:nvPr userDrawn="1"/>
        </p:nvSpPr>
        <p:spPr>
          <a:xfrm>
            <a:off x="-1" y="0"/>
            <a:ext cx="4477207" cy="6501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6703C-EE4A-4EC7-91D6-36BC26A5336D}"/>
              </a:ext>
            </a:extLst>
          </p:cNvPr>
          <p:cNvSpPr/>
          <p:nvPr userDrawn="1"/>
        </p:nvSpPr>
        <p:spPr>
          <a:xfrm>
            <a:off x="4477207" y="0"/>
            <a:ext cx="155448" cy="6501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7" y="2916936"/>
            <a:ext cx="3787076" cy="1600200"/>
          </a:xfrm>
        </p:spPr>
        <p:txBody>
          <a:bodyPr anchor="t"/>
          <a:lstStyle>
            <a:lvl1pPr algn="ctr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2011805"/>
          </a:xfrm>
        </p:spPr>
        <p:txBody>
          <a:bodyPr anchor="b"/>
          <a:lstStyle>
            <a:lvl1pPr marL="0" indent="0">
              <a:buNone/>
              <a:defRPr sz="4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83188" y="3250692"/>
            <a:ext cx="6172200" cy="12664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presenter info</a:t>
            </a:r>
          </a:p>
        </p:txBody>
      </p:sp>
    </p:spTree>
    <p:extLst>
      <p:ext uri="{BB962C8B-B14F-4D97-AF65-F5344CB8AC3E}">
        <p14:creationId xmlns:p14="http://schemas.microsoft.com/office/powerpoint/2010/main" val="74364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73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96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511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83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48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557193"/>
            <a:ext cx="5157787" cy="697509"/>
          </a:xfr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557193"/>
            <a:ext cx="5183188" cy="697509"/>
          </a:xfr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27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062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0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D58ADF-4A8D-4C91-902C-BFFA6132E8F9}"/>
              </a:ext>
            </a:extLst>
          </p:cNvPr>
          <p:cNvSpPr/>
          <p:nvPr userDrawn="1"/>
        </p:nvSpPr>
        <p:spPr>
          <a:xfrm>
            <a:off x="5306471" y="0"/>
            <a:ext cx="6885529" cy="64980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12801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32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3258F2-214E-40A4-BE8F-86DE7131B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0"/>
          <a:stretch/>
        </p:blipFill>
        <p:spPr>
          <a:xfrm>
            <a:off x="504" y="0"/>
            <a:ext cx="12190992" cy="2127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93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11AFB0-5537-450A-9C6B-43D5A79AB1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0"/>
          <a:stretch/>
        </p:blipFill>
        <p:spPr>
          <a:xfrm>
            <a:off x="504" y="0"/>
            <a:ext cx="12190992" cy="2127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478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AB4CA4-112A-4638-92E4-1F4E54A58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0"/>
          <a:stretch/>
        </p:blipFill>
        <p:spPr>
          <a:xfrm>
            <a:off x="504" y="0"/>
            <a:ext cx="12190992" cy="2127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702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3258F2-214E-40A4-BE8F-86DE7131B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01" b="135"/>
          <a:stretch/>
        </p:blipFill>
        <p:spPr>
          <a:xfrm>
            <a:off x="504" y="2609731"/>
            <a:ext cx="12190992" cy="3873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09731"/>
            <a:ext cx="10515600" cy="891963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3569853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7DE4F8-CE4A-45B7-A70B-910C915ADB2E}"/>
              </a:ext>
            </a:extLst>
          </p:cNvPr>
          <p:cNvSpPr/>
          <p:nvPr userDrawn="1"/>
        </p:nvSpPr>
        <p:spPr>
          <a:xfrm>
            <a:off x="0" y="2267712"/>
            <a:ext cx="12192000" cy="219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085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7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95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96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1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70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785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700233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661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17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1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13314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280" baseline="0">
                <a:sym typeface="Wingdings"/>
              </a:defRPr>
            </a:lvl1pPr>
            <a:lvl2pPr marL="548640" indent="0">
              <a:buNone/>
              <a:defRPr sz="2880"/>
            </a:lvl2pPr>
          </a:lstStyle>
          <a:p>
            <a:pPr lvl="1"/>
            <a:r>
              <a:rPr lang="en-US" dirty="0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0111324" y="-20638"/>
            <a:ext cx="577849" cy="6899276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   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89173" y="-20638"/>
            <a:ext cx="1502833" cy="6899276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8815" y="4997710"/>
            <a:ext cx="8204200" cy="954107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288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 dirty="0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04218" y="5411261"/>
            <a:ext cx="7480300" cy="35242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6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Persons Title</a:t>
            </a:r>
          </a:p>
        </p:txBody>
      </p:sp>
      <p:pic>
        <p:nvPicPr>
          <p:cNvPr id="9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3823" y="6457308"/>
            <a:ext cx="990984" cy="2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60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58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12064" y="280416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011936" y="1743456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83675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97220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886331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029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37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115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85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359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EF9A21-41E7-449A-9BC0-F2305DE210AF}"/>
              </a:ext>
            </a:extLst>
          </p:cNvPr>
          <p:cNvSpPr/>
          <p:nvPr userDrawn="1"/>
        </p:nvSpPr>
        <p:spPr>
          <a:xfrm>
            <a:off x="0" y="1602658"/>
            <a:ext cx="12192000" cy="48866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4941"/>
            <a:ext cx="10515600" cy="3928377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93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7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53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76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B47FB7-150D-4631-8F2D-BDC00A505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03"/>
          <a:stretch/>
        </p:blipFill>
        <p:spPr>
          <a:xfrm>
            <a:off x="504" y="0"/>
            <a:ext cx="12190992" cy="19343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557193"/>
            <a:ext cx="5157787" cy="697509"/>
          </a:xfrm>
          <a:solidFill>
            <a:schemeClr val="accent3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000" b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557193"/>
            <a:ext cx="5183188" cy="697509"/>
          </a:xfrm>
          <a:solidFill>
            <a:schemeClr val="accent3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000" b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6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195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7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04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73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209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354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2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636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97220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886331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519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38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6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65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EF9A21-41E7-449A-9BC0-F2305DE210AF}"/>
              </a:ext>
            </a:extLst>
          </p:cNvPr>
          <p:cNvSpPr/>
          <p:nvPr userDrawn="1"/>
        </p:nvSpPr>
        <p:spPr>
          <a:xfrm>
            <a:off x="0" y="1602658"/>
            <a:ext cx="12192000" cy="48866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4941"/>
            <a:ext cx="10515600" cy="3928377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679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4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2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790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image" Target="../media/image4.png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9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C79F45-A810-4416-B41E-92B3DCA2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/>
        </p:blipFill>
        <p:spPr>
          <a:xfrm>
            <a:off x="11299151" y="6464324"/>
            <a:ext cx="791457" cy="349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481B5-3953-4701-A26C-F75C0B24C54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0"/>
            <a:ext cx="12190992" cy="64917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|  www.folio.org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283147" y="6701882"/>
            <a:ext cx="994537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27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830" r:id="rId5"/>
    <p:sldLayoutId id="2147483722" r:id="rId6"/>
    <p:sldLayoutId id="2147483827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C79F45-A810-4416-B41E-92B3DCA2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/>
        </p:blipFill>
        <p:spPr>
          <a:xfrm>
            <a:off x="11299151" y="6464324"/>
            <a:ext cx="791457" cy="349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481B5-3953-4701-A26C-F75C0B24C54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0"/>
            <a:ext cx="12190992" cy="64917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|  www.folio.org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283147" y="6701882"/>
            <a:ext cx="994537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84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831" r:id="rId5"/>
    <p:sldLayoutId id="2147483742" r:id="rId6"/>
    <p:sldLayoutId id="2147483828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C79F45-A810-4416-B41E-92B3DCA2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/>
        </p:blipFill>
        <p:spPr>
          <a:xfrm>
            <a:off x="11299151" y="6464324"/>
            <a:ext cx="791457" cy="3490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|  www.folio.org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283147" y="6701882"/>
            <a:ext cx="994537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82704D8-5CED-4810-ABA5-5412AC9DE367}"/>
              </a:ext>
            </a:extLst>
          </p:cNvPr>
          <p:cNvGrpSpPr/>
          <p:nvPr userDrawn="1"/>
        </p:nvGrpSpPr>
        <p:grpSpPr>
          <a:xfrm>
            <a:off x="10896298" y="0"/>
            <a:ext cx="872029" cy="1115568"/>
            <a:chOff x="9180576" y="-375398"/>
            <a:chExt cx="1344168" cy="171956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6760F87-1734-4060-A3BA-B038008FEDB0}"/>
                </a:ext>
              </a:extLst>
            </p:cNvPr>
            <p:cNvSpPr/>
            <p:nvPr/>
          </p:nvSpPr>
          <p:spPr>
            <a:xfrm>
              <a:off x="9180576" y="-375398"/>
              <a:ext cx="1344168" cy="17195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D9EB8F-9FCD-463C-AB78-5AFC30D8C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0856" y="195757"/>
              <a:ext cx="1103607" cy="952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22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58" r:id="rId19"/>
    <p:sldLayoutId id="2147483759" r:id="rId20"/>
    <p:sldLayoutId id="2147483826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843" r:id="rId31"/>
    <p:sldLayoutId id="2147483848" r:id="rId32"/>
    <p:sldLayoutId id="2147483849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642700-312A-4B74-980D-99857A047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39"/>
          <a:stretch/>
        </p:blipFill>
        <p:spPr>
          <a:xfrm>
            <a:off x="504" y="1"/>
            <a:ext cx="12190992" cy="1497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C79F45-A810-4416-B41E-92B3DCA2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/>
        </p:blipFill>
        <p:spPr>
          <a:xfrm>
            <a:off x="11299151" y="6464324"/>
            <a:ext cx="791457" cy="3490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|  www.folio.org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283147" y="6701882"/>
            <a:ext cx="994537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97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6" r:id="rId3"/>
    <p:sldLayoutId id="2147483767" r:id="rId4"/>
    <p:sldLayoutId id="2147483804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81" r:id="rId13"/>
    <p:sldLayoutId id="2147483782" r:id="rId14"/>
    <p:sldLayoutId id="2147483788" r:id="rId15"/>
    <p:sldLayoutId id="214748380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09D6C3-247B-400F-8BB9-C385B2383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39"/>
          <a:stretch/>
        </p:blipFill>
        <p:spPr>
          <a:xfrm>
            <a:off x="504" y="1"/>
            <a:ext cx="12190992" cy="1497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C79F45-A810-4416-B41E-92B3DCA2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/>
        </p:blipFill>
        <p:spPr>
          <a:xfrm>
            <a:off x="11299151" y="6464324"/>
            <a:ext cx="791457" cy="3490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|  www.folio.org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283147" y="6701882"/>
            <a:ext cx="994537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11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1.xml"/><Relationship Id="rId4" Type="http://schemas.openxmlformats.org/officeDocument/2006/relationships/hyperlink" Target="http://www.athenaeum21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26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hyperlink" Target="http://www.athenaeum21.com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gif"/><Relationship Id="rId7" Type="http://schemas.openxmlformats.org/officeDocument/2006/relationships/image" Target="../media/image65.gif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gif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7.jpg"/><Relationship Id="rId11" Type="http://schemas.openxmlformats.org/officeDocument/2006/relationships/image" Target="../media/image9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9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okp.oszk.hu/" TargetMode="External"/><Relationship Id="rId7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3.xml"/><Relationship Id="rId6" Type="http://schemas.openxmlformats.org/officeDocument/2006/relationships/hyperlink" Target="https://www.indexdata.com/folio/" TargetMode="External"/><Relationship Id="rId5" Type="http://schemas.openxmlformats.org/officeDocument/2006/relationships/hyperlink" Target="https://projectreshare.org/" TargetMode="External"/><Relationship Id="rId4" Type="http://schemas.openxmlformats.org/officeDocument/2006/relationships/hyperlink" Target="https://www.folio.o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1.xml"/><Relationship Id="rId4" Type="http://schemas.openxmlformats.org/officeDocument/2006/relationships/hyperlink" Target="http://www.athenaeum21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1.xml"/><Relationship Id="rId4" Type="http://schemas.openxmlformats.org/officeDocument/2006/relationships/hyperlink" Target="http://www.athenaeum21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1.xml"/><Relationship Id="rId4" Type="http://schemas.openxmlformats.org/officeDocument/2006/relationships/hyperlink" Target="http://www.athenaeum21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henaeum21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F6EA937-254B-4326-9F5E-51BD40E5067B}"/>
              </a:ext>
            </a:extLst>
          </p:cNvPr>
          <p:cNvSpPr/>
          <p:nvPr/>
        </p:nvSpPr>
        <p:spPr>
          <a:xfrm>
            <a:off x="1524" y="2219180"/>
            <a:ext cx="12188952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7E95C1-4EF6-4F4F-AA1A-7A1D7771818E}"/>
              </a:ext>
            </a:extLst>
          </p:cNvPr>
          <p:cNvSpPr/>
          <p:nvPr/>
        </p:nvSpPr>
        <p:spPr>
          <a:xfrm>
            <a:off x="0" y="-285447"/>
            <a:ext cx="12192000" cy="2242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71D49111-B71D-4380-9A9C-3A28C784A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1631" y="5802924"/>
            <a:ext cx="11793415" cy="562707"/>
          </a:xfrm>
        </p:spPr>
        <p:txBody>
          <a:bodyPr/>
          <a:lstStyle/>
          <a:p>
            <a:r>
              <a:rPr lang="en-US" sz="2800" dirty="0"/>
              <a:t>Lendvay Miklós, </a:t>
            </a:r>
            <a:r>
              <a:rPr lang="en-US" sz="2800" dirty="0" err="1"/>
              <a:t>Projektiroda</a:t>
            </a:r>
            <a:r>
              <a:rPr lang="en-US" sz="2800" dirty="0"/>
              <a:t> OSZK; </a:t>
            </a:r>
            <a:r>
              <a:rPr lang="en-US" sz="2800" dirty="0" err="1"/>
              <a:t>Networkshop</a:t>
            </a:r>
            <a:r>
              <a:rPr lang="en-US" sz="2800" dirty="0"/>
              <a:t> 2021, online</a:t>
            </a:r>
            <a:br>
              <a:rPr lang="en-US" sz="2800" dirty="0"/>
            </a:br>
            <a:endParaRPr lang="en-US" sz="2800" b="1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1F638A7-90EE-4BB5-ACF2-DC69855DEE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2301242"/>
            <a:ext cx="12188951" cy="3431343"/>
          </a:xfrm>
        </p:spPr>
        <p:txBody>
          <a:bodyPr/>
          <a:lstStyle/>
          <a:p>
            <a:r>
              <a:rPr lang="en-US" sz="5000" b="1" dirty="0"/>
              <a:t>A </a:t>
            </a:r>
            <a:r>
              <a:rPr lang="en-US" sz="5000" b="1" dirty="0" err="1"/>
              <a:t>könyvtári</a:t>
            </a:r>
            <a:r>
              <a:rPr lang="en-US" sz="5000" b="1" dirty="0"/>
              <a:t> </a:t>
            </a:r>
            <a:r>
              <a:rPr lang="en-US" sz="5000" b="1" dirty="0" err="1"/>
              <a:t>együttműködés</a:t>
            </a:r>
            <a:r>
              <a:rPr lang="en-US" sz="5000" b="1" dirty="0"/>
              <a:t> </a:t>
            </a:r>
            <a:r>
              <a:rPr lang="en-US" sz="5000" b="1" dirty="0" err="1"/>
              <a:t>informatikai</a:t>
            </a:r>
            <a:r>
              <a:rPr lang="en-US" sz="5000" b="1" dirty="0"/>
              <a:t> </a:t>
            </a:r>
            <a:r>
              <a:rPr lang="en-US" sz="5000" b="1" dirty="0" err="1"/>
              <a:t>támogatása</a:t>
            </a:r>
            <a:endParaRPr lang="en-US" sz="5000" b="1" dirty="0"/>
          </a:p>
          <a:p>
            <a:r>
              <a:rPr lang="hu-HU" b="1" dirty="0"/>
              <a:t>Adatmodell, </a:t>
            </a:r>
            <a:r>
              <a:rPr lang="hu-HU" b="1" dirty="0" err="1"/>
              <a:t>workflow</a:t>
            </a:r>
            <a:r>
              <a:rPr lang="hu-HU" b="1" dirty="0"/>
              <a:t>, rendszerfelépítés</a:t>
            </a:r>
          </a:p>
          <a:p>
            <a:endParaRPr lang="hu-HU" sz="400" b="1" dirty="0"/>
          </a:p>
          <a:p>
            <a:r>
              <a:rPr lang="hu-HU" sz="3000" b="1" dirty="0"/>
              <a:t>Együttműködési lehetőségek a nyílt forráskódú platformokban: Országos Könyvtári Platform (OKP), FOLIO, </a:t>
            </a:r>
            <a:r>
              <a:rPr lang="hu-HU" sz="3000" b="1" dirty="0" err="1"/>
              <a:t>ReShare</a:t>
            </a:r>
            <a:endParaRPr lang="hu-HU" sz="3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BF1FE90-439B-4919-A878-3DD4C59B81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840" y="172399"/>
            <a:ext cx="3523793" cy="1784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27553B-09B5-694B-B717-9D8EC6E47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877" y="56625"/>
            <a:ext cx="3043992" cy="175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6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9D8DA8E-EEF9-7E45-A23E-46E6E464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837"/>
            <a:ext cx="12391292" cy="7097674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861213-48C3-7540-9F1D-F5539BF8778F}"/>
              </a:ext>
            </a:extLst>
          </p:cNvPr>
          <p:cNvSpPr txBox="1"/>
          <p:nvPr/>
        </p:nvSpPr>
        <p:spPr>
          <a:xfrm>
            <a:off x="4661941" y="2633152"/>
            <a:ext cx="224295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Adatok </a:t>
            </a:r>
            <a:r>
              <a:rPr lang="hu-HU" sz="3200" b="1" dirty="0" err="1">
                <a:solidFill>
                  <a:srgbClr val="C00000"/>
                </a:solidFill>
              </a:rPr>
              <a:t>létrehozói</a:t>
            </a:r>
            <a:endParaRPr lang="hu-HU" sz="3200" b="1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B6C5D4-6773-D54B-B82A-DDB1504E9FFD}"/>
              </a:ext>
            </a:extLst>
          </p:cNvPr>
          <p:cNvSpPr txBox="1"/>
          <p:nvPr/>
        </p:nvSpPr>
        <p:spPr>
          <a:xfrm>
            <a:off x="5528834" y="273503"/>
            <a:ext cx="42203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Könyvtárak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217EF3-87F7-EF4D-BCD2-1F020DCD4C8C}"/>
              </a:ext>
            </a:extLst>
          </p:cNvPr>
          <p:cNvSpPr txBox="1"/>
          <p:nvPr/>
        </p:nvSpPr>
        <p:spPr>
          <a:xfrm>
            <a:off x="418398" y="276855"/>
            <a:ext cx="37396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Felhasználók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E79232-ECC2-0041-8FD5-ED15C5BC81FA}"/>
              </a:ext>
            </a:extLst>
          </p:cNvPr>
          <p:cNvSpPr txBox="1"/>
          <p:nvPr/>
        </p:nvSpPr>
        <p:spPr>
          <a:xfrm>
            <a:off x="6835923" y="3923675"/>
            <a:ext cx="504755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Technológiát / szoftvert kialakító szakemberek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1054D-B156-574A-8D2D-A4FBCA1835E6}"/>
              </a:ext>
            </a:extLst>
          </p:cNvPr>
          <p:cNvSpPr txBox="1"/>
          <p:nvPr/>
        </p:nvSpPr>
        <p:spPr>
          <a:xfrm>
            <a:off x="463058" y="5162571"/>
            <a:ext cx="505850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Kulturális partnerek (levéltárak, múzeumok, kiadók, tudósok stb.)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AC026-7CAF-BB40-9CD8-9AB287C64E55}"/>
              </a:ext>
            </a:extLst>
          </p:cNvPr>
          <p:cNvSpPr txBox="1"/>
          <p:nvPr/>
        </p:nvSpPr>
        <p:spPr>
          <a:xfrm>
            <a:off x="6262355" y="5625031"/>
            <a:ext cx="585558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Szoftver / hardver támogatást adó szakemberek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A4F62B-D36F-0A43-87D6-A7222490B1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404" y="284264"/>
            <a:ext cx="1825021" cy="105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6" grpId="0" animBg="1"/>
      <p:bldP spid="27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F8A9DE-234C-BD48-9023-8DA35A912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8080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904C62-FC9D-A341-BAEF-A0E292472774}"/>
              </a:ext>
            </a:extLst>
          </p:cNvPr>
          <p:cNvSpPr txBox="1"/>
          <p:nvPr/>
        </p:nvSpPr>
        <p:spPr>
          <a:xfrm>
            <a:off x="1723293" y="4930426"/>
            <a:ext cx="1037492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Egy platform használhatóságát az mutatja</a:t>
            </a:r>
          </a:p>
          <a:p>
            <a:pPr algn="ctr"/>
            <a:r>
              <a:rPr lang="hu-HU" sz="3200" b="1" dirty="0">
                <a:solidFill>
                  <a:srgbClr val="C00000"/>
                </a:solidFill>
              </a:rPr>
              <a:t> leginkább, hogy azok a résztvevők, akik nem részei a platformnak, mennyire jól tudják azt használni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6A29C-4542-4140-894B-7DC7471241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9" y="68914"/>
            <a:ext cx="1744179" cy="10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3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D3FFE0-5BA4-CB4F-AD09-D4E820AA1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E8E69-2463-9842-AFFF-6CD335FE45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229" y="5218654"/>
            <a:ext cx="1744179" cy="1007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DFA03C-20C2-4C4F-ABF5-054AD91D6260}"/>
              </a:ext>
            </a:extLst>
          </p:cNvPr>
          <p:cNvSpPr txBox="1"/>
          <p:nvPr/>
        </p:nvSpPr>
        <p:spPr>
          <a:xfrm>
            <a:off x="2771809" y="6330648"/>
            <a:ext cx="9328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 / 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Courtesy of: Athenaeum21 Consulting 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www.athenaeum21.com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4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9D8DA8E-EEF9-7E45-A23E-46E6E464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837"/>
            <a:ext cx="12391292" cy="7097674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861213-48C3-7540-9F1D-F5539BF8778F}"/>
              </a:ext>
            </a:extLst>
          </p:cNvPr>
          <p:cNvSpPr txBox="1"/>
          <p:nvPr/>
        </p:nvSpPr>
        <p:spPr>
          <a:xfrm>
            <a:off x="4543865" y="2561506"/>
            <a:ext cx="3094893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rgbClr val="C00000"/>
                </a:solidFill>
              </a:rPr>
              <a:t>FOLIO irányítási modellje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B6C5D4-6773-D54B-B82A-DDB1504E9FFD}"/>
              </a:ext>
            </a:extLst>
          </p:cNvPr>
          <p:cNvSpPr txBox="1"/>
          <p:nvPr/>
        </p:nvSpPr>
        <p:spPr>
          <a:xfrm>
            <a:off x="418398" y="5496518"/>
            <a:ext cx="422030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Terméktanács </a:t>
            </a:r>
          </a:p>
          <a:p>
            <a:pPr algn="ctr"/>
            <a:r>
              <a:rPr lang="hu-HU" sz="3200" b="1" dirty="0">
                <a:solidFill>
                  <a:srgbClr val="C00000"/>
                </a:solidFill>
              </a:rPr>
              <a:t>15 választott taggal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217EF3-87F7-EF4D-BCD2-1F020DCD4C8C}"/>
              </a:ext>
            </a:extLst>
          </p:cNvPr>
          <p:cNvSpPr txBox="1"/>
          <p:nvPr/>
        </p:nvSpPr>
        <p:spPr>
          <a:xfrm>
            <a:off x="254415" y="333851"/>
            <a:ext cx="397761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Közösségi tanács 15 választott taggal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1054D-B156-574A-8D2D-A4FBCA1835E6}"/>
              </a:ext>
            </a:extLst>
          </p:cNvPr>
          <p:cNvSpPr txBox="1"/>
          <p:nvPr/>
        </p:nvSpPr>
        <p:spPr>
          <a:xfrm>
            <a:off x="7537940" y="5496518"/>
            <a:ext cx="439615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Technikai tanács </a:t>
            </a:r>
          </a:p>
          <a:p>
            <a:pPr algn="ctr"/>
            <a:r>
              <a:rPr lang="hu-HU" sz="3200" b="1" dirty="0">
                <a:solidFill>
                  <a:srgbClr val="C00000"/>
                </a:solidFill>
              </a:rPr>
              <a:t>15 választott taggal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A4F62B-D36F-0A43-87D6-A7222490B1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404" y="284264"/>
            <a:ext cx="1825021" cy="105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1554F61-1F4C-46EA-BB1C-AB3380A14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0" t="28148" r="32334" b="51556"/>
          <a:stretch/>
        </p:blipFill>
        <p:spPr>
          <a:xfrm>
            <a:off x="463639" y="244699"/>
            <a:ext cx="7785280" cy="249936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6424FAE-4D99-4295-8DF6-06DC8AC8C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43" t="48592" r="26417" b="22519"/>
          <a:stretch/>
        </p:blipFill>
        <p:spPr>
          <a:xfrm>
            <a:off x="8706118" y="0"/>
            <a:ext cx="3299424" cy="28719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5B1E33-C97C-C14D-8C85-B777F6786BC4}"/>
              </a:ext>
            </a:extLst>
          </p:cNvPr>
          <p:cNvSpPr txBox="1"/>
          <p:nvPr/>
        </p:nvSpPr>
        <p:spPr>
          <a:xfrm>
            <a:off x="463639" y="2887682"/>
            <a:ext cx="1111690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Modularitás</a:t>
            </a:r>
          </a:p>
          <a:p>
            <a:pPr algn="just"/>
            <a:r>
              <a:rPr lang="hu-HU" dirty="0"/>
              <a:t>Applikációk könnyedén kapcsolódnak egymáshoz, azaz </a:t>
            </a:r>
            <a:r>
              <a:rPr lang="hu-HU" dirty="0" err="1"/>
              <a:t>választhatóak</a:t>
            </a:r>
            <a:r>
              <a:rPr lang="hu-HU" dirty="0"/>
              <a:t>, újak </a:t>
            </a:r>
            <a:r>
              <a:rPr lang="hu-HU" dirty="0" err="1"/>
              <a:t>fejleszthetőek</a:t>
            </a:r>
            <a:r>
              <a:rPr lang="hu-HU" dirty="0"/>
              <a:t>, vagy a munkafolyamatok </a:t>
            </a:r>
            <a:r>
              <a:rPr lang="hu-HU" dirty="0" err="1"/>
              <a:t>alakíthatóak</a:t>
            </a:r>
            <a:r>
              <a:rPr lang="hu-HU" dirty="0"/>
              <a:t>. Bármely szállító vagy könyvtár adhat hozzá új modult, nyílt forráskódként vagy ingyenesen.</a:t>
            </a:r>
          </a:p>
          <a:p>
            <a:pPr algn="just"/>
            <a:endParaRPr lang="hu-HU" sz="1000" dirty="0"/>
          </a:p>
          <a:p>
            <a:pPr algn="just"/>
            <a:r>
              <a:rPr lang="hu-HU" sz="23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Flexibilitás</a:t>
            </a:r>
          </a:p>
          <a:p>
            <a:pPr algn="just"/>
            <a:r>
              <a:rPr lang="hu-HU" dirty="0"/>
              <a:t>Megválasztható, hogy saját maga üzemelteti a könyvtár, vagy megbíz egy szállítót. Ugyanez igaz </a:t>
            </a:r>
          </a:p>
          <a:p>
            <a:pPr algn="just"/>
            <a:r>
              <a:rPr lang="hu-HU" dirty="0"/>
              <a:t>a fejlesztésekre, lehet házon belül vagy </a:t>
            </a:r>
            <a:r>
              <a:rPr lang="hu-HU" dirty="0" err="1"/>
              <a:t>külsősökkel</a:t>
            </a:r>
            <a:r>
              <a:rPr lang="hu-HU" dirty="0"/>
              <a:t>.</a:t>
            </a:r>
          </a:p>
          <a:p>
            <a:pPr algn="just"/>
            <a:endParaRPr lang="hu-HU" sz="1000" dirty="0"/>
          </a:p>
          <a:p>
            <a:pPr algn="just"/>
            <a:r>
              <a:rPr lang="hu-HU" sz="23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Bővíthetőség</a:t>
            </a:r>
          </a:p>
          <a:p>
            <a:pPr algn="just"/>
            <a:r>
              <a:rPr lang="hu-HU" dirty="0"/>
              <a:t>Rengeteg modullal bővíthető a FOLIO, intézményen kívüli alkalmazásokkal, mint pl. egyetemi </a:t>
            </a:r>
          </a:p>
          <a:p>
            <a:pPr algn="just"/>
            <a:r>
              <a:rPr lang="hu-HU" dirty="0"/>
              <a:t>management szoftverek, vagy intézményi </a:t>
            </a:r>
            <a:r>
              <a:rPr lang="hu-HU" dirty="0" err="1"/>
              <a:t>repozitóriumok</a:t>
            </a:r>
            <a:r>
              <a:rPr lang="hu-HU" dirty="0"/>
              <a:t>, kutatási platformok, keresőmotorok és</a:t>
            </a:r>
          </a:p>
          <a:p>
            <a:pPr algn="just"/>
            <a:r>
              <a:rPr lang="hu-HU" dirty="0"/>
              <a:t>így tovább.</a:t>
            </a:r>
          </a:p>
          <a:p>
            <a:pPr algn="just"/>
            <a:r>
              <a:rPr lang="hu-HU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8BF1C1-4E46-DC4A-B0FC-A8493F905E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012" y="5149959"/>
            <a:ext cx="1568530" cy="90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1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155" y="0"/>
            <a:ext cx="5398571" cy="799358"/>
          </a:xfrm>
        </p:spPr>
        <p:txBody>
          <a:bodyPr>
            <a:noAutofit/>
          </a:bodyPr>
          <a:lstStyle/>
          <a:p>
            <a:r>
              <a:rPr lang="hu-HU" sz="396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FOLIO architektúra</a:t>
            </a:r>
            <a:endParaRPr lang="en-US" sz="3960" b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865508" y="0"/>
            <a:ext cx="6197538" cy="6482862"/>
          </a:xfrm>
        </p:spPr>
        <p:txBody>
          <a:bodyPr>
            <a:noAutofit/>
          </a:bodyPr>
          <a:lstStyle/>
          <a:p>
            <a:pPr marL="0" indent="0">
              <a:spcBef>
                <a:spcPts val="2160"/>
              </a:spcBef>
              <a:buNone/>
            </a:pPr>
            <a:r>
              <a:rPr lang="en-US" altLang="en-US" sz="2160" b="1" dirty="0">
                <a:solidFill>
                  <a:srgbClr val="00B050"/>
                </a:solidFill>
                <a:latin typeface="+mj-lt"/>
              </a:rPr>
              <a:t>UI Toolkit</a:t>
            </a:r>
            <a:r>
              <a:rPr lang="en-US" altLang="en-US" sz="2160" dirty="0">
                <a:latin typeface="+mj-lt"/>
              </a:rPr>
              <a:t/>
            </a:r>
            <a:br>
              <a:rPr lang="en-US" altLang="en-US" sz="2160" dirty="0">
                <a:latin typeface="+mj-lt"/>
              </a:rPr>
            </a:br>
            <a:r>
              <a:rPr lang="en-US" altLang="en-US" sz="2160" dirty="0">
                <a:latin typeface="+mj-lt"/>
              </a:rPr>
              <a:t>React, Redux, </a:t>
            </a:r>
            <a:br>
              <a:rPr lang="en-US" altLang="en-US" sz="2160" dirty="0">
                <a:latin typeface="+mj-lt"/>
              </a:rPr>
            </a:br>
            <a:r>
              <a:rPr lang="en-US" altLang="en-US" sz="2160" dirty="0">
                <a:latin typeface="+mj-lt"/>
              </a:rPr>
              <a:t>Az </a:t>
            </a:r>
            <a:r>
              <a:rPr lang="en-US" altLang="en-US" sz="2160" dirty="0" err="1">
                <a:latin typeface="+mj-lt"/>
              </a:rPr>
              <a:t>alapértelmezett</a:t>
            </a:r>
            <a:r>
              <a:rPr lang="en-US" altLang="en-US" sz="2160" dirty="0">
                <a:latin typeface="+mj-lt"/>
              </a:rPr>
              <a:t> </a:t>
            </a:r>
            <a:r>
              <a:rPr lang="en-US" altLang="en-US" sz="2160" dirty="0" err="1">
                <a:latin typeface="+mj-lt"/>
              </a:rPr>
              <a:t>megoldás</a:t>
            </a:r>
            <a:r>
              <a:rPr lang="en-US" altLang="en-US" sz="2160" dirty="0">
                <a:latin typeface="+mj-lt"/>
              </a:rPr>
              <a:t>                     </a:t>
            </a:r>
            <a:r>
              <a:rPr lang="en-US" altLang="en-US" sz="2160" dirty="0" err="1">
                <a:latin typeface="+mj-lt"/>
              </a:rPr>
              <a:t>használata</a:t>
            </a:r>
            <a:r>
              <a:rPr lang="en-US" altLang="en-US" sz="2160" dirty="0">
                <a:latin typeface="+mj-lt"/>
              </a:rPr>
              <a:t> </a:t>
            </a:r>
            <a:r>
              <a:rPr lang="en-US" altLang="en-US" sz="2160" dirty="0" err="1">
                <a:latin typeface="+mj-lt"/>
              </a:rPr>
              <a:t>vagy</a:t>
            </a:r>
            <a:r>
              <a:rPr lang="en-US" altLang="en-US" sz="2160" dirty="0">
                <a:latin typeface="+mj-lt"/>
              </a:rPr>
              <a:t> </a:t>
            </a:r>
            <a:r>
              <a:rPr lang="en-US" altLang="en-US" sz="2160" dirty="0" err="1">
                <a:latin typeface="+mj-lt"/>
              </a:rPr>
              <a:t>új</a:t>
            </a:r>
            <a:r>
              <a:rPr lang="en-US" altLang="en-US" sz="2160" dirty="0">
                <a:latin typeface="+mj-lt"/>
              </a:rPr>
              <a:t> </a:t>
            </a:r>
            <a:r>
              <a:rPr lang="en-US" altLang="en-US" sz="2160" dirty="0" err="1">
                <a:latin typeface="+mj-lt"/>
              </a:rPr>
              <a:t>létrehozása</a:t>
            </a:r>
            <a:endParaRPr lang="en-US" altLang="en-US" sz="2160" dirty="0">
              <a:latin typeface="+mj-lt"/>
            </a:endParaRPr>
          </a:p>
          <a:p>
            <a:pPr marL="0" indent="0">
              <a:spcBef>
                <a:spcPts val="2160"/>
              </a:spcBef>
              <a:buNone/>
            </a:pPr>
            <a:r>
              <a:rPr lang="en-US" altLang="en-US" sz="2160" b="1" dirty="0" err="1">
                <a:solidFill>
                  <a:srgbClr val="B52525"/>
                </a:solidFill>
                <a:latin typeface="+mj-lt"/>
              </a:rPr>
              <a:t>Alap</a:t>
            </a:r>
            <a:r>
              <a:rPr lang="en-US" altLang="en-US" sz="2160" b="1" dirty="0">
                <a:solidFill>
                  <a:srgbClr val="B52525"/>
                </a:solidFill>
                <a:latin typeface="+mj-lt"/>
              </a:rPr>
              <a:t> FOLIO IKR </a:t>
            </a:r>
            <a:r>
              <a:rPr lang="en-US" altLang="en-US" sz="2160" b="1" dirty="0" err="1">
                <a:solidFill>
                  <a:srgbClr val="B52525"/>
                </a:solidFill>
                <a:latin typeface="+mj-lt"/>
              </a:rPr>
              <a:t>Applikációk</a:t>
            </a:r>
            <a:r>
              <a:rPr lang="en-US" altLang="en-US" sz="2160" dirty="0">
                <a:latin typeface="+mj-lt"/>
              </a:rPr>
              <a:t/>
            </a:r>
            <a:br>
              <a:rPr lang="en-US" altLang="en-US" sz="2160" dirty="0">
                <a:latin typeface="+mj-lt"/>
              </a:rPr>
            </a:br>
            <a:r>
              <a:rPr lang="en-US" altLang="en-US" sz="2160" dirty="0">
                <a:latin typeface="+mj-lt"/>
              </a:rPr>
              <a:t>OS apps,  pl. e-</a:t>
            </a:r>
            <a:r>
              <a:rPr lang="en-US" altLang="en-US" sz="2160" dirty="0" err="1">
                <a:latin typeface="+mj-lt"/>
              </a:rPr>
              <a:t>forrás</a:t>
            </a:r>
            <a:r>
              <a:rPr lang="en-US" altLang="en-US" sz="2160" dirty="0">
                <a:latin typeface="+mj-lt"/>
              </a:rPr>
              <a:t> management, </a:t>
            </a:r>
            <a:r>
              <a:rPr lang="en-US" altLang="en-US" sz="2160" dirty="0" err="1">
                <a:latin typeface="+mj-lt"/>
              </a:rPr>
              <a:t>kölcsönzés</a:t>
            </a:r>
            <a:r>
              <a:rPr lang="en-US" altLang="en-US" sz="2160" dirty="0">
                <a:latin typeface="+mj-lt"/>
              </a:rPr>
              <a:t>, </a:t>
            </a:r>
            <a:r>
              <a:rPr lang="en-US" altLang="en-US" sz="2160" dirty="0" err="1">
                <a:latin typeface="+mj-lt"/>
              </a:rPr>
              <a:t>katalogizálás</a:t>
            </a:r>
            <a:r>
              <a:rPr lang="en-US" altLang="en-US" sz="2160" dirty="0">
                <a:latin typeface="+mj-lt"/>
              </a:rPr>
              <a:t>, </a:t>
            </a:r>
            <a:r>
              <a:rPr lang="en-US" altLang="en-US" sz="2160" dirty="0" err="1">
                <a:latin typeface="+mj-lt"/>
              </a:rPr>
              <a:t>gyarapítás</a:t>
            </a:r>
            <a:r>
              <a:rPr lang="en-US" altLang="en-US" sz="2160" dirty="0">
                <a:latin typeface="+mj-lt"/>
              </a:rPr>
              <a:t>…</a:t>
            </a:r>
          </a:p>
          <a:p>
            <a:pPr marL="0" indent="0">
              <a:spcBef>
                <a:spcPts val="2160"/>
              </a:spcBef>
              <a:buNone/>
            </a:pPr>
            <a:r>
              <a:rPr lang="en-US" altLang="en-US" sz="2160" b="1" dirty="0">
                <a:solidFill>
                  <a:schemeClr val="accent1"/>
                </a:solidFill>
                <a:latin typeface="+mj-lt"/>
              </a:rPr>
              <a:t>Más </a:t>
            </a:r>
            <a:r>
              <a:rPr lang="en-US" altLang="en-US" sz="2160" b="1" dirty="0" err="1">
                <a:solidFill>
                  <a:schemeClr val="accent1"/>
                </a:solidFill>
                <a:latin typeface="+mj-lt"/>
              </a:rPr>
              <a:t>applikációk</a:t>
            </a:r>
            <a:r>
              <a:rPr lang="en-US" altLang="en-US" sz="2160" dirty="0">
                <a:latin typeface="+mj-lt"/>
              </a:rPr>
              <a:t/>
            </a:r>
            <a:br>
              <a:rPr lang="en-US" altLang="en-US" sz="2160" dirty="0">
                <a:latin typeface="+mj-lt"/>
              </a:rPr>
            </a:br>
            <a:r>
              <a:rPr lang="en-US" altLang="en-US" sz="2160" dirty="0" err="1">
                <a:latin typeface="+mj-lt"/>
              </a:rPr>
              <a:t>Bővítsd</a:t>
            </a:r>
            <a:r>
              <a:rPr lang="en-US" altLang="en-US" sz="2160" dirty="0">
                <a:latin typeface="+mj-lt"/>
              </a:rPr>
              <a:t> </a:t>
            </a:r>
            <a:r>
              <a:rPr lang="en-US" altLang="en-US" sz="2160" dirty="0" err="1">
                <a:latin typeface="+mj-lt"/>
              </a:rPr>
              <a:t>ki</a:t>
            </a:r>
            <a:r>
              <a:rPr lang="en-US" altLang="en-US" sz="2160" dirty="0">
                <a:latin typeface="+mj-lt"/>
              </a:rPr>
              <a:t> a </a:t>
            </a:r>
            <a:r>
              <a:rPr lang="en-US" altLang="en-US" sz="2160" dirty="0" err="1">
                <a:latin typeface="+mj-lt"/>
              </a:rPr>
              <a:t>meglévőeket</a:t>
            </a:r>
            <a:r>
              <a:rPr lang="en-US" altLang="en-US" sz="2160" dirty="0">
                <a:latin typeface="+mj-lt"/>
              </a:rPr>
              <a:t>                                   </a:t>
            </a:r>
            <a:r>
              <a:rPr lang="en-US" altLang="en-US" sz="2160" dirty="0" err="1">
                <a:latin typeface="+mj-lt"/>
              </a:rPr>
              <a:t>vagy</a:t>
            </a:r>
            <a:r>
              <a:rPr lang="en-US" altLang="en-US" sz="2160" dirty="0">
                <a:latin typeface="+mj-lt"/>
              </a:rPr>
              <a:t> </a:t>
            </a:r>
            <a:r>
              <a:rPr lang="en-US" altLang="en-US" sz="2160" dirty="0" err="1">
                <a:latin typeface="+mj-lt"/>
              </a:rPr>
              <a:t>fejlessz</a:t>
            </a:r>
            <a:r>
              <a:rPr lang="en-US" altLang="en-US" sz="2160" dirty="0">
                <a:latin typeface="+mj-lt"/>
              </a:rPr>
              <a:t> </a:t>
            </a:r>
            <a:r>
              <a:rPr lang="en-US" altLang="en-US" sz="2160" dirty="0" err="1">
                <a:latin typeface="+mj-lt"/>
              </a:rPr>
              <a:t>ki</a:t>
            </a:r>
            <a:r>
              <a:rPr lang="en-US" altLang="en-US" sz="2160" dirty="0">
                <a:latin typeface="+mj-lt"/>
              </a:rPr>
              <a:t> </a:t>
            </a:r>
            <a:r>
              <a:rPr lang="en-US" altLang="en-US" sz="2160" dirty="0" err="1">
                <a:latin typeface="+mj-lt"/>
              </a:rPr>
              <a:t>új</a:t>
            </a:r>
            <a:r>
              <a:rPr lang="en-US" altLang="en-US" sz="2160" dirty="0">
                <a:latin typeface="+mj-lt"/>
              </a:rPr>
              <a:t> </a:t>
            </a:r>
            <a:r>
              <a:rPr lang="en-US" altLang="en-US" sz="2160" dirty="0" err="1">
                <a:latin typeface="+mj-lt"/>
              </a:rPr>
              <a:t>alkalmazásokat</a:t>
            </a:r>
            <a:endParaRPr lang="en-US" altLang="en-US" sz="2160" dirty="0">
              <a:latin typeface="+mj-lt"/>
            </a:endParaRPr>
          </a:p>
          <a:p>
            <a:pPr marL="0" indent="0">
              <a:spcBef>
                <a:spcPts val="2160"/>
              </a:spcBef>
              <a:buNone/>
            </a:pPr>
            <a:r>
              <a:rPr lang="en-US" altLang="en-US" sz="2160" b="1" dirty="0">
                <a:solidFill>
                  <a:srgbClr val="DA6A34"/>
                </a:solidFill>
                <a:latin typeface="+mj-lt"/>
              </a:rPr>
              <a:t>FOLIO </a:t>
            </a:r>
            <a:r>
              <a:rPr lang="en-US" altLang="en-US" sz="2160" b="1" dirty="0" err="1">
                <a:solidFill>
                  <a:srgbClr val="DA6A34"/>
                </a:solidFill>
                <a:latin typeface="+mj-lt"/>
              </a:rPr>
              <a:t>kommunikáció</a:t>
            </a:r>
            <a:r>
              <a:rPr lang="en-US" altLang="en-US" sz="2160" b="1" dirty="0">
                <a:solidFill>
                  <a:srgbClr val="DA6A34"/>
                </a:solidFill>
                <a:latin typeface="+mj-lt"/>
              </a:rPr>
              <a:t> / </a:t>
            </a:r>
            <a:r>
              <a:rPr lang="en-US" altLang="en-US" sz="2160" b="1" dirty="0" err="1">
                <a:solidFill>
                  <a:srgbClr val="DA6A34"/>
                </a:solidFill>
                <a:latin typeface="+mj-lt"/>
              </a:rPr>
              <a:t>kapu</a:t>
            </a:r>
            <a:r>
              <a:rPr lang="en-US" altLang="en-US" sz="2160" dirty="0">
                <a:latin typeface="+mj-lt"/>
              </a:rPr>
              <a:t/>
            </a:r>
            <a:br>
              <a:rPr lang="en-US" altLang="en-US" sz="2160" dirty="0">
                <a:latin typeface="+mj-lt"/>
              </a:rPr>
            </a:br>
            <a:r>
              <a:rPr lang="en-US" altLang="en-US" sz="2160" dirty="0">
                <a:latin typeface="+mj-lt"/>
              </a:rPr>
              <a:t> API-k, “</a:t>
            </a:r>
            <a:r>
              <a:rPr lang="en-US" altLang="en-US" sz="2160" dirty="0" err="1">
                <a:latin typeface="+mj-lt"/>
              </a:rPr>
              <a:t>kapcsolótábla</a:t>
            </a:r>
            <a:r>
              <a:rPr lang="en-US" altLang="en-US" sz="2160" dirty="0">
                <a:latin typeface="+mj-lt"/>
              </a:rPr>
              <a:t>”,</a:t>
            </a:r>
            <a:br>
              <a:rPr lang="en-US" altLang="en-US" sz="2160" dirty="0">
                <a:latin typeface="+mj-lt"/>
              </a:rPr>
            </a:br>
            <a:r>
              <a:rPr lang="en-US" altLang="en-US" sz="2160" dirty="0" err="1">
                <a:latin typeface="+mj-lt"/>
              </a:rPr>
              <a:t>felhasználó</a:t>
            </a:r>
            <a:r>
              <a:rPr lang="en-US" altLang="en-US" sz="2160" dirty="0">
                <a:latin typeface="+mj-lt"/>
              </a:rPr>
              <a:t> </a:t>
            </a:r>
            <a:r>
              <a:rPr lang="en-US" altLang="en-US" sz="2160" dirty="0" err="1">
                <a:latin typeface="+mj-lt"/>
              </a:rPr>
              <a:t>könyvtárak</a:t>
            </a:r>
            <a:r>
              <a:rPr lang="en-US" altLang="en-US" sz="2160" dirty="0">
                <a:latin typeface="+mj-lt"/>
              </a:rPr>
              <a:t> </a:t>
            </a:r>
            <a:r>
              <a:rPr lang="en-US" altLang="en-US" sz="2160" dirty="0" err="1">
                <a:latin typeface="+mj-lt"/>
              </a:rPr>
              <a:t>elválasztása</a:t>
            </a:r>
            <a:endParaRPr lang="en-US" altLang="en-US" sz="2160" dirty="0">
              <a:latin typeface="+mj-lt"/>
            </a:endParaRPr>
          </a:p>
          <a:p>
            <a:pPr marL="0" indent="0">
              <a:spcBef>
                <a:spcPts val="2160"/>
              </a:spcBef>
              <a:buNone/>
            </a:pPr>
            <a:r>
              <a:rPr lang="en-US" altLang="en-US" sz="2160" b="1" dirty="0">
                <a:latin typeface="+mj-lt"/>
              </a:rPr>
              <a:t>RENDSZER</a:t>
            </a:r>
            <a:r>
              <a:rPr lang="en-US" altLang="en-US" sz="2160" dirty="0">
                <a:latin typeface="+mj-lt"/>
              </a:rPr>
              <a:t/>
            </a:r>
            <a:br>
              <a:rPr lang="en-US" altLang="en-US" sz="2160" dirty="0">
                <a:latin typeface="+mj-lt"/>
              </a:rPr>
            </a:br>
            <a:r>
              <a:rPr lang="en-US" altLang="en-US" sz="2160" dirty="0" err="1">
                <a:latin typeface="+mj-lt"/>
              </a:rPr>
              <a:t>Felhasználói</a:t>
            </a:r>
            <a:r>
              <a:rPr lang="en-US" altLang="en-US" sz="2160" dirty="0">
                <a:latin typeface="+mj-lt"/>
              </a:rPr>
              <a:t> </a:t>
            </a:r>
            <a:r>
              <a:rPr lang="en-US" altLang="en-US" sz="2160" dirty="0" err="1">
                <a:latin typeface="+mj-lt"/>
              </a:rPr>
              <a:t>könyvtár</a:t>
            </a:r>
            <a:r>
              <a:rPr lang="en-US" altLang="en-US" sz="2160" dirty="0">
                <a:latin typeface="+mj-lt"/>
              </a:rPr>
              <a:t> </a:t>
            </a:r>
            <a:r>
              <a:rPr lang="en-US" altLang="en-US" sz="2160" dirty="0" err="1">
                <a:latin typeface="+mj-lt"/>
              </a:rPr>
              <a:t>konfiguráció</a:t>
            </a:r>
            <a:endParaRPr lang="en-US" altLang="en-US" sz="2160" dirty="0"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01399" y="1909624"/>
            <a:ext cx="658368" cy="731520"/>
          </a:xfrm>
          <a:prstGeom prst="rect">
            <a:avLst/>
          </a:prstGeom>
          <a:solidFill>
            <a:srgbClr val="B52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80" dirty="0">
                <a:solidFill>
                  <a:prstClr val="white"/>
                </a:solidFill>
              </a:rPr>
              <a:t>CAT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74703" y="1901582"/>
            <a:ext cx="658368" cy="731520"/>
          </a:xfrm>
          <a:prstGeom prst="rect">
            <a:avLst/>
          </a:prstGeom>
          <a:solidFill>
            <a:srgbClr val="B52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80" dirty="0">
                <a:solidFill>
                  <a:prstClr val="white"/>
                </a:solidFill>
              </a:rPr>
              <a:t>ERM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01399" y="2783560"/>
            <a:ext cx="658368" cy="731520"/>
          </a:xfrm>
          <a:prstGeom prst="rect">
            <a:avLst/>
          </a:prstGeom>
          <a:solidFill>
            <a:srgbClr val="B52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80" dirty="0">
                <a:solidFill>
                  <a:prstClr val="white"/>
                </a:solidFill>
              </a:rPr>
              <a:t>CIRC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74703" y="2783560"/>
            <a:ext cx="658368" cy="731520"/>
          </a:xfrm>
          <a:prstGeom prst="rect">
            <a:avLst/>
          </a:prstGeom>
          <a:solidFill>
            <a:srgbClr val="B52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80" dirty="0">
                <a:solidFill>
                  <a:prstClr val="white"/>
                </a:solidFill>
              </a:rPr>
              <a:t>ACQ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769177" y="3192184"/>
            <a:ext cx="658368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548640"/>
            <a:r>
              <a:rPr lang="en-US" sz="1680" dirty="0">
                <a:solidFill>
                  <a:prstClr val="white"/>
                </a:solidFill>
              </a:rPr>
              <a:t>IR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542481" y="3192184"/>
            <a:ext cx="658368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548640"/>
            <a:r>
              <a:rPr lang="en-US" sz="1680" dirty="0">
                <a:solidFill>
                  <a:prstClr val="white"/>
                </a:solidFill>
              </a:rPr>
              <a:t>LMS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15785" y="3192184"/>
            <a:ext cx="658368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548640"/>
            <a:r>
              <a:rPr lang="en-US" sz="1680" dirty="0">
                <a:solidFill>
                  <a:prstClr val="white"/>
                </a:solidFill>
              </a:rPr>
              <a:t>RPT</a:t>
            </a:r>
          </a:p>
        </p:txBody>
      </p: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740083" y="1554661"/>
            <a:ext cx="0" cy="4401183"/>
          </a:xfrm>
          <a:prstGeom prst="line">
            <a:avLst/>
          </a:prstGeom>
          <a:ln w="22225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40083" y="1554660"/>
            <a:ext cx="365760" cy="0"/>
          </a:xfrm>
          <a:prstGeom prst="line">
            <a:avLst/>
          </a:prstGeom>
          <a:ln w="22225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40083" y="5929019"/>
            <a:ext cx="365760" cy="0"/>
          </a:xfrm>
          <a:prstGeom prst="line">
            <a:avLst/>
          </a:prstGeom>
          <a:ln w="22225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40083" y="4788430"/>
            <a:ext cx="365760" cy="0"/>
          </a:xfrm>
          <a:prstGeom prst="line">
            <a:avLst/>
          </a:prstGeom>
          <a:ln w="22225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16200000">
            <a:off x="-1980708" y="3364178"/>
            <a:ext cx="4758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60" b="1" dirty="0">
                <a:solidFill>
                  <a:srgbClr val="454545"/>
                </a:solidFill>
              </a:rPr>
              <a:t>PLATFORM</a:t>
            </a:r>
          </a:p>
        </p:txBody>
      </p:sp>
      <p:sp>
        <p:nvSpPr>
          <p:cNvPr id="49" name="Right Arrow 48"/>
          <p:cNvSpPr/>
          <p:nvPr/>
        </p:nvSpPr>
        <p:spPr>
          <a:xfrm>
            <a:off x="5140201" y="1008186"/>
            <a:ext cx="558798" cy="36131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dirty="0">
              <a:solidFill>
                <a:prstClr val="white"/>
              </a:solidFill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2736333" y="2112434"/>
            <a:ext cx="2962656" cy="369408"/>
          </a:xfrm>
          <a:prstGeom prst="rightArrow">
            <a:avLst/>
          </a:prstGeom>
          <a:solidFill>
            <a:srgbClr val="B52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dirty="0">
              <a:solidFill>
                <a:prstClr val="white"/>
              </a:solidFill>
            </a:endParaRPr>
          </a:p>
        </p:txBody>
      </p:sp>
      <p:sp>
        <p:nvSpPr>
          <p:cNvPr id="51" name="Right Arrow 50"/>
          <p:cNvSpPr/>
          <p:nvPr/>
        </p:nvSpPr>
        <p:spPr>
          <a:xfrm>
            <a:off x="5140201" y="3320111"/>
            <a:ext cx="558798" cy="29059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dirty="0">
              <a:solidFill>
                <a:prstClr val="white"/>
              </a:solidFill>
            </a:endParaRPr>
          </a:p>
        </p:txBody>
      </p:sp>
      <p:sp>
        <p:nvSpPr>
          <p:cNvPr id="52" name="Right Arrow 51"/>
          <p:cNvSpPr/>
          <p:nvPr/>
        </p:nvSpPr>
        <p:spPr>
          <a:xfrm>
            <a:off x="5149416" y="4621049"/>
            <a:ext cx="558798" cy="323111"/>
          </a:xfrm>
          <a:prstGeom prst="rightArrow">
            <a:avLst/>
          </a:prstGeom>
          <a:solidFill>
            <a:srgbClr val="DA6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dirty="0">
              <a:solidFill>
                <a:prstClr val="white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5140201" y="5782430"/>
            <a:ext cx="558798" cy="40757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01976" y="799358"/>
            <a:ext cx="3872754" cy="9574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880" dirty="0">
                <a:solidFill>
                  <a:prstClr val="white"/>
                </a:solidFill>
              </a:rPr>
              <a:t>UI / </a:t>
            </a:r>
            <a:r>
              <a:rPr lang="en-US" sz="2880" dirty="0" err="1">
                <a:solidFill>
                  <a:prstClr val="white"/>
                </a:solidFill>
              </a:rPr>
              <a:t>felhasználói</a:t>
            </a:r>
            <a:r>
              <a:rPr lang="en-US" sz="2880" dirty="0">
                <a:solidFill>
                  <a:prstClr val="white"/>
                </a:solidFill>
              </a:rPr>
              <a:t> interface </a:t>
            </a:r>
            <a:r>
              <a:rPr lang="en-US" sz="2880" dirty="0" err="1">
                <a:solidFill>
                  <a:prstClr val="white"/>
                </a:solidFill>
              </a:rPr>
              <a:t>eszköztár</a:t>
            </a:r>
            <a:endParaRPr lang="en-US" sz="2880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01416" y="4128744"/>
            <a:ext cx="3872754" cy="1113816"/>
          </a:xfrm>
          <a:prstGeom prst="rect">
            <a:avLst/>
          </a:prstGeom>
          <a:solidFill>
            <a:srgbClr val="DA6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880">
                <a:solidFill>
                  <a:prstClr val="white"/>
                </a:solidFill>
              </a:rPr>
              <a:t>OKAPI FOLIO </a:t>
            </a:r>
            <a:endParaRPr lang="en-US" sz="2880" dirty="0">
              <a:solidFill>
                <a:prstClr val="white"/>
              </a:solidFill>
            </a:endParaRPr>
          </a:p>
          <a:p>
            <a:pPr algn="ctr" defTabSz="548640"/>
            <a:r>
              <a:rPr lang="en-US" sz="2880" dirty="0" err="1">
                <a:solidFill>
                  <a:prstClr val="white"/>
                </a:solidFill>
              </a:rPr>
              <a:t>kommunikáció</a:t>
            </a:r>
            <a:r>
              <a:rPr lang="en-US" sz="2880" dirty="0">
                <a:solidFill>
                  <a:prstClr val="white"/>
                </a:solidFill>
              </a:rPr>
              <a:t> / </a:t>
            </a:r>
            <a:r>
              <a:rPr lang="en-US" sz="2880" dirty="0" err="1">
                <a:solidFill>
                  <a:prstClr val="white"/>
                </a:solidFill>
              </a:rPr>
              <a:t>kapu</a:t>
            </a:r>
            <a:endParaRPr lang="en-US" sz="2880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01417" y="5609440"/>
            <a:ext cx="3872754" cy="63915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r>
              <a:rPr lang="en-US" sz="2880" dirty="0" err="1">
                <a:solidFill>
                  <a:prstClr val="white"/>
                </a:solidFill>
              </a:rPr>
              <a:t>Rendszer</a:t>
            </a:r>
            <a:r>
              <a:rPr lang="en-US" sz="2880" dirty="0">
                <a:solidFill>
                  <a:prstClr val="white"/>
                </a:solidFill>
              </a:rPr>
              <a:t> </a:t>
            </a:r>
            <a:r>
              <a:rPr lang="en-US" sz="2880" dirty="0" err="1">
                <a:solidFill>
                  <a:prstClr val="white"/>
                </a:solidFill>
              </a:rPr>
              <a:t>réteg</a:t>
            </a:r>
            <a:endParaRPr lang="en-US" sz="2880" dirty="0">
              <a:solidFill>
                <a:prstClr val="white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002690-9619-7049-BDF1-EE0B7E38BD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88" y="240640"/>
            <a:ext cx="1328731" cy="7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6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D8CD91-AA61-4147-9E9A-32C552571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5" y="785446"/>
            <a:ext cx="10202285" cy="5814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98EADF-1F8B-5446-9949-0A1C358911AA}"/>
              </a:ext>
            </a:extLst>
          </p:cNvPr>
          <p:cNvSpPr txBox="1"/>
          <p:nvPr/>
        </p:nvSpPr>
        <p:spPr>
          <a:xfrm>
            <a:off x="696982" y="134507"/>
            <a:ext cx="8284380" cy="650939"/>
          </a:xfrm>
          <a:prstGeom prst="rect">
            <a:avLst/>
          </a:prstGeom>
          <a:noFill/>
        </p:spPr>
        <p:txBody>
          <a:bodyPr wrap="square" lIns="41140" tIns="20570" rIns="41140" bIns="20570" rtlCol="0">
            <a:spAutoFit/>
          </a:bodyPr>
          <a:lstStyle/>
          <a:p>
            <a:pPr algn="ctr"/>
            <a:r>
              <a:rPr lang="hu-HU" sz="396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Lato Regular"/>
                <a:cs typeface="Lato Regular"/>
              </a:rPr>
              <a:t>Elektronikus forrásmenedzsment ERM</a:t>
            </a:r>
            <a:endParaRPr lang="id-ID" sz="3960" b="1" dirty="0">
              <a:solidFill>
                <a:schemeClr val="accent6">
                  <a:lumMod val="75000"/>
                  <a:lumOff val="25000"/>
                </a:schemeClr>
              </a:solidFill>
              <a:latin typeface="Lato Regular"/>
              <a:cs typeface="La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CE89B-DDFA-094C-B218-E89C3FB2F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880" y="4786841"/>
            <a:ext cx="2348903" cy="1590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2A601E-6E21-B940-8956-49B1349F9E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88" y="240640"/>
            <a:ext cx="1328731" cy="7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F41C7-1287-0E45-A9A7-99D290CE9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3" y="0"/>
            <a:ext cx="1153349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75268E-2ACB-C643-ACCB-2C7536F8AF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693" y="-1"/>
            <a:ext cx="2078541" cy="1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9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A91B4-C5F7-244C-A905-55F3C4E60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40"/>
            <a:ext cx="12192000" cy="6557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2CA72C-2140-9F4C-A1A8-D6579C91BF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693" y="-1"/>
            <a:ext cx="2078541" cy="1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8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387D6E-EE87-6D4D-BBD4-E13829745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32" y="1504709"/>
            <a:ext cx="109728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98EADF-1F8B-5446-9949-0A1C358911AA}"/>
              </a:ext>
            </a:extLst>
          </p:cNvPr>
          <p:cNvSpPr txBox="1"/>
          <p:nvPr/>
        </p:nvSpPr>
        <p:spPr>
          <a:xfrm>
            <a:off x="-124821" y="134507"/>
            <a:ext cx="9396587" cy="650939"/>
          </a:xfrm>
          <a:prstGeom prst="rect">
            <a:avLst/>
          </a:prstGeom>
          <a:noFill/>
        </p:spPr>
        <p:txBody>
          <a:bodyPr wrap="square" lIns="41140" tIns="20570" rIns="41140" bIns="20570" rtlCol="0">
            <a:spAutoFit/>
          </a:bodyPr>
          <a:lstStyle/>
          <a:p>
            <a:pPr algn="ctr"/>
            <a:r>
              <a:rPr lang="hu-HU" sz="396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Lato Regular"/>
                <a:cs typeface="Lato Regular"/>
              </a:rPr>
              <a:t>4. FOLIO napok Németország 2021</a:t>
            </a:r>
            <a:endParaRPr lang="id-ID" sz="3960" b="1" dirty="0">
              <a:solidFill>
                <a:schemeClr val="accent6">
                  <a:lumMod val="75000"/>
                  <a:lumOff val="25000"/>
                </a:schemeClr>
              </a:solidFill>
              <a:latin typeface="Lato Regular"/>
              <a:cs typeface="Lato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D228A0-ED9F-794D-96DC-71C78F8510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9" y="68914"/>
            <a:ext cx="1744179" cy="1007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A3ED40-DAED-084A-BEB6-6C0913FF4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13" y="851039"/>
            <a:ext cx="36322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4034D3-48E7-AE44-AD44-19F159DE3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56" y="803108"/>
            <a:ext cx="2719086" cy="35982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3466FB-A0E6-2243-873F-C42B31F63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" y="4401365"/>
            <a:ext cx="2762734" cy="23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3E8E69-2463-9842-AFFF-6CD335FE45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9" y="68914"/>
            <a:ext cx="1744179" cy="1007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31AEEC-FC32-7B4D-9081-9034424A0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82" y="-25523"/>
            <a:ext cx="59797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93441-C3AA-C945-A3F3-AFA568DF6CC1}"/>
              </a:ext>
            </a:extLst>
          </p:cNvPr>
          <p:cNvSpPr txBox="1"/>
          <p:nvPr/>
        </p:nvSpPr>
        <p:spPr>
          <a:xfrm>
            <a:off x="7174523" y="2776588"/>
            <a:ext cx="4991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b="1" dirty="0">
                <a:solidFill>
                  <a:srgbClr val="FF0000"/>
                </a:solidFill>
              </a:rPr>
              <a:t>A </a:t>
            </a:r>
            <a:r>
              <a:rPr lang="en-US" sz="4000" b="1" dirty="0" err="1">
                <a:solidFill>
                  <a:srgbClr val="FF0000"/>
                </a:solidFill>
              </a:rPr>
              <a:t>legfontosabb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tényező</a:t>
            </a:r>
            <a:r>
              <a:rPr lang="en-US" sz="4000" b="1" dirty="0">
                <a:solidFill>
                  <a:srgbClr val="FF0000"/>
                </a:solidFill>
              </a:rPr>
              <a:t>: </a:t>
            </a:r>
          </a:p>
          <a:p>
            <a:pPr lvl="1" algn="ctr"/>
            <a:r>
              <a:rPr lang="en-US" sz="4000" b="1" dirty="0" err="1">
                <a:solidFill>
                  <a:srgbClr val="FF0000"/>
                </a:solidFill>
              </a:rPr>
              <a:t>az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ökoszisztéma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337F2F-689C-7343-8F8F-EE3599B6996B}"/>
              </a:ext>
            </a:extLst>
          </p:cNvPr>
          <p:cNvSpPr/>
          <p:nvPr/>
        </p:nvSpPr>
        <p:spPr>
          <a:xfrm>
            <a:off x="6685980" y="6231056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C2D863-E1AA-304A-985F-44A4804F6598}"/>
              </a:ext>
            </a:extLst>
          </p:cNvPr>
          <p:cNvSpPr txBox="1"/>
          <p:nvPr/>
        </p:nvSpPr>
        <p:spPr>
          <a:xfrm>
            <a:off x="6685980" y="6142755"/>
            <a:ext cx="45191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Copyright: </a:t>
            </a:r>
          </a:p>
          <a:p>
            <a:pPr algn="r"/>
            <a:r>
              <a:rPr lang="hu-HU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Library</a:t>
            </a:r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Systems </a:t>
            </a:r>
            <a:r>
              <a:rPr lang="hu-HU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Support</a:t>
            </a:r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and </a:t>
            </a:r>
            <a:r>
              <a:rPr lang="hu-HU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Guidance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6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342074" y="824662"/>
            <a:ext cx="9850754" cy="5688013"/>
          </a:xfrm>
        </p:spPr>
        <p:txBody>
          <a:bodyPr/>
          <a:lstStyle/>
          <a:p>
            <a:pPr marL="320040" indent="-320040" algn="just">
              <a:lnSpc>
                <a:spcPct val="90000"/>
              </a:lnSpc>
            </a:pPr>
            <a:endParaRPr lang="en-GB" altLang="en-US" sz="2400" b="1" dirty="0"/>
          </a:p>
          <a:p>
            <a:pPr marL="320040" indent="-320040" algn="just">
              <a:lnSpc>
                <a:spcPct val="90000"/>
              </a:lnSpc>
            </a:pPr>
            <a:endParaRPr lang="en-GB" altLang="en-US" sz="2880" b="1" dirty="0"/>
          </a:p>
          <a:p>
            <a:pPr marL="320040" indent="-320040" algn="just">
              <a:lnSpc>
                <a:spcPct val="90000"/>
              </a:lnSpc>
            </a:pPr>
            <a:endParaRPr lang="en-GB" altLang="en-US" sz="2880" b="1" dirty="0"/>
          </a:p>
          <a:p>
            <a:pPr marL="320040" indent="-320040" algn="just">
              <a:lnSpc>
                <a:spcPct val="90000"/>
              </a:lnSpc>
            </a:pPr>
            <a:endParaRPr lang="en-GB" altLang="en-US" sz="2880" dirty="0"/>
          </a:p>
          <a:p>
            <a:pPr marL="320040" indent="-320040" algn="just">
              <a:lnSpc>
                <a:spcPct val="90000"/>
              </a:lnSpc>
            </a:pPr>
            <a:endParaRPr lang="en-GB" altLang="en-US" sz="2400" i="1" dirty="0"/>
          </a:p>
          <a:p>
            <a:pPr marL="320040" indent="-320040" algn="just">
              <a:lnSpc>
                <a:spcPct val="90000"/>
              </a:lnSpc>
            </a:pPr>
            <a:endParaRPr lang="en-GB" altLang="en-US" sz="2400" i="1" dirty="0"/>
          </a:p>
          <a:p>
            <a:pPr marL="320040" indent="-320040" algn="just">
              <a:lnSpc>
                <a:spcPct val="90000"/>
              </a:lnSpc>
            </a:pPr>
            <a:endParaRPr lang="en-GB" altLang="en-US" sz="2400" i="1" dirty="0"/>
          </a:p>
          <a:p>
            <a:pPr marL="320040" indent="-320040" algn="just">
              <a:lnSpc>
                <a:spcPct val="90000"/>
              </a:lnSpc>
            </a:pPr>
            <a:endParaRPr lang="en-GB" altLang="en-US" sz="2400" i="1" dirty="0"/>
          </a:p>
          <a:p>
            <a:pPr marL="320040" indent="-320040" algn="just">
              <a:lnSpc>
                <a:spcPct val="90000"/>
              </a:lnSpc>
            </a:pPr>
            <a:endParaRPr lang="en-GB" altLang="en-US" sz="2400" i="1" dirty="0"/>
          </a:p>
          <a:p>
            <a:pPr marL="320040" indent="-320040" algn="just">
              <a:lnSpc>
                <a:spcPct val="90000"/>
              </a:lnSpc>
            </a:pPr>
            <a:endParaRPr lang="en-GB" altLang="en-US" sz="2400" dirty="0"/>
          </a:p>
          <a:p>
            <a:pPr marL="320040" indent="-320040" algn="just">
              <a:lnSpc>
                <a:spcPct val="90000"/>
              </a:lnSpc>
            </a:pPr>
            <a:endParaRPr lang="en-GB" altLang="en-US" sz="2400" b="1" dirty="0">
              <a:solidFill>
                <a:srgbClr val="BC0000"/>
              </a:solidFill>
            </a:endParaRPr>
          </a:p>
          <a:p>
            <a:pPr marL="320040" indent="-320040" algn="just">
              <a:lnSpc>
                <a:spcPct val="90000"/>
              </a:lnSpc>
              <a:buFontTx/>
              <a:buChar char="•"/>
            </a:pPr>
            <a:endParaRPr lang="en-GB" altLang="en-US" sz="2400" b="1" dirty="0">
              <a:solidFill>
                <a:srgbClr val="BC0000"/>
              </a:solidFill>
            </a:endParaRPr>
          </a:p>
          <a:p>
            <a:pPr marL="320040" indent="-320040" algn="just">
              <a:lnSpc>
                <a:spcPct val="90000"/>
              </a:lnSpc>
              <a:buFontTx/>
              <a:buChar char="•"/>
            </a:pPr>
            <a:endParaRPr lang="en-GB" altLang="en-US" sz="2400" b="1" dirty="0">
              <a:solidFill>
                <a:srgbClr val="BC0000"/>
              </a:solidFill>
            </a:endParaRPr>
          </a:p>
          <a:p>
            <a:pPr marL="320040" indent="-320040" algn="just">
              <a:lnSpc>
                <a:spcPct val="90000"/>
              </a:lnSpc>
            </a:pPr>
            <a:endParaRPr lang="en-GB" altLang="en-US" sz="1680" i="1" dirty="0">
              <a:solidFill>
                <a:schemeClr val="tx1"/>
              </a:solidFill>
            </a:endParaRPr>
          </a:p>
          <a:p>
            <a:pPr marL="320040" indent="-320040" algn="just">
              <a:lnSpc>
                <a:spcPct val="90000"/>
              </a:lnSpc>
            </a:pPr>
            <a:endParaRPr lang="en-GB" altLang="en-US" sz="2640" dirty="0"/>
          </a:p>
          <a:p>
            <a:pPr marL="320040" indent="-320040" algn="just">
              <a:lnSpc>
                <a:spcPct val="90000"/>
              </a:lnSpc>
            </a:pPr>
            <a:endParaRPr lang="en-GB" altLang="en-US" sz="2160" dirty="0"/>
          </a:p>
          <a:p>
            <a:pPr marL="320040" indent="-320040">
              <a:lnSpc>
                <a:spcPct val="90000"/>
              </a:lnSpc>
            </a:pPr>
            <a:endParaRPr lang="en-GB" altLang="en-US" sz="2160" dirty="0"/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609601" y="-212366"/>
            <a:ext cx="184731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z="2160"/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609601" y="-212366"/>
            <a:ext cx="184731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 sz="2160"/>
          </a:p>
        </p:txBody>
      </p:sp>
      <p:pic>
        <p:nvPicPr>
          <p:cNvPr id="22535" name="Picture 12" descr="C:\Users\tizianap\Desktop\ADLUG2013\RDA_immagin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2938" y="920752"/>
            <a:ext cx="1553162" cy="165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3" descr="C:\Users\tizianap\Desktop\ADLUG2013\LinkedData_immagin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7129" y="4243999"/>
            <a:ext cx="2314574" cy="151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1" descr="C:\Users\tizianap\Desktop\ADLUG2013\Bibframe_immagin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0651" y="1634560"/>
            <a:ext cx="1561513" cy="204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3" descr="C:\Users\tizianap\Desktop\ADLUG2013\FRAD_immagin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7484" y="1000126"/>
            <a:ext cx="2375316" cy="184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4" descr="C:\Users\tizianap\Desktop\ADLUG2013\ICP_immagine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6314" y="3661300"/>
            <a:ext cx="1732598" cy="219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0" name="CasellaDiTesto 15"/>
          <p:cNvSpPr txBox="1">
            <a:spLocks noChangeArrowheads="1"/>
          </p:cNvSpPr>
          <p:nvPr/>
        </p:nvSpPr>
        <p:spPr bwMode="auto">
          <a:xfrm>
            <a:off x="216774" y="3008545"/>
            <a:ext cx="4629150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en-US" sz="1440" i="1" dirty="0" err="1"/>
              <a:t>Functional</a:t>
            </a:r>
            <a:r>
              <a:rPr lang="it-IT" altLang="en-US" sz="1440" i="1" dirty="0"/>
              <a:t> </a:t>
            </a:r>
            <a:r>
              <a:rPr lang="it-IT" altLang="en-US" sz="1440" i="1" dirty="0" err="1"/>
              <a:t>Requirements</a:t>
            </a:r>
            <a:r>
              <a:rPr lang="it-IT" altLang="en-US" sz="1440" i="1" dirty="0"/>
              <a:t> </a:t>
            </a:r>
            <a:r>
              <a:rPr lang="it-IT" altLang="en-US" sz="1440" i="1" dirty="0" err="1"/>
              <a:t>for</a:t>
            </a:r>
            <a:r>
              <a:rPr lang="it-IT" altLang="en-US" sz="1440" i="1" dirty="0"/>
              <a:t> Authority Data</a:t>
            </a:r>
          </a:p>
        </p:txBody>
      </p:sp>
      <p:sp>
        <p:nvSpPr>
          <p:cNvPr id="22541" name="CasellaDiTesto 16"/>
          <p:cNvSpPr txBox="1">
            <a:spLocks noChangeArrowheads="1"/>
          </p:cNvSpPr>
          <p:nvPr/>
        </p:nvSpPr>
        <p:spPr bwMode="auto">
          <a:xfrm>
            <a:off x="2994154" y="5403237"/>
            <a:ext cx="4629150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en-US" sz="1440" i="1" dirty="0" err="1"/>
              <a:t>Functional</a:t>
            </a:r>
            <a:r>
              <a:rPr lang="it-IT" altLang="en-US" sz="1440" i="1" dirty="0"/>
              <a:t> </a:t>
            </a:r>
            <a:r>
              <a:rPr lang="it-IT" altLang="en-US" sz="1440" i="1" dirty="0" err="1"/>
              <a:t>Requirements</a:t>
            </a:r>
            <a:r>
              <a:rPr lang="it-IT" altLang="en-US" sz="1440" i="1" dirty="0"/>
              <a:t> for </a:t>
            </a:r>
            <a:r>
              <a:rPr lang="it-IT" altLang="en-US" sz="1440" i="1" dirty="0" err="1"/>
              <a:t>Bibliographic</a:t>
            </a:r>
            <a:r>
              <a:rPr lang="it-IT" altLang="en-US" sz="1440" i="1" dirty="0"/>
              <a:t> </a:t>
            </a:r>
            <a:r>
              <a:rPr lang="it-IT" altLang="en-US" sz="1440" i="1" dirty="0" err="1"/>
              <a:t>Records</a:t>
            </a:r>
            <a:endParaRPr lang="it-IT" altLang="en-US" sz="1440" i="1" dirty="0"/>
          </a:p>
        </p:txBody>
      </p:sp>
      <p:sp>
        <p:nvSpPr>
          <p:cNvPr id="22542" name="CasellaDiTesto 17"/>
          <p:cNvSpPr txBox="1">
            <a:spLocks noChangeArrowheads="1"/>
          </p:cNvSpPr>
          <p:nvPr/>
        </p:nvSpPr>
        <p:spPr bwMode="auto">
          <a:xfrm>
            <a:off x="4705940" y="2643189"/>
            <a:ext cx="2990262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en-US" sz="1440" i="1" dirty="0"/>
              <a:t>Resource </a:t>
            </a:r>
            <a:r>
              <a:rPr lang="it-IT" altLang="en-US" sz="1440" i="1" dirty="0" err="1"/>
              <a:t>Description</a:t>
            </a:r>
            <a:r>
              <a:rPr lang="it-IT" altLang="en-US" sz="1440" i="1" dirty="0"/>
              <a:t> and Access</a:t>
            </a:r>
          </a:p>
        </p:txBody>
      </p:sp>
      <p:sp>
        <p:nvSpPr>
          <p:cNvPr id="22543" name="CasellaDiTesto 18"/>
          <p:cNvSpPr txBox="1">
            <a:spLocks noChangeArrowheads="1"/>
          </p:cNvSpPr>
          <p:nvPr/>
        </p:nvSpPr>
        <p:spPr bwMode="auto">
          <a:xfrm>
            <a:off x="609601" y="5952637"/>
            <a:ext cx="3352799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en-US" sz="1440" i="1" dirty="0"/>
              <a:t>International </a:t>
            </a:r>
            <a:r>
              <a:rPr lang="it-IT" altLang="en-US" sz="1440" i="1" dirty="0" err="1"/>
              <a:t>Cataloguing</a:t>
            </a:r>
            <a:r>
              <a:rPr lang="it-IT" altLang="en-US" sz="1440" i="1" dirty="0"/>
              <a:t>  </a:t>
            </a:r>
            <a:r>
              <a:rPr lang="it-IT" altLang="en-US" sz="1440" i="1" dirty="0" err="1"/>
              <a:t>Principles</a:t>
            </a:r>
            <a:endParaRPr lang="it-IT" altLang="en-US" sz="1440" i="1" dirty="0"/>
          </a:p>
        </p:txBody>
      </p:sp>
      <p:sp>
        <p:nvSpPr>
          <p:cNvPr id="22544" name="CasellaDiTesto 19"/>
          <p:cNvSpPr txBox="1">
            <a:spLocks noChangeArrowheads="1"/>
          </p:cNvSpPr>
          <p:nvPr/>
        </p:nvSpPr>
        <p:spPr bwMode="auto">
          <a:xfrm>
            <a:off x="7210426" y="5786439"/>
            <a:ext cx="2827019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en-US" sz="1440" i="1" dirty="0"/>
              <a:t>    </a:t>
            </a:r>
            <a:r>
              <a:rPr lang="it-IT" altLang="en-US" sz="1440" i="1" dirty="0" err="1"/>
              <a:t>Semantic</a:t>
            </a:r>
            <a:r>
              <a:rPr lang="it-IT" altLang="en-US" sz="1440" i="1" dirty="0"/>
              <a:t> web / </a:t>
            </a:r>
            <a:r>
              <a:rPr lang="it-IT" altLang="en-US" sz="1440" i="1" dirty="0" err="1"/>
              <a:t>Linked</a:t>
            </a:r>
            <a:r>
              <a:rPr lang="it-IT" altLang="en-US" sz="1440" i="1" dirty="0"/>
              <a:t> data</a:t>
            </a:r>
          </a:p>
        </p:txBody>
      </p:sp>
      <p:sp>
        <p:nvSpPr>
          <p:cNvPr id="22545" name="CasellaDiTesto 20"/>
          <p:cNvSpPr txBox="1">
            <a:spLocks noChangeArrowheads="1"/>
          </p:cNvSpPr>
          <p:nvPr/>
        </p:nvSpPr>
        <p:spPr bwMode="auto">
          <a:xfrm>
            <a:off x="9118066" y="3809404"/>
            <a:ext cx="1331119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altLang="en-US" sz="1440" i="1" dirty="0"/>
              <a:t>BIBFRAME</a:t>
            </a:r>
          </a:p>
        </p:txBody>
      </p:sp>
      <p:pic>
        <p:nvPicPr>
          <p:cNvPr id="22547" name="Picture 5" descr="C:\Users\tizianap\Desktop\ADLUG2013\frbr-group-1-entities-model3_immagin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67151" y="3571876"/>
            <a:ext cx="2828926" cy="156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Connettore 4 26"/>
          <p:cNvCxnSpPr>
            <a:cxnSpLocks noChangeShapeType="1"/>
          </p:cNvCxnSpPr>
          <p:nvPr/>
        </p:nvCxnSpPr>
        <p:spPr bwMode="auto">
          <a:xfrm rot="5400000">
            <a:off x="5488781" y="2493169"/>
            <a:ext cx="1214438" cy="13716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" name="Connettore 4 29"/>
          <p:cNvCxnSpPr>
            <a:cxnSpLocks noChangeShapeType="1"/>
          </p:cNvCxnSpPr>
          <p:nvPr/>
        </p:nvCxnSpPr>
        <p:spPr bwMode="auto">
          <a:xfrm rot="10800000" flipV="1">
            <a:off x="3385588" y="1285875"/>
            <a:ext cx="2143126" cy="71437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4" name="Connettore 4 33"/>
          <p:cNvCxnSpPr>
            <a:cxnSpLocks noChangeShapeType="1"/>
          </p:cNvCxnSpPr>
          <p:nvPr/>
        </p:nvCxnSpPr>
        <p:spPr bwMode="auto">
          <a:xfrm>
            <a:off x="6953251" y="1821872"/>
            <a:ext cx="2486028" cy="76795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" name="Connettore 4 35"/>
          <p:cNvCxnSpPr>
            <a:cxnSpLocks noChangeShapeType="1"/>
          </p:cNvCxnSpPr>
          <p:nvPr/>
        </p:nvCxnSpPr>
        <p:spPr bwMode="auto">
          <a:xfrm rot="16200000" flipH="1">
            <a:off x="6146008" y="2764633"/>
            <a:ext cx="1785937" cy="15430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8" name="Connettore 4 37"/>
          <p:cNvCxnSpPr>
            <a:cxnSpLocks noChangeShapeType="1"/>
          </p:cNvCxnSpPr>
          <p:nvPr/>
        </p:nvCxnSpPr>
        <p:spPr bwMode="auto">
          <a:xfrm rot="10800000" flipV="1">
            <a:off x="5838828" y="3143250"/>
            <a:ext cx="3171824" cy="11430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6" name="Connettore 4 45"/>
          <p:cNvCxnSpPr>
            <a:cxnSpLocks noChangeShapeType="1"/>
          </p:cNvCxnSpPr>
          <p:nvPr/>
        </p:nvCxnSpPr>
        <p:spPr bwMode="auto">
          <a:xfrm rot="5400000">
            <a:off x="8039100" y="3714750"/>
            <a:ext cx="1000126" cy="42862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1" name="Connettore 4 50"/>
          <p:cNvCxnSpPr>
            <a:cxnSpLocks noChangeShapeType="1"/>
          </p:cNvCxnSpPr>
          <p:nvPr/>
        </p:nvCxnSpPr>
        <p:spPr bwMode="auto">
          <a:xfrm flipV="1">
            <a:off x="2752727" y="5357814"/>
            <a:ext cx="4714874" cy="1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3" name="Connettore 4 52"/>
          <p:cNvCxnSpPr>
            <a:cxnSpLocks noChangeShapeType="1"/>
          </p:cNvCxnSpPr>
          <p:nvPr/>
        </p:nvCxnSpPr>
        <p:spPr bwMode="auto">
          <a:xfrm>
            <a:off x="2364976" y="2878888"/>
            <a:ext cx="1416450" cy="112161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7" name="Connettore 4 56"/>
          <p:cNvCxnSpPr>
            <a:cxnSpLocks noChangeShapeType="1"/>
          </p:cNvCxnSpPr>
          <p:nvPr/>
        </p:nvCxnSpPr>
        <p:spPr bwMode="auto">
          <a:xfrm flipV="1">
            <a:off x="2838450" y="4143375"/>
            <a:ext cx="1371600" cy="9286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9" name="Connettore 2 58"/>
          <p:cNvCxnSpPr>
            <a:cxnSpLocks noChangeShapeType="1"/>
          </p:cNvCxnSpPr>
          <p:nvPr/>
        </p:nvCxnSpPr>
        <p:spPr bwMode="auto">
          <a:xfrm rot="10800000">
            <a:off x="3524250" y="3000376"/>
            <a:ext cx="5229226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7" name="Connettore 2 66"/>
          <p:cNvCxnSpPr>
            <a:cxnSpLocks noChangeShapeType="1"/>
          </p:cNvCxnSpPr>
          <p:nvPr/>
        </p:nvCxnSpPr>
        <p:spPr bwMode="auto">
          <a:xfrm flipH="1">
            <a:off x="2838450" y="2500313"/>
            <a:ext cx="2400299" cy="15001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4" name="Connettore 1 83"/>
          <p:cNvCxnSpPr>
            <a:cxnSpLocks noChangeShapeType="1"/>
          </p:cNvCxnSpPr>
          <p:nvPr/>
        </p:nvCxnSpPr>
        <p:spPr bwMode="auto">
          <a:xfrm>
            <a:off x="8753477" y="3429000"/>
            <a:ext cx="1714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Connettore 1 85"/>
          <p:cNvCxnSpPr>
            <a:cxnSpLocks noChangeShapeType="1"/>
          </p:cNvCxnSpPr>
          <p:nvPr/>
        </p:nvCxnSpPr>
        <p:spPr bwMode="auto">
          <a:xfrm rot="5400000">
            <a:off x="9040972" y="5143341"/>
            <a:ext cx="1998662" cy="19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0" name="Connettore 2 89"/>
          <p:cNvCxnSpPr>
            <a:cxnSpLocks noChangeShapeType="1"/>
          </p:cNvCxnSpPr>
          <p:nvPr/>
        </p:nvCxnSpPr>
        <p:spPr bwMode="auto">
          <a:xfrm rot="10800000">
            <a:off x="3781428" y="6143626"/>
            <a:ext cx="6257924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2562" name="Picture 6" descr="C:\Users\tizianap\Desktop\ADLUG2013\Marc21.jpeg"/>
          <p:cNvSpPr>
            <a:spLocks noChangeAspect="1" noChangeArrowheads="1"/>
          </p:cNvSpPr>
          <p:nvPr/>
        </p:nvSpPr>
        <p:spPr bwMode="auto">
          <a:xfrm>
            <a:off x="8239127" y="1000126"/>
            <a:ext cx="902970" cy="75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 sz="2160"/>
          </a:p>
        </p:txBody>
      </p:sp>
      <p:cxnSp>
        <p:nvCxnSpPr>
          <p:cNvPr id="93" name="Connettore 4 92"/>
          <p:cNvCxnSpPr>
            <a:cxnSpLocks noChangeShapeType="1"/>
          </p:cNvCxnSpPr>
          <p:nvPr/>
        </p:nvCxnSpPr>
        <p:spPr bwMode="auto">
          <a:xfrm rot="10800000" flipV="1">
            <a:off x="6966513" y="1217129"/>
            <a:ext cx="1200150" cy="3571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0" name="Connettore 4 99"/>
          <p:cNvCxnSpPr>
            <a:cxnSpLocks noChangeShapeType="1"/>
          </p:cNvCxnSpPr>
          <p:nvPr/>
        </p:nvCxnSpPr>
        <p:spPr bwMode="auto">
          <a:xfrm rot="16200000" flipH="1">
            <a:off x="9222753" y="1205747"/>
            <a:ext cx="682909" cy="672770"/>
          </a:xfrm>
          <a:prstGeom prst="bentConnector3">
            <a:avLst>
              <a:gd name="adj1" fmla="val 217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22566" name="Immagine 38"/>
          <p:cNvPicPr>
            <a:picLocks noChangeAspect="1"/>
          </p:cNvPicPr>
          <p:nvPr/>
        </p:nvPicPr>
        <p:blipFill>
          <a:blip r:embed="rId9" cstate="print"/>
          <a:srcRect l="30995" t="12743" r="59972" b="72575"/>
          <a:stretch>
            <a:fillRect/>
          </a:stretch>
        </p:blipFill>
        <p:spPr bwMode="auto">
          <a:xfrm>
            <a:off x="8319872" y="862187"/>
            <a:ext cx="79819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-199291" y="97639"/>
            <a:ext cx="9439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b="1" dirty="0" err="1">
                <a:solidFill>
                  <a:srgbClr val="0070C0"/>
                </a:solidFill>
              </a:rPr>
              <a:t>Adatok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azonosítása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és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összekapcsolása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4239D3-CADF-BF4E-9DF9-474D9FA72876}"/>
              </a:ext>
            </a:extLst>
          </p:cNvPr>
          <p:cNvSpPr txBox="1"/>
          <p:nvPr/>
        </p:nvSpPr>
        <p:spPr>
          <a:xfrm>
            <a:off x="6009683" y="6360628"/>
            <a:ext cx="51626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Copyright: </a:t>
            </a:r>
            <a:r>
              <a:rPr lang="hu-HU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Tiziana</a:t>
            </a:r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Possemato</a:t>
            </a:r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, @</a:t>
            </a:r>
            <a:r>
              <a:rPr lang="hu-HU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cult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DECB8BF-1E5B-5343-8D1D-18F3F706428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88" y="240640"/>
            <a:ext cx="1328731" cy="7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5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3E8E69-2463-9842-AFFF-6CD335FE45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9" y="68914"/>
            <a:ext cx="1744179" cy="1007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860B12-C3C1-6B4C-91FE-2D55BE8C5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5" y="917285"/>
            <a:ext cx="9694983" cy="5565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5284BF-5CC2-5B46-8322-D4C67420AC25}"/>
              </a:ext>
            </a:extLst>
          </p:cNvPr>
          <p:cNvSpPr txBox="1"/>
          <p:nvPr/>
        </p:nvSpPr>
        <p:spPr>
          <a:xfrm>
            <a:off x="281355" y="186143"/>
            <a:ext cx="83937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ctr"/>
            <a:r>
              <a:rPr lang="en-US" sz="3600" b="1" dirty="0">
                <a:solidFill>
                  <a:srgbClr val="0070C0"/>
                </a:solidFill>
              </a:rPr>
              <a:t>FOLIO </a:t>
            </a:r>
            <a:r>
              <a:rPr lang="en-US" sz="3600" b="1" dirty="0" err="1">
                <a:solidFill>
                  <a:srgbClr val="0070C0"/>
                </a:solidFill>
              </a:rPr>
              <a:t>katalógus</a:t>
            </a:r>
            <a:r>
              <a:rPr lang="en-US" sz="3600" b="1" dirty="0">
                <a:solidFill>
                  <a:srgbClr val="0070C0"/>
                </a:solidFill>
              </a:rPr>
              <a:t> - › </a:t>
            </a:r>
          </a:p>
          <a:p>
            <a:pPr lvl="1" algn="ctr"/>
            <a:r>
              <a:rPr lang="en-US" sz="3600" b="1" dirty="0" err="1">
                <a:solidFill>
                  <a:srgbClr val="0070C0"/>
                </a:solidFill>
              </a:rPr>
              <a:t>ReShare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megosztott</a:t>
            </a:r>
            <a:r>
              <a:rPr lang="en-US" sz="3600" b="1" dirty="0">
                <a:solidFill>
                  <a:srgbClr val="0070C0"/>
                </a:solidFill>
              </a:rPr>
              <a:t> index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2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3">
            <a:extLst>
              <a:ext uri="{FF2B5EF4-FFF2-40B4-BE49-F238E27FC236}">
                <a16:creationId xmlns:a16="http://schemas.microsoft.com/office/drawing/2014/main" id="{05E773C7-6CAE-497C-97D1-DC6A64B09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1"/>
            <a:ext cx="3423139" cy="1737797"/>
          </a:xfrm>
        </p:spPr>
        <p:txBody>
          <a:bodyPr anchor="b">
            <a:normAutofit/>
          </a:bodyPr>
          <a:lstStyle/>
          <a:p>
            <a:pPr algn="ctr"/>
            <a:r>
              <a:rPr lang="hu-HU" dirty="0"/>
              <a:t>Általános </a:t>
            </a:r>
            <a:r>
              <a:rPr lang="hu-HU" sz="1300" dirty="0"/>
              <a:t>’dinamikusan bővíthető </a:t>
            </a:r>
            <a:r>
              <a:rPr lang="hu-HU" sz="1400" dirty="0"/>
              <a:t>értékkészlettel</a:t>
            </a:r>
            <a:r>
              <a:rPr lang="hu-HU" sz="1300" dirty="0"/>
              <a:t> rendelkező’ </a:t>
            </a:r>
            <a:r>
              <a:rPr lang="hu-HU" dirty="0"/>
              <a:t>tudásgráf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59C58DF-07C0-4352-9E6A-65D1BAE7E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2345188"/>
            <a:ext cx="3546231" cy="4055611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hu-HU" sz="17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Triplet</a:t>
            </a:r>
            <a:r>
              <a:rPr lang="hu-HU" sz="17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képzésekor az állítmány nem a rekordok közötti kapcsolat minőségeként kerül letárolásra, helyette az állítmány mint rekord épül be a kapcsolati láncba.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hu-HU" sz="17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 kapcsolatok közös pontja a kijelentés, amely képes egy adott alanyról egy darab elemi állítást megfogalmazni.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hu-HU" sz="17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 kijelentés tárgya lehet egy másik alany, literál érték, ’</a:t>
            </a:r>
            <a:r>
              <a:rPr lang="hu-HU" sz="17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tételesített</a:t>
            </a:r>
            <a:r>
              <a:rPr lang="hu-HU" sz="17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’ literál érték</a:t>
            </a:r>
            <a:r>
              <a:rPr lang="hu-HU" sz="1700" dirty="0"/>
              <a:t>.</a:t>
            </a:r>
            <a:endParaRPr lang="en-US" sz="1700" dirty="0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9881E691-D452-4DEE-82BC-8C28BCA7E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661" y="327337"/>
            <a:ext cx="7918939" cy="5707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A80067-F1B6-924F-B397-855E38E6F8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9" y="68914"/>
            <a:ext cx="1744179" cy="10075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241AF5-BBAF-6C40-AEF4-07A31FEE8594}"/>
              </a:ext>
            </a:extLst>
          </p:cNvPr>
          <p:cNvSpPr txBox="1"/>
          <p:nvPr/>
        </p:nvSpPr>
        <p:spPr>
          <a:xfrm>
            <a:off x="7322667" y="6344362"/>
            <a:ext cx="37240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Copyright: </a:t>
            </a:r>
            <a:r>
              <a:rPr lang="hu-HU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HerMészSoft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3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3">
            <a:extLst>
              <a:ext uri="{FF2B5EF4-FFF2-40B4-BE49-F238E27FC236}">
                <a16:creationId xmlns:a16="http://schemas.microsoft.com/office/drawing/2014/main" id="{05E773C7-6CAE-497C-97D1-DC6A64B09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070" y="1245778"/>
            <a:ext cx="3895370" cy="100753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hu-HU" dirty="0"/>
              <a:t>Általános kijelentések felépítése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59C58DF-07C0-4352-9E6A-65D1BAE7E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2345188"/>
            <a:ext cx="3649240" cy="4102503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hu-HU" sz="17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 „</a:t>
            </a:r>
            <a:r>
              <a:rPr lang="hu-HU" sz="17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triplet</a:t>
            </a:r>
            <a:r>
              <a:rPr lang="hu-HU" sz="17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” elemi kijelentések meghatározására szolgál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hu-HU" sz="17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További specifikus adatok felvételéhez kijelentéseket kell tenni egy kijelentésről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hu-HU" sz="17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Minden kijelentés egyformán igaz, amíg az adott kijelentésről nem teszünk egy „nem igaz” kijelentést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hu-HU" sz="17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 kijelentés „fa” a végtelenségig </a:t>
            </a:r>
            <a:r>
              <a:rPr lang="hu-HU" sz="17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ágaztatható</a:t>
            </a:r>
            <a:endParaRPr lang="hu-HU" sz="17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hu-HU" sz="17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 keretrendszer nem ad iránymutatást versengő kijelentések kezelésére</a:t>
            </a:r>
            <a:endParaRPr lang="en-US" sz="17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2703D064-B355-4BFB-8DCD-5F902DA26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60" y="457200"/>
            <a:ext cx="8127510" cy="5685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3B401C-30B4-4349-B87C-856AF67339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9" y="68914"/>
            <a:ext cx="1744179" cy="1007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813208-E71D-E741-B81B-B4B5D63D7E3C}"/>
              </a:ext>
            </a:extLst>
          </p:cNvPr>
          <p:cNvSpPr txBox="1"/>
          <p:nvPr/>
        </p:nvSpPr>
        <p:spPr>
          <a:xfrm>
            <a:off x="1472852" y="6447692"/>
            <a:ext cx="37240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Copyright: </a:t>
            </a:r>
            <a:r>
              <a:rPr lang="hu-HU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HerMészSoft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2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671"/>
            <a:ext cx="10058400" cy="1371600"/>
          </a:xfrm>
        </p:spPr>
        <p:txBody>
          <a:bodyPr rtlCol="0">
            <a:noAutofit/>
          </a:bodyPr>
          <a:lstStyle/>
          <a:p>
            <a:pPr algn="ctr" rtl="0"/>
            <a:r>
              <a:rPr lang="hu" sz="4000" b="1" dirty="0"/>
              <a:t>Kijelentések anatómiája:</a:t>
            </a:r>
            <a:br>
              <a:rPr lang="hu" sz="4000" b="1" dirty="0"/>
            </a:br>
            <a:r>
              <a:rPr lang="hu" sz="4000" b="1" dirty="0"/>
              <a:t>A Quintuplet felépítése</a:t>
            </a:r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5455223"/>
              </p:ext>
            </p:extLst>
          </p:nvPr>
        </p:nvGraphicFramePr>
        <p:xfrm>
          <a:off x="246185" y="513638"/>
          <a:ext cx="11535507" cy="4949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738A91C-523B-5F48-8937-D7F0EAFDD7D9}"/>
              </a:ext>
            </a:extLst>
          </p:cNvPr>
          <p:cNvSpPr txBox="1"/>
          <p:nvPr/>
        </p:nvSpPr>
        <p:spPr>
          <a:xfrm>
            <a:off x="7322667" y="6344362"/>
            <a:ext cx="37240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Copyright: </a:t>
            </a:r>
            <a:r>
              <a:rPr lang="hu-HU" b="1" dirty="0" err="1">
                <a:solidFill>
                  <a:schemeClr val="accent6">
                    <a:lumMod val="90000"/>
                    <a:lumOff val="10000"/>
                  </a:schemeClr>
                </a:solidFill>
              </a:rPr>
              <a:t>HerMészSoft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F3BCA2-0CF7-7947-A01E-471F02EC9E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9" y="68914"/>
            <a:ext cx="1744179" cy="10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7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C534D-3AB8-AE4E-BF24-5CB2E09B8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059"/>
            <a:ext cx="12192000" cy="6843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E8E69-2463-9842-AFFF-6CD335FE45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23" y="115807"/>
            <a:ext cx="1744179" cy="1007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B3F81-21DC-F14B-B86D-6BD7267922F7}"/>
              </a:ext>
            </a:extLst>
          </p:cNvPr>
          <p:cNvSpPr txBox="1"/>
          <p:nvPr/>
        </p:nvSpPr>
        <p:spPr>
          <a:xfrm>
            <a:off x="7760677" y="6074730"/>
            <a:ext cx="383344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200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https://www.bc2021.unifi.it</a:t>
            </a:r>
          </a:p>
        </p:txBody>
      </p:sp>
    </p:spTree>
    <p:extLst>
      <p:ext uri="{BB962C8B-B14F-4D97-AF65-F5344CB8AC3E}">
        <p14:creationId xmlns:p14="http://schemas.microsoft.com/office/powerpoint/2010/main" val="201572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C8B4F-B6E8-D345-B6C5-22FB6CA9E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22" y="0"/>
            <a:ext cx="1023342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988163-6437-0644-AD94-805CDC31DF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9" y="68914"/>
            <a:ext cx="1744179" cy="1007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E22D0C-91BC-9F4C-9C69-6AB756EBB41D}"/>
              </a:ext>
            </a:extLst>
          </p:cNvPr>
          <p:cNvSpPr/>
          <p:nvPr/>
        </p:nvSpPr>
        <p:spPr>
          <a:xfrm>
            <a:off x="2967966" y="3244334"/>
            <a:ext cx="7652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https://</a:t>
            </a:r>
            <a:r>
              <a:rPr lang="en-GB" b="1" dirty="0" err="1"/>
              <a:t>www.oclc.org</a:t>
            </a:r>
            <a:r>
              <a:rPr lang="en-GB" b="1" dirty="0"/>
              <a:t>/go/</a:t>
            </a:r>
            <a:r>
              <a:rPr lang="en-GB" b="1" dirty="0" err="1"/>
              <a:t>en</a:t>
            </a:r>
            <a:r>
              <a:rPr lang="en-GB" b="1" dirty="0"/>
              <a:t>/events/next-generation-of-</a:t>
            </a:r>
            <a:r>
              <a:rPr lang="en-GB" b="1" dirty="0" err="1"/>
              <a:t>metadata.html</a:t>
            </a:r>
            <a:endParaRPr lang="en-HU" b="1" dirty="0"/>
          </a:p>
        </p:txBody>
      </p:sp>
    </p:spTree>
    <p:extLst>
      <p:ext uri="{BB962C8B-B14F-4D97-AF65-F5344CB8AC3E}">
        <p14:creationId xmlns:p14="http://schemas.microsoft.com/office/powerpoint/2010/main" val="285543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98EADF-1F8B-5446-9949-0A1C358911AA}"/>
              </a:ext>
            </a:extLst>
          </p:cNvPr>
          <p:cNvSpPr txBox="1"/>
          <p:nvPr/>
        </p:nvSpPr>
        <p:spPr>
          <a:xfrm>
            <a:off x="189918" y="317646"/>
            <a:ext cx="9962267" cy="650939"/>
          </a:xfrm>
          <a:prstGeom prst="rect">
            <a:avLst/>
          </a:prstGeom>
          <a:noFill/>
        </p:spPr>
        <p:txBody>
          <a:bodyPr wrap="square" lIns="41140" tIns="20570" rIns="41140" bIns="20570" rtlCol="0">
            <a:spAutoFit/>
          </a:bodyPr>
          <a:lstStyle/>
          <a:p>
            <a:pPr algn="ctr"/>
            <a:r>
              <a:rPr lang="hu-HU" sz="396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Lato Regular"/>
                <a:cs typeface="Lato Regular"/>
              </a:rPr>
              <a:t>Könyvtárközi kölcsönzés </a:t>
            </a:r>
            <a:r>
              <a:rPr lang="hu-HU" sz="3960" b="1" dirty="0" err="1">
                <a:solidFill>
                  <a:schemeClr val="accent6">
                    <a:lumMod val="75000"/>
                    <a:lumOff val="25000"/>
                  </a:schemeClr>
                </a:solidFill>
                <a:latin typeface="Lato Regular"/>
                <a:cs typeface="Lato Regular"/>
              </a:rPr>
              <a:t>ReShare</a:t>
            </a:r>
            <a:endParaRPr lang="id-ID" sz="3960" b="1" dirty="0">
              <a:solidFill>
                <a:schemeClr val="accent6">
                  <a:lumMod val="75000"/>
                  <a:lumOff val="25000"/>
                </a:schemeClr>
              </a:solidFill>
              <a:latin typeface="Lato Regular"/>
              <a:cs typeface="Lato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CEDF7-23E3-C544-B37E-5B148C5D6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6" y="1158884"/>
            <a:ext cx="11708555" cy="5151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9F8DFB-2F03-0C44-BEE2-C9260EEB7E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88" y="240640"/>
            <a:ext cx="1328731" cy="7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2594" y="65631"/>
            <a:ext cx="9463099" cy="763600"/>
          </a:xfrm>
          <a:prstGeom prst="rect">
            <a:avLst/>
          </a:prstGeom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800" b="1" dirty="0" err="1">
                <a:solidFill>
                  <a:schemeClr val="accent6">
                    <a:lumMod val="75000"/>
                    <a:lumOff val="25000"/>
                  </a:schemeClr>
                </a:solidFill>
                <a:latin typeface="Lato Regular"/>
                <a:ea typeface="+mn-ea"/>
              </a:rPr>
              <a:t>Átalakulás</a:t>
            </a:r>
            <a:r>
              <a:rPr lang="en" sz="38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Lato Regular"/>
                <a:ea typeface="+mn-ea"/>
              </a:rPr>
              <a:t> a </a:t>
            </a:r>
            <a:r>
              <a:rPr lang="en" sz="3800" b="1" dirty="0" err="1">
                <a:solidFill>
                  <a:schemeClr val="accent6">
                    <a:lumMod val="75000"/>
                    <a:lumOff val="25000"/>
                  </a:schemeClr>
                </a:solidFill>
                <a:latin typeface="Lato Regular"/>
                <a:ea typeface="+mn-ea"/>
              </a:rPr>
              <a:t>forrásmegosztás</a:t>
            </a:r>
            <a:r>
              <a:rPr lang="en" sz="38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Lato Regular"/>
                <a:ea typeface="+mn-ea"/>
              </a:rPr>
              <a:t> </a:t>
            </a:r>
            <a:r>
              <a:rPr lang="en" sz="3800" b="1" dirty="0" err="1">
                <a:solidFill>
                  <a:schemeClr val="accent6">
                    <a:lumMod val="75000"/>
                    <a:lumOff val="25000"/>
                  </a:schemeClr>
                </a:solidFill>
                <a:latin typeface="Lato Regular"/>
                <a:ea typeface="+mn-ea"/>
              </a:rPr>
              <a:t>területén</a:t>
            </a:r>
            <a:endParaRPr sz="3800" b="1" dirty="0">
              <a:solidFill>
                <a:schemeClr val="accent6">
                  <a:lumMod val="75000"/>
                  <a:lumOff val="25000"/>
                </a:schemeClr>
              </a:solidFill>
              <a:latin typeface="Lato Regular"/>
              <a:ea typeface="+mn-ea"/>
            </a:endParaRPr>
          </a:p>
        </p:txBody>
      </p:sp>
      <p:graphicFrame>
        <p:nvGraphicFramePr>
          <p:cNvPr id="85" name="Google Shape;85;p16"/>
          <p:cNvGraphicFramePr/>
          <p:nvPr>
            <p:extLst>
              <p:ext uri="{D42A27DB-BD31-4B8C-83A1-F6EECF244321}">
                <p14:modId xmlns:p14="http://schemas.microsoft.com/office/powerpoint/2010/main" val="3382711030"/>
              </p:ext>
            </p:extLst>
          </p:nvPr>
        </p:nvGraphicFramePr>
        <p:xfrm>
          <a:off x="351692" y="1824899"/>
          <a:ext cx="11254154" cy="440856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167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7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78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Rendszer-központú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workflow-k</a:t>
                      </a:r>
                      <a:endParaRPr sz="2400" dirty="0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Felhasználó-központú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workflow-k</a:t>
                      </a:r>
                      <a:endParaRPr sz="2400" dirty="0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04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Monolitikus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,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vertikális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stack-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ek</a:t>
                      </a:r>
                      <a:endParaRPr sz="2400" dirty="0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Együttműködésre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kész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,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rendszereken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átívelő</a:t>
                      </a:r>
                      <a:endParaRPr sz="2400" dirty="0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71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Egyedi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gyűjtemények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megosztása</a:t>
                      </a:r>
                      <a:endParaRPr sz="2400" dirty="0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Közös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gyűjteményeket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tesz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lehetővé</a:t>
                      </a:r>
                      <a:endParaRPr sz="2400" dirty="0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78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Nyomtatott</a:t>
                      </a:r>
                      <a:r>
                        <a:rPr lang="en-GB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GB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kiadvány</a:t>
                      </a:r>
                      <a:r>
                        <a:rPr lang="en-GB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GB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fókuszú</a:t>
                      </a:r>
                      <a:endParaRPr lang="en-GB" sz="2400" dirty="0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Sokfajta</a:t>
                      </a:r>
                      <a:r>
                        <a:rPr lang="en-GB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GB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formátum</a:t>
                      </a:r>
                      <a:endParaRPr lang="en-GB" sz="2400" dirty="0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78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Egyetlen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hálózat</a:t>
                      </a:r>
                      <a:endParaRPr sz="2400" dirty="0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Sok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egymást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átfedő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hálózat</a:t>
                      </a:r>
                      <a:endParaRPr sz="2400" dirty="0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78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API-k</a:t>
                      </a:r>
                      <a:endParaRPr sz="2400" dirty="0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Standardokra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alapozott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protokollok</a:t>
                      </a:r>
                      <a:endParaRPr sz="2400" dirty="0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678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Szolgáltató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/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szállító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tulajdonában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levő</a:t>
                      </a:r>
                      <a:endParaRPr sz="2400" dirty="0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Közösség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tulajdonában</a:t>
                      </a:r>
                      <a:r>
                        <a:rPr lang="en" sz="2400" dirty="0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" sz="2400" dirty="0" err="1">
                          <a:latin typeface="Cabin"/>
                          <a:ea typeface="Cabin"/>
                          <a:cs typeface="Cabin"/>
                          <a:sym typeface="Cabin"/>
                        </a:rPr>
                        <a:t>levő</a:t>
                      </a:r>
                      <a:endParaRPr sz="2400" dirty="0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L="121900" marR="121900" marT="121900" marB="121900">
                    <a:lnL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51C7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6" name="Google Shape;86;p16"/>
          <p:cNvSpPr/>
          <p:nvPr/>
        </p:nvSpPr>
        <p:spPr>
          <a:xfrm>
            <a:off x="919968" y="1029876"/>
            <a:ext cx="5659708" cy="515168"/>
          </a:xfrm>
          <a:custGeom>
            <a:avLst/>
            <a:gdLst/>
            <a:ahLst/>
            <a:cxnLst/>
            <a:rect l="l" t="t" r="r" b="b"/>
            <a:pathLst>
              <a:path w="167465" h="41340" extrusionOk="0">
                <a:moveTo>
                  <a:pt x="0" y="11911"/>
                </a:moveTo>
                <a:lnTo>
                  <a:pt x="117015" y="11911"/>
                </a:lnTo>
                <a:lnTo>
                  <a:pt x="114913" y="0"/>
                </a:lnTo>
                <a:lnTo>
                  <a:pt x="167465" y="26626"/>
                </a:lnTo>
                <a:lnTo>
                  <a:pt x="122621" y="41340"/>
                </a:lnTo>
                <a:lnTo>
                  <a:pt x="119118" y="25224"/>
                </a:lnTo>
                <a:lnTo>
                  <a:pt x="2803" y="25925"/>
                </a:lnTo>
                <a:close/>
              </a:path>
            </a:pathLst>
          </a:custGeom>
          <a:solidFill>
            <a:srgbClr val="674EA7"/>
          </a:solidFill>
          <a:ln w="38100" cap="flat" cmpd="sng">
            <a:solidFill>
              <a:srgbClr val="351C7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7493" y="877386"/>
            <a:ext cx="1735312" cy="7635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0557D0-3587-824C-A30B-168A941AAC77}"/>
              </a:ext>
            </a:extLst>
          </p:cNvPr>
          <p:cNvSpPr txBox="1"/>
          <p:nvPr/>
        </p:nvSpPr>
        <p:spPr>
          <a:xfrm>
            <a:off x="6096000" y="6306151"/>
            <a:ext cx="49680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 / 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Courtesy of: Index Data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437DE8-255F-CC4E-90FD-B30344BF13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9" y="68914"/>
            <a:ext cx="1744179" cy="100753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/>
        </p:nvSpPr>
        <p:spPr>
          <a:xfrm>
            <a:off x="709600" y="194883"/>
            <a:ext cx="7925966" cy="16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lnSpc>
                <a:spcPct val="85000"/>
              </a:lnSpc>
            </a:pPr>
            <a:r>
              <a:rPr lang="en" sz="6400" b="1" dirty="0" err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ReShare</a:t>
            </a:r>
            <a:r>
              <a:rPr lang="en" sz="6400" b="1" dirty="0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: A </a:t>
            </a:r>
            <a:r>
              <a:rPr lang="en" sz="6400" b="1" dirty="0" err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nagy</a:t>
            </a:r>
            <a:r>
              <a:rPr lang="en" sz="6400" b="1" dirty="0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" sz="6400" b="1" dirty="0" err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dobás</a:t>
            </a:r>
            <a:endParaRPr sz="6400" b="1" dirty="0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100" name="Google Shape;100;p18"/>
          <p:cNvGrpSpPr/>
          <p:nvPr/>
        </p:nvGrpSpPr>
        <p:grpSpPr>
          <a:xfrm>
            <a:off x="475528" y="1581721"/>
            <a:ext cx="11127803" cy="3694557"/>
            <a:chOff x="6262" y="157116"/>
            <a:chExt cx="11127803" cy="3694557"/>
          </a:xfrm>
        </p:grpSpPr>
        <p:sp>
          <p:nvSpPr>
            <p:cNvPr id="101" name="Google Shape;101;p18"/>
            <p:cNvSpPr/>
            <p:nvPr/>
          </p:nvSpPr>
          <p:spPr>
            <a:xfrm>
              <a:off x="631612" y="157116"/>
              <a:ext cx="1955700" cy="1955700"/>
            </a:xfrm>
            <a:prstGeom prst="ellipse">
              <a:avLst/>
            </a:prstGeom>
            <a:solidFill>
              <a:srgbClr val="A7B97C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8"/>
            <p:cNvSpPr/>
            <p:nvPr/>
          </p:nvSpPr>
          <p:spPr>
            <a:xfrm>
              <a:off x="1048425" y="573929"/>
              <a:ext cx="1122300" cy="11223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8"/>
            <p:cNvSpPr/>
            <p:nvPr/>
          </p:nvSpPr>
          <p:spPr>
            <a:xfrm>
              <a:off x="6393" y="2722117"/>
              <a:ext cx="32064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8"/>
            <p:cNvSpPr txBox="1"/>
            <p:nvPr/>
          </p:nvSpPr>
          <p:spPr>
            <a:xfrm>
              <a:off x="6262" y="2312560"/>
              <a:ext cx="3206400" cy="153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" sz="3000" b="1" dirty="0">
                  <a:solidFill>
                    <a:srgbClr val="FF9900"/>
                  </a:solidFill>
                  <a:latin typeface="Cabin"/>
                  <a:sym typeface="Cabin"/>
                </a:rPr>
                <a:t>A DISCOVERY </a:t>
              </a:r>
            </a:p>
            <a:p>
              <a:pPr algn="ctr">
                <a:lnSpc>
                  <a:spcPct val="90000"/>
                </a:lnSpc>
              </a:pPr>
              <a:r>
                <a:rPr lang="en" sz="3000" b="1" dirty="0">
                  <a:solidFill>
                    <a:srgbClr val="FF9900"/>
                  </a:solidFill>
                  <a:latin typeface="Cabin"/>
                  <a:sym typeface="Cabin"/>
                </a:rPr>
                <a:t>ÉS A KISZOLGÁLÁS FÜGGETLENEK EGYMÁSTÓL</a:t>
              </a:r>
              <a:endParaRPr sz="3000" b="1" dirty="0">
                <a:solidFill>
                  <a:srgbClr val="FF9900"/>
                </a:solidFill>
                <a:latin typeface="Cabin"/>
                <a:sym typeface="Cabin"/>
              </a:endParaRPr>
            </a:p>
          </p:txBody>
        </p:sp>
        <p:sp>
          <p:nvSpPr>
            <p:cNvPr id="105" name="Google Shape;105;p18"/>
            <p:cNvSpPr/>
            <p:nvPr/>
          </p:nvSpPr>
          <p:spPr>
            <a:xfrm>
              <a:off x="4398956" y="157116"/>
              <a:ext cx="1955700" cy="1955700"/>
            </a:xfrm>
            <a:prstGeom prst="ellipse">
              <a:avLst/>
            </a:prstGeom>
            <a:solidFill>
              <a:srgbClr val="9B925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8"/>
            <p:cNvSpPr/>
            <p:nvPr/>
          </p:nvSpPr>
          <p:spPr>
            <a:xfrm>
              <a:off x="4815768" y="573929"/>
              <a:ext cx="1122300" cy="11223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8"/>
            <p:cNvSpPr/>
            <p:nvPr/>
          </p:nvSpPr>
          <p:spPr>
            <a:xfrm>
              <a:off x="3773737" y="2722117"/>
              <a:ext cx="32064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8"/>
            <p:cNvSpPr txBox="1"/>
            <p:nvPr/>
          </p:nvSpPr>
          <p:spPr>
            <a:xfrm>
              <a:off x="3607826" y="2362117"/>
              <a:ext cx="3876064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" sz="3000" b="1" dirty="0">
                  <a:solidFill>
                    <a:srgbClr val="FF9900"/>
                  </a:solidFill>
                  <a:latin typeface="Cabin"/>
                  <a:sym typeface="Cabin"/>
                </a:rPr>
                <a:t>LEBONTJA</a:t>
              </a:r>
            </a:p>
            <a:p>
              <a:pPr algn="ctr">
                <a:lnSpc>
                  <a:spcPct val="90000"/>
                </a:lnSpc>
              </a:pPr>
              <a:r>
                <a:rPr lang="en" sz="3000" b="1" dirty="0">
                  <a:solidFill>
                    <a:srgbClr val="FF9900"/>
                  </a:solidFill>
                  <a:latin typeface="Cabin"/>
                  <a:sym typeface="Cabin"/>
                </a:rPr>
                <a:t> A KORLÁTOKAT </a:t>
              </a:r>
            </a:p>
            <a:p>
              <a:pPr algn="ctr">
                <a:lnSpc>
                  <a:spcPct val="90000"/>
                </a:lnSpc>
              </a:pPr>
              <a:r>
                <a:rPr lang="en" sz="3000" b="1" dirty="0">
                  <a:solidFill>
                    <a:srgbClr val="FF9900"/>
                  </a:solidFill>
                  <a:latin typeface="Cabin"/>
                  <a:sym typeface="Cabin"/>
                </a:rPr>
                <a:t>A KONZORCIUMOK ÉS</a:t>
              </a:r>
            </a:p>
            <a:p>
              <a:pPr algn="ctr">
                <a:lnSpc>
                  <a:spcPct val="90000"/>
                </a:lnSpc>
              </a:pPr>
              <a:r>
                <a:rPr lang="en" sz="3000" b="1" dirty="0">
                  <a:solidFill>
                    <a:srgbClr val="FF9900"/>
                  </a:solidFill>
                  <a:latin typeface="Cabin"/>
                  <a:sym typeface="Cabin"/>
                </a:rPr>
                <a:t>A RENDSZEREK KÖZÖTT</a:t>
              </a:r>
              <a:endParaRPr sz="3000" b="1" dirty="0">
                <a:solidFill>
                  <a:srgbClr val="FF9900"/>
                </a:solidFill>
                <a:latin typeface="Cabin"/>
                <a:sym typeface="Cabin"/>
              </a:endParaRPr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8166300" y="157116"/>
              <a:ext cx="1955700" cy="1955700"/>
            </a:xfrm>
            <a:prstGeom prst="ellipse">
              <a:avLst/>
            </a:prstGeom>
            <a:solidFill>
              <a:srgbClr val="657689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8"/>
            <p:cNvSpPr/>
            <p:nvPr/>
          </p:nvSpPr>
          <p:spPr>
            <a:xfrm>
              <a:off x="8583112" y="573929"/>
              <a:ext cx="1122300" cy="11223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8"/>
            <p:cNvSpPr/>
            <p:nvPr/>
          </p:nvSpPr>
          <p:spPr>
            <a:xfrm>
              <a:off x="7541081" y="2722117"/>
              <a:ext cx="32064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8"/>
            <p:cNvSpPr txBox="1"/>
            <p:nvPr/>
          </p:nvSpPr>
          <p:spPr>
            <a:xfrm>
              <a:off x="7714293" y="2336949"/>
              <a:ext cx="3419772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" sz="3000" b="1" dirty="0">
                  <a:solidFill>
                    <a:srgbClr val="FF9900"/>
                  </a:solidFill>
                  <a:latin typeface="Cabin"/>
                  <a:sym typeface="Cabin"/>
                </a:rPr>
                <a:t>A VÉGFELHASZNÁLÓT ÁLLÍTJA A KÖZÉPPONTBA</a:t>
              </a:r>
              <a:endParaRPr sz="3000" b="1" dirty="0">
                <a:solidFill>
                  <a:srgbClr val="FF9900"/>
                </a:solidFill>
                <a:latin typeface="Cabin"/>
                <a:sym typeface="Cabin"/>
              </a:endParaRPr>
            </a:p>
          </p:txBody>
        </p:sp>
      </p:grpSp>
      <p:pic>
        <p:nvPicPr>
          <p:cNvPr id="113" name="Google Shape;113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31481" y="5301884"/>
            <a:ext cx="2024131" cy="8906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74BB5B-B5B6-D740-9972-2570F59D0931}"/>
              </a:ext>
            </a:extLst>
          </p:cNvPr>
          <p:cNvSpPr txBox="1"/>
          <p:nvPr/>
        </p:nvSpPr>
        <p:spPr>
          <a:xfrm>
            <a:off x="6096000" y="6306151"/>
            <a:ext cx="49680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 / 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Courtesy of: Index Data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5C25D0-1712-8E49-9C67-61530AE2F0D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9" y="68914"/>
            <a:ext cx="1744179" cy="10075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89E3FB-9C44-DE49-95B1-875915437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" y="0"/>
            <a:ext cx="1216741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AA7D86-E3D6-7C4E-82E3-F1D04759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1" y="-3151"/>
            <a:ext cx="12192000" cy="68470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1C541B-8EBC-0744-AE0B-F91CF473B84B}"/>
              </a:ext>
            </a:extLst>
          </p:cNvPr>
          <p:cNvSpPr txBox="1"/>
          <p:nvPr/>
        </p:nvSpPr>
        <p:spPr>
          <a:xfrm>
            <a:off x="644577" y="2721114"/>
            <a:ext cx="2747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4000" b="1" dirty="0">
                <a:solidFill>
                  <a:srgbClr val="FF0000"/>
                </a:solidFill>
              </a:rPr>
              <a:t>EMBEREK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6F9BA7-2104-6A4F-BB1A-9A54F5831C79}"/>
              </a:ext>
            </a:extLst>
          </p:cNvPr>
          <p:cNvSpPr txBox="1"/>
          <p:nvPr/>
        </p:nvSpPr>
        <p:spPr>
          <a:xfrm>
            <a:off x="8576872" y="2773228"/>
            <a:ext cx="2623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4000" b="1" dirty="0">
                <a:solidFill>
                  <a:srgbClr val="FF0000"/>
                </a:solidFill>
              </a:rPr>
              <a:t>KULTÚRA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7316AF-7A32-7D4E-B8D1-FD9C676BAF0B}"/>
              </a:ext>
            </a:extLst>
          </p:cNvPr>
          <p:cNvSpPr txBox="1"/>
          <p:nvPr/>
        </p:nvSpPr>
        <p:spPr>
          <a:xfrm>
            <a:off x="-82062" y="62472"/>
            <a:ext cx="10056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b="1" dirty="0">
                <a:solidFill>
                  <a:srgbClr val="FF0000"/>
                </a:solidFill>
              </a:rPr>
              <a:t>A </a:t>
            </a:r>
            <a:r>
              <a:rPr lang="en-US" sz="4000" b="1" dirty="0" err="1">
                <a:solidFill>
                  <a:srgbClr val="FF0000"/>
                </a:solidFill>
              </a:rPr>
              <a:t>digitális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stratégia</a:t>
            </a:r>
            <a:r>
              <a:rPr lang="en-US" sz="4000" b="1" dirty="0">
                <a:solidFill>
                  <a:srgbClr val="FF0000"/>
                </a:solidFill>
              </a:rPr>
              <a:t> / </a:t>
            </a:r>
            <a:r>
              <a:rPr lang="en-US" sz="4000" b="1" dirty="0" err="1">
                <a:solidFill>
                  <a:srgbClr val="FF0000"/>
                </a:solidFill>
              </a:rPr>
              <a:t>átállás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kérdéseire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  <a:p>
            <a:pPr lvl="1" algn="ctr"/>
            <a:r>
              <a:rPr lang="en-US" sz="4000" b="1" dirty="0">
                <a:solidFill>
                  <a:srgbClr val="FF0000"/>
                </a:solidFill>
              </a:rPr>
              <a:t>a </a:t>
            </a:r>
            <a:r>
              <a:rPr lang="en-US" sz="4000" b="1" dirty="0" err="1">
                <a:solidFill>
                  <a:srgbClr val="FF0000"/>
                </a:solidFill>
              </a:rPr>
              <a:t>teljes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válasz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nem</a:t>
            </a:r>
            <a:r>
              <a:rPr lang="en-US" sz="4000" b="1" dirty="0">
                <a:solidFill>
                  <a:srgbClr val="FF0000"/>
                </a:solidFill>
              </a:rPr>
              <a:t> a </a:t>
            </a:r>
            <a:r>
              <a:rPr lang="en-US" sz="4000" b="1" dirty="0" err="1">
                <a:solidFill>
                  <a:srgbClr val="FF0000"/>
                </a:solidFill>
              </a:rPr>
              <a:t>technológia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02EDF-D1C0-634A-8BA6-24A796B2D2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463" y="187567"/>
            <a:ext cx="2078541" cy="12006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7DC400-2BB3-9C41-9AB2-F0E75CE46805}"/>
              </a:ext>
            </a:extLst>
          </p:cNvPr>
          <p:cNvSpPr txBox="1"/>
          <p:nvPr/>
        </p:nvSpPr>
        <p:spPr>
          <a:xfrm>
            <a:off x="2771809" y="6330648"/>
            <a:ext cx="9328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 / 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Courtesy of: Athenaeum21 Consulting 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www.athenaeum21.com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9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0"/>
          <p:cNvSpPr txBox="1">
            <a:spLocks noGrp="1"/>
          </p:cNvSpPr>
          <p:nvPr>
            <p:ph type="title"/>
          </p:nvPr>
        </p:nvSpPr>
        <p:spPr>
          <a:xfrm>
            <a:off x="2757924" y="199313"/>
            <a:ext cx="6315738" cy="11415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 err="1">
                <a:latin typeface="Lato"/>
                <a:ea typeface="Lato"/>
                <a:cs typeface="Lato"/>
                <a:sym typeface="Lato"/>
              </a:rPr>
              <a:t>Egy</a:t>
            </a:r>
            <a:r>
              <a:rPr lang="en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b="1" dirty="0" err="1">
                <a:latin typeface="Lato"/>
                <a:ea typeface="Lato"/>
                <a:cs typeface="Lato"/>
                <a:sym typeface="Lato"/>
              </a:rPr>
              <a:t>közösség</a:t>
            </a:r>
            <a:r>
              <a:rPr lang="en" b="1" dirty="0">
                <a:latin typeface="Lato"/>
                <a:ea typeface="Lato"/>
                <a:cs typeface="Lato"/>
                <a:sym typeface="Lato"/>
              </a:rPr>
              <a:t> &amp; </a:t>
            </a:r>
            <a:r>
              <a:rPr lang="en" b="1" dirty="0" err="1">
                <a:latin typeface="Lato"/>
                <a:ea typeface="Lato"/>
                <a:cs typeface="Lato"/>
                <a:sym typeface="Lato"/>
              </a:rPr>
              <a:t>egy</a:t>
            </a:r>
            <a:r>
              <a:rPr lang="en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b="1" dirty="0" err="1">
                <a:latin typeface="Lato"/>
                <a:ea typeface="Lato"/>
                <a:cs typeface="Lato"/>
                <a:sym typeface="Lato"/>
              </a:rPr>
              <a:t>közösségi</a:t>
            </a:r>
            <a:r>
              <a:rPr lang="en" b="1" dirty="0">
                <a:latin typeface="Lato"/>
                <a:ea typeface="Lato"/>
                <a:cs typeface="Lato"/>
                <a:sym typeface="Lato"/>
              </a:rPr>
              <a:t> </a:t>
            </a:r>
            <a:br>
              <a:rPr lang="en" b="1" dirty="0">
                <a:latin typeface="Lato"/>
                <a:ea typeface="Lato"/>
                <a:cs typeface="Lato"/>
                <a:sym typeface="Lato"/>
              </a:rPr>
            </a:br>
            <a:r>
              <a:rPr lang="en" b="1" dirty="0">
                <a:latin typeface="Lato"/>
                <a:ea typeface="Lato"/>
                <a:cs typeface="Lato"/>
                <a:sym typeface="Lato"/>
              </a:rPr>
              <a:t>    </a:t>
            </a:r>
            <a:r>
              <a:rPr lang="en" b="1" dirty="0" err="1">
                <a:latin typeface="Lato"/>
                <a:ea typeface="Lato"/>
                <a:cs typeface="Lato"/>
                <a:sym typeface="Lato"/>
              </a:rPr>
              <a:t>tulajdonban</a:t>
            </a:r>
            <a:r>
              <a:rPr lang="en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b="1" dirty="0" err="1">
                <a:latin typeface="Lato"/>
                <a:ea typeface="Lato"/>
                <a:cs typeface="Lato"/>
                <a:sym typeface="Lato"/>
              </a:rPr>
              <a:t>levő</a:t>
            </a:r>
            <a:r>
              <a:rPr lang="en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b="1" dirty="0" err="1">
                <a:latin typeface="Lato"/>
                <a:ea typeface="Lato"/>
                <a:cs typeface="Lato"/>
                <a:sym typeface="Lato"/>
              </a:rPr>
              <a:t>megoldás</a:t>
            </a:r>
            <a:endParaRPr b="1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9" name="Google Shape;17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1" y="428266"/>
            <a:ext cx="2024131" cy="89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86722" y="2447732"/>
            <a:ext cx="2425700" cy="24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0877" y="1076446"/>
            <a:ext cx="5993173" cy="5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089" y="3108378"/>
            <a:ext cx="2438400" cy="24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89232" y="3710514"/>
            <a:ext cx="2013753" cy="201375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0"/>
          <p:cNvSpPr txBox="1"/>
          <p:nvPr/>
        </p:nvSpPr>
        <p:spPr>
          <a:xfrm>
            <a:off x="2399617" y="5677037"/>
            <a:ext cx="2689600" cy="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b="1" dirty="0" err="1">
                <a:latin typeface="Lato"/>
                <a:ea typeface="Lato"/>
                <a:cs typeface="Lato"/>
                <a:sym typeface="Lato"/>
              </a:rPr>
              <a:t>Fejlesztői</a:t>
            </a:r>
            <a:r>
              <a:rPr lang="en" sz="2400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400" b="1" dirty="0" err="1">
                <a:latin typeface="Lato"/>
                <a:ea typeface="Lato"/>
                <a:cs typeface="Lato"/>
                <a:sym typeface="Lato"/>
              </a:rPr>
              <a:t>csapat</a:t>
            </a:r>
            <a:endParaRPr sz="24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" name="Google Shape;185;p40"/>
          <p:cNvSpPr txBox="1"/>
          <p:nvPr/>
        </p:nvSpPr>
        <p:spPr>
          <a:xfrm>
            <a:off x="6709987" y="5630141"/>
            <a:ext cx="4591059" cy="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b="1" dirty="0" err="1">
                <a:latin typeface="Lato"/>
                <a:ea typeface="Lato"/>
                <a:cs typeface="Lato"/>
                <a:sym typeface="Lato"/>
              </a:rPr>
              <a:t>Szakterületi</a:t>
            </a:r>
            <a:r>
              <a:rPr lang="en" sz="2400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400" b="1" dirty="0" err="1">
                <a:latin typeface="Lato"/>
                <a:ea typeface="Lato"/>
                <a:cs typeface="Lato"/>
                <a:sym typeface="Lato"/>
              </a:rPr>
              <a:t>szakértők</a:t>
            </a:r>
            <a:r>
              <a:rPr lang="en" sz="2400" b="1" dirty="0">
                <a:latin typeface="Lato"/>
                <a:ea typeface="Lato"/>
                <a:cs typeface="Lato"/>
                <a:sym typeface="Lato"/>
              </a:rPr>
              <a:t> (Subject Matter Experts SME)</a:t>
            </a:r>
            <a:endParaRPr sz="24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6" name="Google Shape;186;p40"/>
          <p:cNvSpPr txBox="1"/>
          <p:nvPr/>
        </p:nvSpPr>
        <p:spPr>
          <a:xfrm>
            <a:off x="4751200" y="2950103"/>
            <a:ext cx="2689600" cy="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b="1" dirty="0" err="1">
                <a:latin typeface="Lato"/>
                <a:ea typeface="Lato"/>
                <a:cs typeface="Lato"/>
                <a:sym typeface="Lato"/>
              </a:rPr>
              <a:t>Irányító</a:t>
            </a:r>
            <a:r>
              <a:rPr lang="en" sz="2400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400" b="1" dirty="0" err="1">
                <a:latin typeface="Lato"/>
                <a:ea typeface="Lato"/>
                <a:cs typeface="Lato"/>
                <a:sym typeface="Lato"/>
              </a:rPr>
              <a:t>bizottság</a:t>
            </a:r>
            <a:endParaRPr sz="24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7" name="Google Shape;187;p40"/>
          <p:cNvSpPr txBox="1"/>
          <p:nvPr/>
        </p:nvSpPr>
        <p:spPr>
          <a:xfrm>
            <a:off x="3997691" y="1444888"/>
            <a:ext cx="4591059" cy="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b="1" dirty="0" err="1">
                <a:latin typeface="Lato"/>
                <a:ea typeface="Lato"/>
                <a:cs typeface="Lato"/>
                <a:sym typeface="Lato"/>
              </a:rPr>
              <a:t>Termék</a:t>
            </a:r>
            <a:r>
              <a:rPr lang="en" sz="2400" b="1" dirty="0">
                <a:latin typeface="Lato"/>
                <a:ea typeface="Lato"/>
                <a:cs typeface="Lato"/>
                <a:sym typeface="Lato"/>
              </a:rPr>
              <a:t> Management Team</a:t>
            </a:r>
            <a:endParaRPr sz="24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8" name="Google Shape;188;p40"/>
          <p:cNvSpPr txBox="1"/>
          <p:nvPr/>
        </p:nvSpPr>
        <p:spPr>
          <a:xfrm>
            <a:off x="9057110" y="4753519"/>
            <a:ext cx="242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b="1" dirty="0">
                <a:latin typeface="Lato"/>
                <a:ea typeface="Lato"/>
                <a:cs typeface="Lato"/>
                <a:sym typeface="Lato"/>
              </a:rPr>
              <a:t>UX </a:t>
            </a:r>
            <a:r>
              <a:rPr lang="en" sz="2400" b="1" dirty="0" err="1">
                <a:latin typeface="Lato"/>
                <a:ea typeface="Lato"/>
                <a:cs typeface="Lato"/>
                <a:sym typeface="Lato"/>
              </a:rPr>
              <a:t>szakértők</a:t>
            </a:r>
            <a:endParaRPr sz="24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9" name="Google Shape;189;p40"/>
          <p:cNvSpPr txBox="1"/>
          <p:nvPr/>
        </p:nvSpPr>
        <p:spPr>
          <a:xfrm>
            <a:off x="1037995" y="4386729"/>
            <a:ext cx="9524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b="1">
                <a:latin typeface="Lato"/>
                <a:ea typeface="Lato"/>
                <a:cs typeface="Lato"/>
                <a:sym typeface="Lato"/>
              </a:rPr>
              <a:t>OSS</a:t>
            </a:r>
            <a:endParaRPr sz="24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0" name="Google Shape;190;p40"/>
          <p:cNvSpPr txBox="1"/>
          <p:nvPr/>
        </p:nvSpPr>
        <p:spPr>
          <a:xfrm>
            <a:off x="-21562" y="1665482"/>
            <a:ext cx="384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 err="1">
                <a:latin typeface="Lato"/>
                <a:ea typeface="Lato"/>
                <a:cs typeface="Lato"/>
                <a:sym typeface="Lato"/>
              </a:rPr>
              <a:t>Egy</a:t>
            </a:r>
            <a:r>
              <a:rPr lang="en" sz="2400" dirty="0">
                <a:latin typeface="Lato"/>
                <a:ea typeface="Lato"/>
                <a:cs typeface="Lato"/>
                <a:sym typeface="Lato"/>
              </a:rPr>
              <a:t> Open Library Foundation (OLF) </a:t>
            </a:r>
            <a:r>
              <a:rPr lang="en" sz="2400" dirty="0" err="1">
                <a:latin typeface="Lato"/>
                <a:ea typeface="Lato"/>
                <a:cs typeface="Lato"/>
                <a:sym typeface="Lato"/>
              </a:rPr>
              <a:t>közösség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1" name="Google Shape;191;p40"/>
          <p:cNvSpPr txBox="1"/>
          <p:nvPr/>
        </p:nvSpPr>
        <p:spPr>
          <a:xfrm>
            <a:off x="1850795" y="3472329"/>
            <a:ext cx="9524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b="1" dirty="0">
                <a:latin typeface="Lato"/>
                <a:ea typeface="Lato"/>
                <a:cs typeface="Lato"/>
                <a:sym typeface="Lato"/>
              </a:rPr>
              <a:t>OLF</a:t>
            </a:r>
            <a:endParaRPr sz="2400" b="1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9F6EFD-9C2D-D741-B226-4C58CFF14D9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9" y="68914"/>
            <a:ext cx="1744179" cy="10075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685162-D43C-C144-A62C-26343B9A95A3}"/>
              </a:ext>
            </a:extLst>
          </p:cNvPr>
          <p:cNvSpPr txBox="1"/>
          <p:nvPr/>
        </p:nvSpPr>
        <p:spPr>
          <a:xfrm>
            <a:off x="1427666" y="6429734"/>
            <a:ext cx="49680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 / 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Courtesy of: Index Data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2" descr="Image result for northwestern university official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1961" y="2255898"/>
            <a:ext cx="2224527" cy="116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/>
          <p:nvPr/>
        </p:nvSpPr>
        <p:spPr>
          <a:xfrm>
            <a:off x="7440667" y="-69700"/>
            <a:ext cx="4823200" cy="6955600"/>
          </a:xfrm>
          <a:prstGeom prst="rect">
            <a:avLst/>
          </a:prstGeom>
          <a:solidFill>
            <a:srgbClr val="8E7CC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8" name="Google Shape;138;p22"/>
          <p:cNvSpPr txBox="1"/>
          <p:nvPr/>
        </p:nvSpPr>
        <p:spPr>
          <a:xfrm>
            <a:off x="7699800" y="1544433"/>
            <a:ext cx="4455600" cy="31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6400" cap="small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ReShare</a:t>
            </a:r>
            <a:endParaRPr sz="6400" cap="small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/>
            <a:r>
              <a:rPr lang="en" sz="6400" cap="small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létrehozó</a:t>
            </a:r>
            <a:r>
              <a:rPr lang="en" sz="6400" cap="small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sz="6400" cap="small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/>
            <a:r>
              <a:rPr lang="en" sz="6400" cap="small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tagok</a:t>
            </a:r>
            <a:endParaRPr sz="6400" cap="small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/>
            <a:endParaRPr sz="40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-446871" y="8518649"/>
            <a:ext cx="3734800" cy="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sz="1867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40" name="Google Shape;140;p22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3883" y="293080"/>
            <a:ext cx="2224527" cy="106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3808" y="3297725"/>
            <a:ext cx="2599984" cy="115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 descr="A picture containing draw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1007" y="5417443"/>
            <a:ext cx="2133600" cy="123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 descr="A picture containing clock, stree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0742" y="4477603"/>
            <a:ext cx="1139825" cy="137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 descr="A picture containing drawing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5038" y="258877"/>
            <a:ext cx="3447415" cy="514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4047" y="2781391"/>
            <a:ext cx="2613184" cy="115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 descr="A close up of a logo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18211" y="3951051"/>
            <a:ext cx="1858853" cy="123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 descr="A close up of a sig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53442" y="1942419"/>
            <a:ext cx="1598689" cy="69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 descr="A picture containing red, sign, drawing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70600" y="4317978"/>
            <a:ext cx="2914417" cy="116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 descr="A close up of a logo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7716" y="932015"/>
            <a:ext cx="2517611" cy="99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 descr="A picture containing drawing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54661" y="1544432"/>
            <a:ext cx="2133600" cy="112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 descr="Image result for university of chicago official 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60639" y="5963089"/>
            <a:ext cx="2573971" cy="5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0FEFD4-575F-9C47-967F-672C0681AD08}"/>
              </a:ext>
            </a:extLst>
          </p:cNvPr>
          <p:cNvSpPr txBox="1"/>
          <p:nvPr/>
        </p:nvSpPr>
        <p:spPr>
          <a:xfrm>
            <a:off x="7050257" y="6383885"/>
            <a:ext cx="49680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 / 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Courtesy of: Index Data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46FFD9-FE1E-0A4A-A9EA-185D984FDC6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821" y="33720"/>
            <a:ext cx="1744179" cy="10075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/>
          <p:nvPr/>
        </p:nvSpPr>
        <p:spPr>
          <a:xfrm>
            <a:off x="7440667" y="-69700"/>
            <a:ext cx="4823200" cy="6955600"/>
          </a:xfrm>
          <a:prstGeom prst="rect">
            <a:avLst/>
          </a:prstGeom>
          <a:solidFill>
            <a:srgbClr val="8E7CC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7" name="Google Shape;177;p25"/>
          <p:cNvSpPr txBox="1"/>
          <p:nvPr/>
        </p:nvSpPr>
        <p:spPr>
          <a:xfrm>
            <a:off x="7699800" y="1544433"/>
            <a:ext cx="4455600" cy="31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sz="6400" cap="small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/>
            <a:r>
              <a:rPr lang="hu-HU" sz="6400" cap="small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Tagok</a:t>
            </a:r>
            <a:endParaRPr sz="6400" cap="small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/>
            <a:endParaRPr sz="4000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-446871" y="8518649"/>
            <a:ext cx="3734800" cy="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sz="1867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9" name="Google Shape;179;p25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6502" y="939312"/>
            <a:ext cx="1947956" cy="67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765" y="939299"/>
            <a:ext cx="1781400" cy="843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 descr="A screenshot of a cell 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687" y="4489852"/>
            <a:ext cx="2253707" cy="1813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 descr="A picture containing draw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97185" y="2351335"/>
            <a:ext cx="1563327" cy="136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 descr="A close up of a 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06057" y="717511"/>
            <a:ext cx="1689039" cy="163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 descr="A picture containing tabl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36488" y="4510259"/>
            <a:ext cx="2484323" cy="110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43233" y="2636467"/>
            <a:ext cx="1873800" cy="18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1152" y="2351334"/>
            <a:ext cx="1689033" cy="168903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84968A-1AEE-A645-AAD3-64175A6E7268}"/>
              </a:ext>
            </a:extLst>
          </p:cNvPr>
          <p:cNvSpPr txBox="1"/>
          <p:nvPr/>
        </p:nvSpPr>
        <p:spPr>
          <a:xfrm>
            <a:off x="7050257" y="6383885"/>
            <a:ext cx="49680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 / 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Courtesy of: Index Data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5F6ECF-5442-8544-99E2-18DA4A79D00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821" y="33720"/>
            <a:ext cx="1744179" cy="10075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4769" y="1403618"/>
            <a:ext cx="6606300" cy="3186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6938" y="5454382"/>
            <a:ext cx="2024131" cy="8906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6"/>
          <p:cNvSpPr/>
          <p:nvPr/>
        </p:nvSpPr>
        <p:spPr>
          <a:xfrm>
            <a:off x="-10400" y="0"/>
            <a:ext cx="5168000" cy="6858000"/>
          </a:xfrm>
          <a:prstGeom prst="rect">
            <a:avLst/>
          </a:prstGeom>
          <a:solidFill>
            <a:srgbClr val="8E7CC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4" name="Google Shape;194;p26"/>
          <p:cNvSpPr txBox="1"/>
          <p:nvPr/>
        </p:nvSpPr>
        <p:spPr>
          <a:xfrm>
            <a:off x="58934" y="1150100"/>
            <a:ext cx="5069200" cy="3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4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Infrastruktúra</a:t>
            </a:r>
            <a:r>
              <a:rPr lang="en" sz="44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endParaRPr sz="4400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marL="609585" indent="-533387">
              <a:buClr>
                <a:srgbClr val="FFFFFF"/>
              </a:buClr>
              <a:buSzPts val="2700"/>
              <a:buFont typeface="Cabin"/>
              <a:buChar char="●"/>
            </a:pPr>
            <a:r>
              <a:rPr lang="en" sz="36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Kölcsönzők</a:t>
            </a:r>
            <a:r>
              <a:rPr lang="en" sz="36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" sz="36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listája</a:t>
            </a:r>
            <a:endParaRPr sz="3600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marL="609585" indent="-533387">
              <a:buClr>
                <a:srgbClr val="FFFFFF"/>
              </a:buClr>
              <a:buSzPts val="2700"/>
              <a:buFont typeface="Cabin"/>
              <a:buChar char="●"/>
            </a:pPr>
            <a:r>
              <a:rPr lang="en" sz="36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Index switchboard</a:t>
            </a:r>
            <a:endParaRPr sz="3600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marL="609585" indent="-533387">
              <a:buClr>
                <a:srgbClr val="FFFFFF"/>
              </a:buClr>
              <a:buSzPts val="2700"/>
              <a:buFont typeface="Cabin"/>
              <a:buChar char="●"/>
            </a:pPr>
            <a:r>
              <a:rPr lang="en" sz="36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Kimenő</a:t>
            </a:r>
            <a:r>
              <a:rPr lang="en" sz="36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" sz="36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kérések</a:t>
            </a:r>
            <a:r>
              <a:rPr lang="en" sz="36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" sz="36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listája</a:t>
            </a:r>
            <a:endParaRPr sz="3600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marL="609585" indent="-533387">
              <a:buClr>
                <a:srgbClr val="FFFFFF"/>
              </a:buClr>
              <a:buSzPts val="2700"/>
              <a:buFont typeface="Cabin"/>
              <a:buChar char="●"/>
            </a:pPr>
            <a:r>
              <a:rPr lang="en" sz="36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Bejövő</a:t>
            </a:r>
            <a:r>
              <a:rPr lang="en" sz="36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" sz="36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kérések</a:t>
            </a:r>
            <a:r>
              <a:rPr lang="en" sz="36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" sz="36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listája</a:t>
            </a:r>
            <a:endParaRPr sz="3600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marL="609585" indent="-533387">
              <a:buClr>
                <a:srgbClr val="FFFFFF"/>
              </a:buClr>
              <a:buSzPts val="2700"/>
              <a:buFont typeface="Cabin"/>
              <a:buChar char="●"/>
            </a:pPr>
            <a:r>
              <a:rPr lang="en" sz="36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Kérés</a:t>
            </a:r>
            <a:r>
              <a:rPr lang="en" sz="36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" sz="36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továbbítása</a:t>
            </a:r>
            <a:endParaRPr sz="3600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marL="609585" indent="-533387">
              <a:buClr>
                <a:srgbClr val="FFFFFF"/>
              </a:buClr>
              <a:buSzPts val="2700"/>
              <a:buFont typeface="Cabin"/>
              <a:buChar char="●"/>
            </a:pPr>
            <a:r>
              <a:rPr lang="en" sz="36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IKR </a:t>
            </a:r>
            <a:r>
              <a:rPr lang="en" sz="36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integráció</a:t>
            </a:r>
            <a:endParaRPr sz="3600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92FFEC-F558-5547-AFF5-26CE7B18870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9" y="68914"/>
            <a:ext cx="1744179" cy="10075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5C20F8-4A28-0D42-8B94-90F80D696AD5}"/>
              </a:ext>
            </a:extLst>
          </p:cNvPr>
          <p:cNvSpPr txBox="1"/>
          <p:nvPr/>
        </p:nvSpPr>
        <p:spPr>
          <a:xfrm>
            <a:off x="5231915" y="6372162"/>
            <a:ext cx="49680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 / 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Courtesy of: Index Data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8507F-6A21-E240-BA14-CB32F5DBD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10426222" cy="58005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C523DF-D882-C540-B838-6C61A68FAFC1}"/>
              </a:ext>
            </a:extLst>
          </p:cNvPr>
          <p:cNvSpPr/>
          <p:nvPr/>
        </p:nvSpPr>
        <p:spPr>
          <a:xfrm>
            <a:off x="2656733" y="39891"/>
            <a:ext cx="6463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>
                <a:solidFill>
                  <a:srgbClr val="0070C0"/>
                </a:solidFill>
              </a:rPr>
              <a:t>A választás szabadsága: </a:t>
            </a:r>
          </a:p>
          <a:p>
            <a:pPr algn="ctr"/>
            <a:r>
              <a:rPr lang="hu-HU" sz="3600" b="1" dirty="0">
                <a:solidFill>
                  <a:srgbClr val="0070C0"/>
                </a:solidFill>
              </a:rPr>
              <a:t>szolgáltatók</a:t>
            </a:r>
            <a:endParaRPr lang="en-US" sz="3840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B4845F-A43A-E444-8C72-E8F0B8229251}"/>
              </a:ext>
            </a:extLst>
          </p:cNvPr>
          <p:cNvSpPr/>
          <p:nvPr/>
        </p:nvSpPr>
        <p:spPr>
          <a:xfrm>
            <a:off x="106433" y="13056"/>
            <a:ext cx="1736916" cy="974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AE65E6-2C63-9244-8AE1-BB904F3785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23" y="211172"/>
            <a:ext cx="1375354" cy="696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29A54E-9E59-3348-BAEE-D482DDB3951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9" y="68914"/>
            <a:ext cx="1744179" cy="10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45C250-89F0-F445-8C4D-8D1E02828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6061"/>
            <a:ext cx="10141424" cy="45699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2AAA17-C6CE-4242-9529-F1F614E399B5}"/>
              </a:ext>
            </a:extLst>
          </p:cNvPr>
          <p:cNvSpPr/>
          <p:nvPr/>
        </p:nvSpPr>
        <p:spPr>
          <a:xfrm>
            <a:off x="35741" y="113476"/>
            <a:ext cx="2236175" cy="14339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89E718-C1E1-4948-890B-4539F41195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1" y="363415"/>
            <a:ext cx="2086495" cy="1056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E0A247-A2B6-C647-A595-54A6E319E284}"/>
              </a:ext>
            </a:extLst>
          </p:cNvPr>
          <p:cNvSpPr/>
          <p:nvPr/>
        </p:nvSpPr>
        <p:spPr>
          <a:xfrm>
            <a:off x="2347281" y="131297"/>
            <a:ext cx="6726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>
                <a:solidFill>
                  <a:srgbClr val="0070C0"/>
                </a:solidFill>
              </a:rPr>
              <a:t>A választás szabadsága:</a:t>
            </a:r>
          </a:p>
          <a:p>
            <a:pPr algn="ctr"/>
            <a:r>
              <a:rPr lang="hu-HU" sz="3600" b="1" dirty="0">
                <a:solidFill>
                  <a:srgbClr val="0070C0"/>
                </a:solidFill>
              </a:rPr>
              <a:t> szolgáltatók</a:t>
            </a:r>
            <a:endParaRPr lang="en-US" sz="3840" b="1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F4D510-8EC2-D545-835D-C62AC40D12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9" y="68914"/>
            <a:ext cx="1744179" cy="10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A3E386-68EE-334E-8527-387D64274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5" y="1117595"/>
            <a:ext cx="10217261" cy="56700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551890-7AA3-B74C-8F55-44B961AEEFCD}"/>
              </a:ext>
            </a:extLst>
          </p:cNvPr>
          <p:cNvSpPr/>
          <p:nvPr/>
        </p:nvSpPr>
        <p:spPr>
          <a:xfrm>
            <a:off x="3088963" y="186944"/>
            <a:ext cx="5927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>
                <a:solidFill>
                  <a:srgbClr val="0070C0"/>
                </a:solidFill>
              </a:rPr>
              <a:t>A választók: a könyvtárak</a:t>
            </a:r>
            <a:endParaRPr lang="en-US" sz="384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717757-3816-7F44-B170-270C380A862D}"/>
              </a:ext>
            </a:extLst>
          </p:cNvPr>
          <p:cNvSpPr/>
          <p:nvPr/>
        </p:nvSpPr>
        <p:spPr>
          <a:xfrm>
            <a:off x="188140" y="172091"/>
            <a:ext cx="2883306" cy="16215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220D76-9160-994B-8F0B-786264788C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5" y="393653"/>
            <a:ext cx="2236175" cy="1132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7FBEC2-A7AE-1E41-92FB-3AAE3AC20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31" y="2090613"/>
            <a:ext cx="1983153" cy="833674"/>
          </a:xfrm>
          <a:prstGeom prst="rect">
            <a:avLst/>
          </a:prstGeom>
        </p:spPr>
      </p:pic>
      <p:sp>
        <p:nvSpPr>
          <p:cNvPr id="10" name="Frame 9">
            <a:extLst>
              <a:ext uri="{FF2B5EF4-FFF2-40B4-BE49-F238E27FC236}">
                <a16:creationId xmlns:a16="http://schemas.microsoft.com/office/drawing/2014/main" id="{F940924B-1357-824B-A711-DCFAECD119ED}"/>
              </a:ext>
            </a:extLst>
          </p:cNvPr>
          <p:cNvSpPr/>
          <p:nvPr/>
        </p:nvSpPr>
        <p:spPr>
          <a:xfrm>
            <a:off x="8251527" y="2026804"/>
            <a:ext cx="2516718" cy="939992"/>
          </a:xfrm>
          <a:prstGeom prst="frame">
            <a:avLst/>
          </a:prstGeom>
          <a:gradFill>
            <a:gsLst>
              <a:gs pos="50000">
                <a:srgbClr val="10387A"/>
              </a:gs>
              <a:gs pos="50000">
                <a:schemeClr val="accent1"/>
              </a:gs>
            </a:gsLst>
            <a:lin ang="14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400" dirty="0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A8E093B8-6D98-3C4C-80D3-99C71216F8B9}"/>
              </a:ext>
            </a:extLst>
          </p:cNvPr>
          <p:cNvSpPr/>
          <p:nvPr/>
        </p:nvSpPr>
        <p:spPr>
          <a:xfrm>
            <a:off x="3162536" y="1217321"/>
            <a:ext cx="2516718" cy="890954"/>
          </a:xfrm>
          <a:prstGeom prst="frame">
            <a:avLst/>
          </a:prstGeom>
          <a:gradFill>
            <a:gsLst>
              <a:gs pos="50000">
                <a:srgbClr val="10387A"/>
              </a:gs>
              <a:gs pos="50000">
                <a:schemeClr val="accent1"/>
              </a:gs>
            </a:gsLst>
            <a:lin ang="14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400" dirty="0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1209E11F-6EDD-2F4C-89FD-E8D5A9345482}"/>
              </a:ext>
            </a:extLst>
          </p:cNvPr>
          <p:cNvSpPr/>
          <p:nvPr/>
        </p:nvSpPr>
        <p:spPr>
          <a:xfrm>
            <a:off x="5698893" y="1217321"/>
            <a:ext cx="2516718" cy="890954"/>
          </a:xfrm>
          <a:prstGeom prst="frame">
            <a:avLst/>
          </a:prstGeom>
          <a:gradFill>
            <a:gsLst>
              <a:gs pos="50000">
                <a:srgbClr val="10387A"/>
              </a:gs>
              <a:gs pos="50000">
                <a:schemeClr val="accent1"/>
              </a:gs>
            </a:gsLst>
            <a:lin ang="14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400" dirty="0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A63F5371-BA8D-FA4D-B9AB-08103925EF82}"/>
              </a:ext>
            </a:extLst>
          </p:cNvPr>
          <p:cNvSpPr/>
          <p:nvPr/>
        </p:nvSpPr>
        <p:spPr>
          <a:xfrm>
            <a:off x="8161853" y="4523818"/>
            <a:ext cx="2516718" cy="1044644"/>
          </a:xfrm>
          <a:prstGeom prst="frame">
            <a:avLst/>
          </a:prstGeom>
          <a:gradFill>
            <a:gsLst>
              <a:gs pos="50000">
                <a:srgbClr val="10387A"/>
              </a:gs>
              <a:gs pos="50000">
                <a:schemeClr val="accent1"/>
              </a:gs>
            </a:gsLst>
            <a:lin ang="14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40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D0513A-F643-184D-BB03-9F9B26D4F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25" y="875186"/>
            <a:ext cx="2562879" cy="1146106"/>
          </a:xfrm>
          <a:prstGeom prst="rect">
            <a:avLst/>
          </a:prstGeom>
        </p:spPr>
      </p:pic>
      <p:sp>
        <p:nvSpPr>
          <p:cNvPr id="16" name="Frame 15">
            <a:extLst>
              <a:ext uri="{FF2B5EF4-FFF2-40B4-BE49-F238E27FC236}">
                <a16:creationId xmlns:a16="http://schemas.microsoft.com/office/drawing/2014/main" id="{A7D4F683-3F0F-5842-AAFA-3F6DDA8D1D77}"/>
              </a:ext>
            </a:extLst>
          </p:cNvPr>
          <p:cNvSpPr/>
          <p:nvPr/>
        </p:nvSpPr>
        <p:spPr>
          <a:xfrm>
            <a:off x="8277584" y="986045"/>
            <a:ext cx="2516718" cy="998249"/>
          </a:xfrm>
          <a:prstGeom prst="frame">
            <a:avLst/>
          </a:prstGeom>
          <a:gradFill>
            <a:gsLst>
              <a:gs pos="50000">
                <a:srgbClr val="10387A"/>
              </a:gs>
              <a:gs pos="50000">
                <a:schemeClr val="accent1"/>
              </a:gs>
            </a:gsLst>
            <a:lin ang="14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400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BD4B0B-C3AE-1244-B659-BB2188AC3A1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294" y="76319"/>
            <a:ext cx="1382951" cy="7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310CF2-03B2-C843-ACE6-BAB20D3A6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" y="0"/>
            <a:ext cx="895628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DFE985-C431-AA49-B3AF-D01D286CD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693" y="4233440"/>
            <a:ext cx="2997843" cy="22483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D1D7A5-FF63-2D4A-A75E-0F4DB14B7D26}"/>
              </a:ext>
            </a:extLst>
          </p:cNvPr>
          <p:cNvSpPr txBox="1"/>
          <p:nvPr/>
        </p:nvSpPr>
        <p:spPr>
          <a:xfrm>
            <a:off x="706055" y="5897047"/>
            <a:ext cx="41347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C00000"/>
                </a:solidFill>
              </a:rPr>
              <a:t>Stanford University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A8F24-B930-1D42-A97B-087378478F7A}"/>
              </a:ext>
            </a:extLst>
          </p:cNvPr>
          <p:cNvSpPr txBox="1"/>
          <p:nvPr/>
        </p:nvSpPr>
        <p:spPr>
          <a:xfrm>
            <a:off x="9375492" y="3429000"/>
            <a:ext cx="238824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Villanova</a:t>
            </a:r>
          </a:p>
          <a:p>
            <a:pPr algn="ctr"/>
            <a:r>
              <a:rPr lang="hu-HU" sz="3200" b="1" dirty="0">
                <a:solidFill>
                  <a:srgbClr val="C00000"/>
                </a:solidFill>
              </a:rPr>
              <a:t> University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702C76-D9AD-1B44-875D-1AAD391A24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9" y="68914"/>
            <a:ext cx="1744179" cy="1007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F44B6-CDFA-B340-AD12-D6697CDFB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336" y="1283343"/>
            <a:ext cx="3632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5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65A5F5-7B68-4429-8247-E0D13618DA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816" y="256016"/>
            <a:ext cx="3708045" cy="1878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DF1460-DAB9-4D47-8653-8B7BBD1808DA}"/>
              </a:ext>
            </a:extLst>
          </p:cNvPr>
          <p:cNvSpPr txBox="1"/>
          <p:nvPr/>
        </p:nvSpPr>
        <p:spPr>
          <a:xfrm>
            <a:off x="6893169" y="6002215"/>
            <a:ext cx="518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Lendvay Miklós, OSZK, </a:t>
            </a:r>
            <a:r>
              <a:rPr lang="hu-HU" dirty="0" err="1"/>
              <a:t>lendvay.miklos@oszk.hu</a:t>
            </a:r>
            <a:endParaRPr lang="hu-H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93FA8B-7404-464B-9A7E-2DD59D286186}"/>
              </a:ext>
            </a:extLst>
          </p:cNvPr>
          <p:cNvSpPr/>
          <p:nvPr/>
        </p:nvSpPr>
        <p:spPr>
          <a:xfrm>
            <a:off x="1078523" y="2852109"/>
            <a:ext cx="9683261" cy="301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>
                <a:solidFill>
                  <a:schemeClr val="bg1"/>
                </a:solidFill>
              </a:rPr>
              <a:t>A projektek honlapja:</a:t>
            </a:r>
          </a:p>
          <a:p>
            <a:pPr algn="ctr"/>
            <a:r>
              <a:rPr lang="hu-HU" sz="384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http://okp.oszk.hu</a:t>
            </a:r>
            <a:r>
              <a:rPr lang="hu-HU" sz="384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hu-HU" sz="384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</a:t>
            </a:r>
            <a:r>
              <a:rPr lang="hu-HU" sz="3840" b="1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www.folio.or</a:t>
            </a:r>
            <a:r>
              <a:rPr lang="hu-HU" sz="3840" b="1" dirty="0" err="1">
                <a:solidFill>
                  <a:schemeClr val="bg1"/>
                </a:solidFill>
              </a:rPr>
              <a:t>g</a:t>
            </a:r>
            <a:endParaRPr lang="hu-HU" sz="3840" b="1" dirty="0">
              <a:solidFill>
                <a:schemeClr val="bg1"/>
              </a:solidFill>
            </a:endParaRPr>
          </a:p>
          <a:p>
            <a:pPr algn="ctr"/>
            <a:r>
              <a:rPr lang="en-US" sz="384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https://projectreshare.org</a:t>
            </a:r>
            <a:endParaRPr lang="en-US" sz="3840" b="1" dirty="0">
              <a:solidFill>
                <a:schemeClr val="bg1"/>
              </a:solidFill>
            </a:endParaRPr>
          </a:p>
          <a:p>
            <a:pPr algn="ctr"/>
            <a:r>
              <a:rPr lang="en-US" sz="384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https://www.indexdata.com/folio/</a:t>
            </a:r>
            <a:r>
              <a:rPr lang="en-US" sz="384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95C78-28D8-B345-82B9-37BE68483D8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062" y="115806"/>
            <a:ext cx="1588064" cy="91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7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06738-03FC-9049-86F7-E99B73527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930"/>
            <a:ext cx="12192000" cy="6962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E8E69-2463-9842-AFFF-6CD335FE45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061" y="150602"/>
            <a:ext cx="1744179" cy="1007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084EBF-EF0E-D748-86E2-890AEC575383}"/>
              </a:ext>
            </a:extLst>
          </p:cNvPr>
          <p:cNvSpPr txBox="1"/>
          <p:nvPr/>
        </p:nvSpPr>
        <p:spPr>
          <a:xfrm>
            <a:off x="2771809" y="6330648"/>
            <a:ext cx="9328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 / 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Courtesy of: Athenaeum21 Consulting 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www.athenaeum21.com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1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F9FC0-C4BA-A74D-85A0-8A08A4DF6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921"/>
            <a:ext cx="12192000" cy="695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C7C063-A51B-0B4C-90F4-ECB3A1F41D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061" y="150602"/>
            <a:ext cx="1744179" cy="10075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AEADB6-2B69-D046-9B09-BC1A69293852}"/>
              </a:ext>
            </a:extLst>
          </p:cNvPr>
          <p:cNvSpPr txBox="1"/>
          <p:nvPr/>
        </p:nvSpPr>
        <p:spPr>
          <a:xfrm>
            <a:off x="2771809" y="6330648"/>
            <a:ext cx="9328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 / 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Courtesy of: Athenaeum21 Consulting 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www.athenaeum21.com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2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55E8D65-A478-B645-B260-50DA0A906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2" y="0"/>
            <a:ext cx="121030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E8E69-2463-9842-AFFF-6CD335FE45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6" y="5938462"/>
            <a:ext cx="1009750" cy="583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210113-AA1A-B44A-820C-0F196CF956C0}"/>
              </a:ext>
            </a:extLst>
          </p:cNvPr>
          <p:cNvSpPr txBox="1"/>
          <p:nvPr/>
        </p:nvSpPr>
        <p:spPr>
          <a:xfrm>
            <a:off x="2771809" y="6330648"/>
            <a:ext cx="9328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 / 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Courtesy of: Athenaeum21 Consulting 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www.athenaeum21.com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2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3E8E69-2463-9842-AFFF-6CD335FE45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9" y="68914"/>
            <a:ext cx="1744179" cy="1007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D2F64D-7CA2-B443-9493-3FFCB9A55F90}"/>
              </a:ext>
            </a:extLst>
          </p:cNvPr>
          <p:cNvSpPr txBox="1"/>
          <p:nvPr/>
        </p:nvSpPr>
        <p:spPr>
          <a:xfrm>
            <a:off x="749508" y="339668"/>
            <a:ext cx="62792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U" sz="3600" b="1" dirty="0">
                <a:solidFill>
                  <a:srgbClr val="0070C0"/>
                </a:solidFill>
              </a:rPr>
              <a:t>A “kudarcot vallott” </a:t>
            </a:r>
          </a:p>
          <a:p>
            <a:pPr algn="ctr"/>
            <a:r>
              <a:rPr lang="en-HU" sz="3600" b="1" dirty="0">
                <a:solidFill>
                  <a:srgbClr val="0070C0"/>
                </a:solidFill>
              </a:rPr>
              <a:t>digitális projektek jellemzői</a:t>
            </a:r>
            <a:endParaRPr lang="en-HU" sz="2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7B215A-F40D-D64F-A52E-581914085555}"/>
              </a:ext>
            </a:extLst>
          </p:cNvPr>
          <p:cNvSpPr txBox="1"/>
          <p:nvPr/>
        </p:nvSpPr>
        <p:spPr>
          <a:xfrm>
            <a:off x="1064302" y="1673769"/>
            <a:ext cx="9796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3600" b="1" dirty="0">
                <a:solidFill>
                  <a:srgbClr val="FF0000"/>
                </a:solidFill>
              </a:rPr>
              <a:t>1) Az emberek és a kultúra elsődleges fontosságának a figyelmen kívül hagyása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632031-3EB1-4744-9AFF-A34A15392913}"/>
              </a:ext>
            </a:extLst>
          </p:cNvPr>
          <p:cNvSpPr txBox="1"/>
          <p:nvPr/>
        </p:nvSpPr>
        <p:spPr>
          <a:xfrm>
            <a:off x="1064301" y="2886454"/>
            <a:ext cx="9796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3600" b="1" dirty="0">
                <a:solidFill>
                  <a:srgbClr val="FF0000"/>
                </a:solidFill>
              </a:rPr>
              <a:t>2) A vízió hiánya (vezetés)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4BD9B-4D30-5A41-8C9B-427E2B5DDB02}"/>
              </a:ext>
            </a:extLst>
          </p:cNvPr>
          <p:cNvSpPr txBox="1"/>
          <p:nvPr/>
        </p:nvSpPr>
        <p:spPr>
          <a:xfrm>
            <a:off x="1090854" y="3545141"/>
            <a:ext cx="9796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3600" b="1" dirty="0">
                <a:solidFill>
                  <a:srgbClr val="FF0000"/>
                </a:solidFill>
              </a:rPr>
              <a:t>3) Az infrastruktúra és az innováció közötti egyensúlyvesztés (technológia)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86822-D3CC-FC49-A3EE-49DC96B0A5F6}"/>
              </a:ext>
            </a:extLst>
          </p:cNvPr>
          <p:cNvSpPr txBox="1"/>
          <p:nvPr/>
        </p:nvSpPr>
        <p:spPr>
          <a:xfrm>
            <a:off x="1064300" y="4745470"/>
            <a:ext cx="9796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3600" b="1" dirty="0">
                <a:solidFill>
                  <a:srgbClr val="FF0000"/>
                </a:solidFill>
              </a:rPr>
              <a:t>4) A maraton iránti elkötelezettség hiánya (vezetés)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F07689-AA0E-2A4E-8F4A-4D84C5FCF13F}"/>
              </a:ext>
            </a:extLst>
          </p:cNvPr>
          <p:cNvSpPr txBox="1"/>
          <p:nvPr/>
        </p:nvSpPr>
        <p:spPr>
          <a:xfrm>
            <a:off x="2771809" y="6107911"/>
            <a:ext cx="9328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Forrás / Copyright / 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Courtesy of: Athenaeum21 Consulting </a:t>
            </a:r>
            <a:r>
              <a:rPr lang="en-GB" b="1" dirty="0">
                <a:solidFill>
                  <a:schemeClr val="accent6">
                    <a:lumMod val="90000"/>
                    <a:lumOff val="1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www.athenaeum21.com</a:t>
            </a:r>
            <a:endParaRPr lang="hu-HU" b="1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4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F604A-A4BD-AD49-85EF-9F810F9F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91999" cy="83282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DB6C5D4-6773-D54B-B82A-DDB1504E9FFD}"/>
              </a:ext>
            </a:extLst>
          </p:cNvPr>
          <p:cNvSpPr txBox="1"/>
          <p:nvPr/>
        </p:nvSpPr>
        <p:spPr>
          <a:xfrm>
            <a:off x="5662801" y="600337"/>
            <a:ext cx="3657045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Együttműködést támogató munkafolyamatok kialakítása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217EF3-87F7-EF4D-BCD2-1F020DCD4C8C}"/>
              </a:ext>
            </a:extLst>
          </p:cNvPr>
          <p:cNvSpPr txBox="1"/>
          <p:nvPr/>
        </p:nvSpPr>
        <p:spPr>
          <a:xfrm>
            <a:off x="418398" y="276855"/>
            <a:ext cx="373966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A választás szabadsága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E79232-ECC2-0041-8FD5-ED15C5BC81FA}"/>
              </a:ext>
            </a:extLst>
          </p:cNvPr>
          <p:cNvSpPr txBox="1"/>
          <p:nvPr/>
        </p:nvSpPr>
        <p:spPr>
          <a:xfrm>
            <a:off x="7883768" y="3473097"/>
            <a:ext cx="314764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Kapcsolódási lehetőségek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1054D-B156-574A-8D2D-A4FBCA1835E6}"/>
              </a:ext>
            </a:extLst>
          </p:cNvPr>
          <p:cNvSpPr txBox="1"/>
          <p:nvPr/>
        </p:nvSpPr>
        <p:spPr>
          <a:xfrm>
            <a:off x="574430" y="5408177"/>
            <a:ext cx="522626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Hozzájárulás / szerepvállalás lehetősége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AC026-7CAF-BB40-9CD8-9AB287C64E55}"/>
              </a:ext>
            </a:extLst>
          </p:cNvPr>
          <p:cNvSpPr txBox="1"/>
          <p:nvPr/>
        </p:nvSpPr>
        <p:spPr>
          <a:xfrm>
            <a:off x="7466039" y="5408177"/>
            <a:ext cx="438443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Szabad információhozzáférés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C16E88-A795-8840-801E-24B1229C49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1" y="-1"/>
            <a:ext cx="2078541" cy="1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9D8DA8E-EEF9-7E45-A23E-46E6E464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837"/>
            <a:ext cx="12391292" cy="7097674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861213-48C3-7540-9F1D-F5539BF8778F}"/>
              </a:ext>
            </a:extLst>
          </p:cNvPr>
          <p:cNvSpPr txBox="1"/>
          <p:nvPr/>
        </p:nvSpPr>
        <p:spPr>
          <a:xfrm>
            <a:off x="4626138" y="2911485"/>
            <a:ext cx="2939724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rgbClr val="C00000"/>
                </a:solidFill>
              </a:rPr>
              <a:t>FOLIO vezérelvek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B6C5D4-6773-D54B-B82A-DDB1504E9FFD}"/>
              </a:ext>
            </a:extLst>
          </p:cNvPr>
          <p:cNvSpPr txBox="1"/>
          <p:nvPr/>
        </p:nvSpPr>
        <p:spPr>
          <a:xfrm>
            <a:off x="5528834" y="121104"/>
            <a:ext cx="422030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Helyi döntéshozást lehetővé tevő mechanizmus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217EF3-87F7-EF4D-BCD2-1F020DCD4C8C}"/>
              </a:ext>
            </a:extLst>
          </p:cNvPr>
          <p:cNvSpPr txBox="1"/>
          <p:nvPr/>
        </p:nvSpPr>
        <p:spPr>
          <a:xfrm>
            <a:off x="418398" y="276855"/>
            <a:ext cx="373966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Nyitott, bizalmon és tiszteleten alapuló együttműködés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1054D-B156-574A-8D2D-A4FBCA1835E6}"/>
              </a:ext>
            </a:extLst>
          </p:cNvPr>
          <p:cNvSpPr txBox="1"/>
          <p:nvPr/>
        </p:nvSpPr>
        <p:spPr>
          <a:xfrm>
            <a:off x="87922" y="5303247"/>
            <a:ext cx="571277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Fenntartható közösség és ökoszisztéma létrehozása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AC026-7CAF-BB40-9CD8-9AB287C64E55}"/>
              </a:ext>
            </a:extLst>
          </p:cNvPr>
          <p:cNvSpPr txBox="1"/>
          <p:nvPr/>
        </p:nvSpPr>
        <p:spPr>
          <a:xfrm>
            <a:off x="6575994" y="5004076"/>
            <a:ext cx="552808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</a:rPr>
              <a:t>Nyitott és egyenlőséget biztosító minden közösségi partner számára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A4F62B-D36F-0A43-87D6-A7222490B1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404" y="284264"/>
            <a:ext cx="1825021" cy="105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1_FOLIO - Cover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2.xml><?xml version="1.0" encoding="utf-8"?>
<a:theme xmlns:a="http://schemas.openxmlformats.org/drawingml/2006/main" name="2_FOLIO - Cover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3.xml><?xml version="1.0" encoding="utf-8"?>
<a:theme xmlns:a="http://schemas.openxmlformats.org/drawingml/2006/main" name="FOLIO - Body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4.xml><?xml version="1.0" encoding="utf-8"?>
<a:theme xmlns:a="http://schemas.openxmlformats.org/drawingml/2006/main" name="1_FOLIO - Body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5.xml><?xml version="1.0" encoding="utf-8"?>
<a:theme xmlns:a="http://schemas.openxmlformats.org/drawingml/2006/main" name="2_FOLIO - Body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2793</TotalTime>
  <Words>1274</Words>
  <Application>Microsoft Office PowerPoint</Application>
  <PresentationFormat>Szélesvásznú</PresentationFormat>
  <Paragraphs>221</Paragraphs>
  <Slides>38</Slides>
  <Notes>13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5</vt:i4>
      </vt:variant>
      <vt:variant>
        <vt:lpstr>Diacímek</vt:lpstr>
      </vt:variant>
      <vt:variant>
        <vt:i4>38</vt:i4>
      </vt:variant>
    </vt:vector>
  </HeadingPairs>
  <TitlesOfParts>
    <vt:vector size="52" baseType="lpstr">
      <vt:lpstr>MS PGothic</vt:lpstr>
      <vt:lpstr>Arial</vt:lpstr>
      <vt:lpstr>Cabin</vt:lpstr>
      <vt:lpstr>Calibri</vt:lpstr>
      <vt:lpstr>Gill Sans</vt:lpstr>
      <vt:lpstr>Lato</vt:lpstr>
      <vt:lpstr>Lato Regular</vt:lpstr>
      <vt:lpstr>Times New Roman</vt:lpstr>
      <vt:lpstr>Wingdings</vt:lpstr>
      <vt:lpstr>1_FOLIO - Cover</vt:lpstr>
      <vt:lpstr>2_FOLIO - Cover</vt:lpstr>
      <vt:lpstr>FOLIO - Body</vt:lpstr>
      <vt:lpstr>1_FOLIO - Body</vt:lpstr>
      <vt:lpstr>2_FOLIO - Body</vt:lpstr>
      <vt:lpstr>Lendvay Miklós, Projektiroda OSZK; Networkshop 2021, online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FOLIO architektúra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Általános ’dinamikusan bővíthető értékkészlettel rendelkező’ tudásgráf</vt:lpstr>
      <vt:lpstr>Általános kijelentések felépítése</vt:lpstr>
      <vt:lpstr>Kijelentések anatómiája: A Quintuplet felépítése</vt:lpstr>
      <vt:lpstr>PowerPoint-bemutató</vt:lpstr>
      <vt:lpstr>PowerPoint-bemutató</vt:lpstr>
      <vt:lpstr>PowerPoint-bemutató</vt:lpstr>
      <vt:lpstr>Átalakulás a forrásmegosztás területén</vt:lpstr>
      <vt:lpstr>PowerPoint-bemutató</vt:lpstr>
      <vt:lpstr>Egy közösség &amp; egy közösségi      tulajdonban levő megoldás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an example of a title and body slide</dc:title>
  <dc:creator>lendvay.miklos@oszk.hu</dc:creator>
  <cp:lastModifiedBy>Nagy Zsuzsanna</cp:lastModifiedBy>
  <cp:revision>206</cp:revision>
  <cp:lastPrinted>2021-04-07T00:31:21Z</cp:lastPrinted>
  <dcterms:created xsi:type="dcterms:W3CDTF">2018-04-03T18:00:53Z</dcterms:created>
  <dcterms:modified xsi:type="dcterms:W3CDTF">2021-04-23T12:57:57Z</dcterms:modified>
</cp:coreProperties>
</file>