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7E78C9-4A01-4384-8813-358E3B7B5342}" styleName="">
    <a:wholeTbl>
      <a:tcStyle>
        <a:tcBdr/>
      </a:tcStyle>
    </a:wholeTbl>
    <a:band1H>
      <a:tcStyle>
        <a:tcBdr/>
      </a:tcStyle>
    </a:band1H>
    <a:band1V>
      <a:tcStyle>
        <a:tcBdr/>
      </a:tcStyle>
    </a:band1V>
    <a:lastCol>
      <a:tcStyle>
        <a:tcBdr/>
      </a:tcStyle>
    </a:lastCol>
    <a:firstCol>
      <a:tcStyle>
        <a:tcBdr/>
      </a:tcStyle>
    </a:firstCol>
    <a:lastRow>
      <a:tcStyle>
        <a:tcBdr/>
      </a:tcStyle>
    </a:lastRow>
    <a:firstRow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6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>
              <a:ln>
                <a:noFill/>
              </a:ln>
              <a:latin typeface="Arial" pitchFamily="18"/>
              <a:ea typeface="WenQuanYi Micro Hei" pitchFamily="2"/>
              <a:cs typeface="FreeSans" pitchFamily="2"/>
            </a:endParaRPr>
          </a:p>
        </p:txBody>
      </p:sp>
      <p:sp>
        <p:nvSpPr>
          <p:cNvPr id="3" name="Dátum hely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>
              <a:ln>
                <a:noFill/>
              </a:ln>
              <a:latin typeface="Arial" pitchFamily="18"/>
              <a:ea typeface="WenQuanYi Micro Hei" pitchFamily="2"/>
              <a:cs typeface="FreeSans" pitchFamily="2"/>
            </a:endParaRPr>
          </a:p>
        </p:txBody>
      </p:sp>
      <p:sp>
        <p:nvSpPr>
          <p:cNvPr id="4" name="Élőláb hely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>
              <a:ln>
                <a:noFill/>
              </a:ln>
              <a:latin typeface="Arial" pitchFamily="18"/>
              <a:ea typeface="WenQuanYi Micro Hei" pitchFamily="2"/>
              <a:cs typeface="FreeSans" pitchFamily="2"/>
            </a:endParaRPr>
          </a:p>
        </p:txBody>
      </p:sp>
      <p:sp>
        <p:nvSpPr>
          <p:cNvPr id="5" name="Dia számának hely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1A0CE60-C433-40DB-8A44-000761069A0F}" type="slidenum">
              <a:t>‹#›</a:t>
            </a:fld>
            <a:endParaRPr lang="hu-HU" sz="1400" b="0" i="0" u="none" strike="noStrike" kern="1200">
              <a:ln>
                <a:noFill/>
              </a:ln>
              <a:latin typeface="Arial" pitchFamily="18"/>
              <a:ea typeface="WenQuanYi Micro Hei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52063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hu-HU"/>
          </a:p>
        </p:txBody>
      </p:sp>
      <p:sp>
        <p:nvSpPr>
          <p:cNvPr id="4" name="Élőfej hely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hu-H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5" name="Dátum hely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hu-H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6" name="Élőláb hely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hu-H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hu-H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9B8B5DAE-4595-41E9-9B32-BCE6DA3D1905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21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hangingPunct="0">
      <a:tabLst/>
      <a:defRPr lang="hu-HU" sz="2000" b="0" i="0" u="none" strike="noStrike" kern="1200">
        <a:ln>
          <a:noFill/>
        </a:ln>
        <a:latin typeface="Linux Libertine O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EF2868C0-33ED-4574-A58E-1FE413811687}" type="slidenum">
              <a:t>1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A16011E0-D7C5-4C07-B235-9A44E2BCC499}" type="slidenum">
              <a:t>10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9F6FD4D-68B1-4726-AAD5-EEC69B617DE6}" type="slidenum">
              <a:t>11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337F663-0157-4A73-A627-AB7D2F45AE4C}" type="slidenum">
              <a:t>12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96C9395-6244-4BA6-AE9E-FA889311DF38}" type="slidenum">
              <a:t>13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7809B32-0D96-41B9-851F-ADD7C6745377}" type="slidenum">
              <a:t>14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763FC3C-ACFF-412D-B592-A5B391184713}" type="slidenum">
              <a:t>15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40F5C6B-025B-47C5-A775-D706F64B226C}" type="slidenum">
              <a:t>16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341AB6D-19CF-4EC5-BF23-4A9DDA8D150B}" type="slidenum">
              <a:t>2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3A30853-7517-4A1B-BE62-928BBE779761}" type="slidenum">
              <a:t>3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2D5C970-8B86-4AC1-B98A-7D19C33FAA65}" type="slidenum">
              <a:t>4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F46E2EFD-4BCE-456E-B24D-F655D1721F8D}" type="slidenum">
              <a:t>5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108CDC1-E7A5-4A42-BD30-5E0DFEBEBCB9}" type="slidenum">
              <a:t>6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AFA8C1F-AD5F-4836-B91E-7180B9CEBFAA}" type="slidenum">
              <a:t>7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5B34849-4C55-4DBC-9514-F9B8A4D615A7}" type="slidenum">
              <a:t>8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EEAAC03-FBE2-44AD-93BA-0BEA852BDD68}" type="slidenum">
              <a:t>9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907297-E3F4-4914-AAAD-41F52F080A1C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522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C34A0A-63B6-4C33-8CF2-DA2A55C675A4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414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43EFF9-2DA5-4EDE-B726-2D7D99881E62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34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A2CAF7-A829-4482-A7FE-B6397588DB37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226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2E50C0-DD34-440D-AE57-7F396A1B5775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381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F9FD99-F654-43FE-BE42-5AE326F0F29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983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769664-B2BC-4A4B-A536-0E7E6D2C1170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71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CF2E70-2CD3-4165-AA10-3C918A5C1E27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533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D5619D-3A74-4858-86A2-EEA9BE25934A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37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CF3B17-DE7D-49FC-B84C-78E9A8C53251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65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458263-CA2C-4C8A-AEAF-062E7C684C4C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4311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hu-HU"/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hu-H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5" name="Élőláb hely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hu-H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6" name="Dia számának hely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hu-H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F850969A-0485-4B19-96BF-63F344A611E0}" type="slidenum"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hu-HU" sz="4400" b="0" i="0" u="none" strike="noStrike" kern="1200">
          <a:ln>
            <a:noFill/>
          </a:ln>
          <a:latin typeface="Linux Libertine O" pitchFamily="2"/>
        </a:defRPr>
      </a:lvl1pPr>
    </p:titleStyle>
    <p:bodyStyle>
      <a:lvl1pPr hangingPunct="0">
        <a:spcBef>
          <a:spcPts val="0"/>
        </a:spcBef>
        <a:spcAft>
          <a:spcPts val="1417"/>
        </a:spcAft>
        <a:tabLst/>
        <a:defRPr lang="hu-HU" sz="3200" b="0" i="0" u="none" strike="noStrike" kern="1200">
          <a:ln>
            <a:noFill/>
          </a:ln>
          <a:latin typeface="Linux Libertine O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dlecsik.jozsef@wigner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503999" y="292320"/>
            <a:ext cx="9071640" cy="1280520"/>
          </a:xfrm>
        </p:spPr>
        <p:txBody>
          <a:bodyPr vert="horz"/>
          <a:lstStyle/>
          <a:p>
            <a:pPr lvl="0" rtl="0"/>
            <a:r>
              <a:rPr lang="hu-HU"/>
              <a:t>Az XDP és a flowtable</a:t>
            </a:r>
          </a:p>
        </p:txBody>
      </p:sp>
      <p:sp>
        <p:nvSpPr>
          <p:cNvPr id="3" name="Alcím 2"/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lvl="0" algn="ctr" rtl="0"/>
            <a:r>
              <a:rPr lang="hu-HU"/>
              <a:t>Kadlecsik József</a:t>
            </a:r>
          </a:p>
          <a:p>
            <a:pPr lvl="0" algn="ctr" rtl="0"/>
            <a:r>
              <a:rPr lang="hu-HU"/>
              <a:t>Wigner Fizikai Kutatóközpont</a:t>
            </a:r>
          </a:p>
          <a:p>
            <a:pPr lvl="0" algn="ctr" rtl="0"/>
            <a:r>
              <a:rPr lang="hu-HU">
                <a:hlinkClick r:id="rId3"/>
              </a:rPr>
              <a:t>kadlecsik.jozsef@wigner.hu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Sematikus áttekintés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35240" y="144000"/>
            <a:ext cx="5434200" cy="768636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Network driver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92500" lnSpcReduction="10000"/>
          </a:bodyPr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A firmware kezelni tudja a flowtable-t: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Mellanox: mlx5, mlxsw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Broadcom: bnxt, bcm_sf2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Chelsio: cxgdb4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Intel: i40eia, iavf, igb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Qlogic: qede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Mscc: ocelot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Netronome: nfp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Flowtable használata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26960"/>
          </a:xfrm>
        </p:spPr>
        <p:txBody>
          <a:bodyPr vert="horz">
            <a:normAutofit fontScale="55000" lnSpcReduction="20000"/>
          </a:bodyPr>
          <a:lstStyle/>
          <a:p>
            <a:pPr lvl="0" rtl="0"/>
            <a:r>
              <a:rPr lang="hu-HU" sz="2000">
                <a:latin typeface="Courier New" pitchFamily="49"/>
              </a:rPr>
              <a:t>table inet filter {</a:t>
            </a:r>
          </a:p>
          <a:p>
            <a:pPr lvl="0" rtl="0"/>
            <a:r>
              <a:rPr lang="hu-HU" sz="2000">
                <a:latin typeface="Courier New" pitchFamily="49"/>
              </a:rPr>
              <a:t>  </a:t>
            </a:r>
            <a:r>
              <a:rPr lang="hu-HU" sz="2000" b="1">
                <a:latin typeface="Courier New" pitchFamily="49"/>
              </a:rPr>
              <a:t>flowtable flow {</a:t>
            </a:r>
          </a:p>
          <a:p>
            <a:pPr lvl="0" rtl="0"/>
            <a:r>
              <a:rPr lang="hu-HU" sz="2000" b="1">
                <a:latin typeface="Courier New" pitchFamily="49"/>
              </a:rPr>
              <a:t>    hook ingress priority 0 devices = { eth0, eth1 }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None/>
            </a:pPr>
            <a:r>
              <a:rPr lang="hu-HU" sz="2000" b="1">
                <a:latin typeface="Courier New" pitchFamily="49"/>
              </a:rPr>
              <a:t> </a:t>
            </a:r>
            <a:r>
              <a:rPr lang="hu-HU" sz="2000" b="1" i="1">
                <a:latin typeface="Courier New" pitchFamily="49"/>
              </a:rPr>
              <a:t>flags offload</a:t>
            </a:r>
          </a:p>
          <a:p>
            <a:pPr lvl="0" rtl="0"/>
            <a:r>
              <a:rPr lang="hu-HU" sz="2000" b="1">
                <a:latin typeface="Courier New" pitchFamily="49"/>
              </a:rPr>
              <a:t>  }</a:t>
            </a:r>
          </a:p>
          <a:p>
            <a:pPr lvl="0" rtl="0"/>
            <a:r>
              <a:rPr lang="hu-HU" sz="2000">
                <a:latin typeface="Courier New" pitchFamily="49"/>
              </a:rPr>
              <a:t>  chain forward {</a:t>
            </a:r>
          </a:p>
          <a:p>
            <a:pPr lvl="0" rtl="0"/>
            <a:r>
              <a:rPr lang="hu-HU" sz="2000">
                <a:latin typeface="Courier New" pitchFamily="49"/>
              </a:rPr>
              <a:t>    type filter hook forward priority 0; policy drop;</a:t>
            </a:r>
          </a:p>
          <a:p>
            <a:pPr lvl="0" rtl="0"/>
            <a:r>
              <a:rPr lang="hu-HU" sz="2000">
                <a:latin typeface="Courier New" pitchFamily="49"/>
              </a:rPr>
              <a:t>    # offload established connections</a:t>
            </a:r>
          </a:p>
          <a:p>
            <a:pPr lvl="0" rtl="0"/>
            <a:r>
              <a:rPr lang="hu-HU" sz="2000">
                <a:latin typeface="Courier New" pitchFamily="49"/>
              </a:rPr>
              <a:t>    </a:t>
            </a:r>
            <a:r>
              <a:rPr lang="hu-HU" sz="2000" b="1">
                <a:latin typeface="Courier New" pitchFamily="49"/>
              </a:rPr>
              <a:t>ip protocol { tcp, udp } flow offload @flow</a:t>
            </a:r>
          </a:p>
          <a:p>
            <a:pPr lvl="0" rtl="0"/>
            <a:r>
              <a:rPr lang="hu-HU" sz="2000" b="1">
                <a:latin typeface="Courier New" pitchFamily="49"/>
              </a:rPr>
              <a:t>    ipv6 nexthdr { tcp, udp } flow offload @flow</a:t>
            </a:r>
          </a:p>
          <a:p>
            <a:pPr lvl="0" rtl="0"/>
            <a:r>
              <a:rPr lang="hu-HU" sz="2000">
                <a:latin typeface="Courier New" pitchFamily="49"/>
              </a:rPr>
              <a:t>    # established/related</a:t>
            </a:r>
          </a:p>
          <a:p>
            <a:pPr lvl="0" rtl="0"/>
            <a:r>
              <a:rPr lang="hu-HU" sz="2000">
                <a:latin typeface="Courier New" pitchFamily="49"/>
              </a:rPr>
              <a:t>    ct state established,related accept</a:t>
            </a:r>
          </a:p>
          <a:p>
            <a:pPr lvl="0" rtl="0"/>
            <a:r>
              <a:rPr lang="hu-HU" sz="2000">
                <a:latin typeface="Courier New" pitchFamily="49"/>
              </a:rPr>
              <a:t>    # </a:t>
            </a:r>
            <a:r>
              <a:rPr lang="hu-HU" sz="2000" b="1">
                <a:latin typeface="Courier New" pitchFamily="49"/>
              </a:rPr>
              <a:t>ip protocol … flow add @flow</a:t>
            </a:r>
          </a:p>
          <a:p>
            <a:pPr lvl="0" rtl="0"/>
            <a:r>
              <a:rPr lang="hu-HU" sz="2000">
                <a:latin typeface="Courier New" pitchFamily="49"/>
              </a:rPr>
              <a:t>    …</a:t>
            </a:r>
          </a:p>
          <a:p>
            <a:pPr lvl="0" rtl="0"/>
            <a:r>
              <a:rPr lang="hu-HU" sz="2000">
                <a:latin typeface="Courier New" pitchFamily="49"/>
              </a:rPr>
              <a:t>  }</a:t>
            </a:r>
          </a:p>
          <a:p>
            <a:pPr lvl="0" rtl="0"/>
            <a:r>
              <a:rPr lang="hu-HU" sz="2000">
                <a:latin typeface="Courier New" pitchFamily="49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Flowtable garbage collection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Bejegyzések törlődnek, ha 30 másodpercig nem érkezik új csomag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Protokoll-specifikus flowtable használat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TCP RST és FIN csomagok követik a normál útvonalat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Teljesítmény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Pablo Neira Ayuso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1 CPU, legkisebb csomagméret</a:t>
            </a:r>
          </a:p>
          <a:p>
            <a:pPr lvl="0" rtl="0">
              <a:buSzPct val="45000"/>
              <a:buFont typeface="StarSymbol"/>
              <a:buChar char="●"/>
            </a:pPr>
            <a:endParaRPr lang="hu-HU"/>
          </a:p>
          <a:p>
            <a:pPr lvl="0" rtl="0">
              <a:buSzPct val="45000"/>
              <a:buFont typeface="StarSymbol"/>
              <a:buChar char="●"/>
            </a:pPr>
            <a:endParaRPr lang="hu-HU"/>
          </a:p>
          <a:p>
            <a:pPr lvl="0" rtl="0">
              <a:buSzPct val="45000"/>
              <a:buFont typeface="StarSymbol"/>
              <a:buChar char="●"/>
            </a:pPr>
            <a:endParaRPr lang="hu-HU"/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Nem packet drop!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545920" y="3292919"/>
          <a:ext cx="5075280" cy="1439280"/>
        </p:xfrm>
        <a:graphic>
          <a:graphicData uri="http://schemas.openxmlformats.org/drawingml/2006/table">
            <a:tbl>
              <a:tblPr firstRow="1" bandRow="1">
                <a:tableStyleId>{C47E78C9-4A01-4384-8813-358E3B7B5342}</a:tableStyleId>
              </a:tblPr>
              <a:tblGrid>
                <a:gridCol w="2537640">
                  <a:extLst>
                    <a:ext uri="{9D8B030D-6E8A-4147-A177-3AD203B41FA5}">
                      <a16:colId xmlns:a16="http://schemas.microsoft.com/office/drawing/2014/main" val="910696452"/>
                    </a:ext>
                  </a:extLst>
                </a:gridCol>
                <a:gridCol w="2538000">
                  <a:extLst>
                    <a:ext uri="{9D8B030D-6E8A-4147-A177-3AD203B41FA5}">
                      <a16:colId xmlns:a16="http://schemas.microsoft.com/office/drawing/2014/main" val="1898065818"/>
                    </a:ext>
                  </a:extLst>
                </a:gridCol>
              </a:tblGrid>
              <a:tr h="71964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Normál forwarding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1,8Mpps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058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Flow offload forwarding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5,1Mpps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20774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Flowtable használat II.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77500" lnSpcReduction="20000"/>
          </a:bodyPr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UDP: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DNS/NTP-t általában nem érdemes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TCP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ssh-t nem érdemes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http/https-t igen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Nincs full conntrack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Van NAT/mangle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Elegáns fallback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hu-HU" sz="3200">
                <a:latin typeface="Linux Libertine O" pitchFamily="2"/>
              </a:rPr>
              <a:t>Hardware flowtable → software flowtable → network stack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Összefoglalás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Hol érdemes használni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High-end: sávszélesség kezelése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Low-end: CPU tehermentesítése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Middlebox: mindkettő :-)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XDP: kihívás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flowtable: admin-barát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Tartalom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Nagyteljesítményű csomagfeldolgozás – „hardware speed”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XDP – Express Data Path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nftables és flowtable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XDP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85000" lnSpcReduction="20000"/>
          </a:bodyPr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eXpress Data Path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Nincs szükség speciális hardverre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hu-HU" sz="3200">
                <a:latin typeface="Linux Libertine O" pitchFamily="2"/>
              </a:rPr>
              <a:t>De megfelelő hardver esetében: hardware offload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Nincs kernel bypass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Nem cseréli le a TCP/IP stacket</a:t>
            </a:r>
          </a:p>
          <a:p>
            <a:pPr marL="0" lvl="1" indent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Átírhatja a csomagot + header push/pop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hu-HU" sz="3200">
                <a:latin typeface="Linux Libertine O" pitchFamily="2"/>
              </a:rPr>
              <a:t>VLAN, tunneling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Nincs fairness vagy buffering (qdisc)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hu-HU" sz="3200">
                <a:latin typeface="Linux Libertine O" pitchFamily="2"/>
              </a:rPr>
              <a:t>Ha TX lassú: packet drop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Sematikus áttekintés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412000" y="94680"/>
            <a:ext cx="5344560" cy="755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Mire használható?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142960"/>
          </a:xfrm>
        </p:spPr>
        <p:txBody>
          <a:bodyPr vert="horz">
            <a:normAutofit fontScale="92500" lnSpcReduction="10000"/>
          </a:bodyPr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DDoS szűrés magán a célponton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DDoS előszűrés védett célpontok számára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PASS: stack lassít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TX: csomagot módosítani kell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REDIRECT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Load-balancing közvetlenül a backend szervereken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TX: csomagot módosítani kell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REDIRECT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Router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XDP-t támogató driverek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142960"/>
          </a:xfrm>
        </p:spPr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Mellanox: mlx4 és mlx5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Netronome: nfp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Cavium/Qlogic: qede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Cavium: thunder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Broadcom: bnxt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Intel: ixgbe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virtio-net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Teljesítmény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430960"/>
          </a:xfrm>
        </p:spPr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Jesper Dangaard Brouer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Single CPU: i7-6700K, 4.00GHz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Mellanox-CX4 50Gbit/s (mlx5)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Blacklist IPv4 cím alapján (packet drop)</a:t>
            </a:r>
          </a:p>
          <a:p>
            <a:pPr lvl="0" rtl="0"/>
            <a:r>
              <a:rPr lang="hu-HU" sz="2600">
                <a:latin typeface="Courier 10 Pitch" pitchFamily="1"/>
              </a:rPr>
              <a:t> </a:t>
            </a:r>
          </a:p>
          <a:p>
            <a:pPr lvl="0" rtl="0"/>
            <a:endParaRPr lang="hu-HU" sz="2400">
              <a:latin typeface="Courier 10 Pitch" pitchFamily="1"/>
            </a:endParaRPr>
          </a:p>
          <a:p>
            <a:pPr lvl="0" rtl="0"/>
            <a:endParaRPr lang="hu-HU" sz="2400">
              <a:latin typeface="Courier 10 Pitch" pitchFamily="1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048040" y="4498920"/>
          <a:ext cx="5074920" cy="2158560"/>
        </p:xfrm>
        <a:graphic>
          <a:graphicData uri="http://schemas.openxmlformats.org/drawingml/2006/table">
            <a:tbl>
              <a:tblPr firstRow="1" bandRow="1">
                <a:tableStyleId>{C47E78C9-4A01-4384-8813-358E3B7B5342}</a:tableStyleId>
              </a:tblPr>
              <a:tblGrid>
                <a:gridCol w="3445200">
                  <a:extLst>
                    <a:ext uri="{9D8B030D-6E8A-4147-A177-3AD203B41FA5}">
                      <a16:colId xmlns:a16="http://schemas.microsoft.com/office/drawing/2014/main" val="488167979"/>
                    </a:ext>
                  </a:extLst>
                </a:gridCol>
                <a:gridCol w="1630079">
                  <a:extLst>
                    <a:ext uri="{9D8B030D-6E8A-4147-A177-3AD203B41FA5}">
                      <a16:colId xmlns:a16="http://schemas.microsoft.com/office/drawing/2014/main" val="275490807"/>
                    </a:ext>
                  </a:extLst>
                </a:gridCol>
              </a:tblGrid>
              <a:tr h="71964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Iptables + conntrack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1,3Mpps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797602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Iptables raw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4,5Mpps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hu-HU" sz="1800" b="0" i="0" u="none" strike="noStrike" kern="1200">
                        <a:ln>
                          <a:noFill/>
                        </a:ln>
                        <a:latin typeface="Arial" pitchFamily="18"/>
                        <a:ea typeface="WenQuanYi Micro Hei" pitchFamily="2"/>
                        <a:cs typeface="FreeSans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76388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XDP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hu-H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WenQuanYi Micro Hei" pitchFamily="2"/>
                          <a:cs typeface="FreeSans" pitchFamily="2"/>
                        </a:rPr>
                        <a:t>9,6Mpps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hu-HU" sz="1800" b="0" i="0" u="none" strike="noStrike" kern="1200">
                        <a:ln>
                          <a:noFill/>
                        </a:ln>
                        <a:latin typeface="Arial" pitchFamily="18"/>
                        <a:ea typeface="WenQuanYi Micro Hei" pitchFamily="2"/>
                        <a:cs typeface="FreeSans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81928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XDP használata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92500"/>
          </a:bodyPr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eBPF kód megírása C-ben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Clang, LLVM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eBPF kód betöltése a kernelbe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Userspace kód megírása a vezérléshez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Userspace kód használata</a:t>
            </a:r>
          </a:p>
          <a:p>
            <a:pPr lvl="0" rtl="0">
              <a:buSzPct val="45000"/>
              <a:buFont typeface="StarSymbol"/>
              <a:buChar char="●"/>
            </a:pPr>
            <a:endParaRPr lang="hu-HU"/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Teljesítmény: csomag „maradjon” az XDP rétegben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hu-HU" smtClean="0"/>
              <a:t>Networkshop 2021</a:t>
            </a:r>
            <a:endParaRPr lang="hu-HU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hu-HU"/>
              <a:t>Flowtable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85000" lnSpcReduction="10000"/>
          </a:bodyPr>
          <a:lstStyle/>
          <a:p>
            <a:pPr lvl="0" rtl="0">
              <a:buSzPct val="45000"/>
              <a:buFont typeface="StarSymbol"/>
              <a:buChar char="●"/>
            </a:pPr>
            <a:r>
              <a:rPr lang="hu-HU"/>
              <a:t>nftables része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iptables-en keresztül nem használható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hu-HU"/>
              <a:t>Tulajdonságok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Flow kezelés gyorsítása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Alrendszer a TCP/IP stack (nagy részének) kikerülésére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Nincs szükség speciális hardverre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hu-HU" sz="3200">
                <a:latin typeface="Linux Libertine O" pitchFamily="2"/>
              </a:rPr>
              <a:t>De támogatott hardver esetében: hardware offload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hu-HU" sz="3200">
                <a:latin typeface="Linux Libertine O" pitchFamily="2"/>
              </a:rPr>
              <a:t>Accept/drop/redirect/mangle/NAT/VLAN/tunnel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libertine-font-as-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510</Words>
  <Application>Microsoft Office PowerPoint</Application>
  <PresentationFormat>Szélesvásznú</PresentationFormat>
  <Paragraphs>157</Paragraphs>
  <Slides>16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7" baseType="lpstr">
      <vt:lpstr>Arial</vt:lpstr>
      <vt:lpstr>Calibri</vt:lpstr>
      <vt:lpstr>Courier 10 Pitch</vt:lpstr>
      <vt:lpstr>Courier New</vt:lpstr>
      <vt:lpstr>DejaVu Sans</vt:lpstr>
      <vt:lpstr>FreeSans</vt:lpstr>
      <vt:lpstr>Linux Libertine O</vt:lpstr>
      <vt:lpstr>StarSymbol</vt:lpstr>
      <vt:lpstr>Times New Roman</vt:lpstr>
      <vt:lpstr>WenQuanYi Micro Hei</vt:lpstr>
      <vt:lpstr>libertine-font-as-default</vt:lpstr>
      <vt:lpstr>Az XDP és a flowtable</vt:lpstr>
      <vt:lpstr>Tartalom</vt:lpstr>
      <vt:lpstr>XDP</vt:lpstr>
      <vt:lpstr>Sematikus áttekintés</vt:lpstr>
      <vt:lpstr>Mire használható?</vt:lpstr>
      <vt:lpstr>XDP-t támogató driverek</vt:lpstr>
      <vt:lpstr>Teljesítmény</vt:lpstr>
      <vt:lpstr>XDP használata</vt:lpstr>
      <vt:lpstr>Flowtable</vt:lpstr>
      <vt:lpstr>Sematikus áttekintés</vt:lpstr>
      <vt:lpstr>Network driver</vt:lpstr>
      <vt:lpstr>Flowtable használata</vt:lpstr>
      <vt:lpstr>Flowtable garbage collection</vt:lpstr>
      <vt:lpstr>Teljesítmény</vt:lpstr>
      <vt:lpstr>Flowtable használat II.</vt:lpstr>
      <vt:lpstr>Összefoglalás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libertine-font-as-default</dc:title>
  <dc:creator>Nagy Zsuzsanna</dc:creator>
  <cp:lastModifiedBy>Nagy Zsuzsanna</cp:lastModifiedBy>
  <cp:revision>147</cp:revision>
  <dcterms:created xsi:type="dcterms:W3CDTF">2016-03-13T17:20:17Z</dcterms:created>
  <dcterms:modified xsi:type="dcterms:W3CDTF">2021-04-20T05:06:07Z</dcterms:modified>
</cp:coreProperties>
</file>