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82" r:id="rId2"/>
  </p:sldMasterIdLst>
  <p:notesMasterIdLst>
    <p:notesMasterId r:id="rId19"/>
  </p:notesMasterIdLst>
  <p:handoutMasterIdLst>
    <p:handoutMasterId r:id="rId20"/>
  </p:handoutMasterIdLst>
  <p:sldIdLst>
    <p:sldId id="259" r:id="rId3"/>
    <p:sldId id="266" r:id="rId4"/>
    <p:sldId id="267" r:id="rId5"/>
    <p:sldId id="268" r:id="rId6"/>
    <p:sldId id="270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</p:sldIdLst>
  <p:sldSz cx="9144000" cy="6858000" type="screen4x3"/>
  <p:notesSz cx="6858000" cy="9144000"/>
  <p:custDataLst>
    <p:tags r:id="rId21"/>
  </p:custDataLst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6A0"/>
    <a:srgbClr val="D5E1EF"/>
    <a:srgbClr val="DDE9F7"/>
    <a:srgbClr val="0A88FA"/>
    <a:srgbClr val="0576DD"/>
    <a:srgbClr val="033E73"/>
    <a:srgbClr val="FFC819"/>
    <a:srgbClr val="1C1A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35" autoAdjust="0"/>
    <p:restoredTop sz="86372" autoAdjust="0"/>
  </p:normalViewPr>
  <p:slideViewPr>
    <p:cSldViewPr>
      <p:cViewPr varScale="1">
        <p:scale>
          <a:sx n="99" d="100"/>
          <a:sy n="99" d="100"/>
        </p:scale>
        <p:origin x="1566" y="72"/>
      </p:cViewPr>
      <p:guideLst>
        <p:guide orient="horz" pos="429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CEAF0A54-248B-4586-9AAC-CE423E411C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2364FDC-F022-4D82-9807-469BDDCBC0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0429F30-565E-4B06-8775-A8A41E7FD6FB}" type="datetimeFigureOut">
              <a:rPr lang="fr-FR"/>
              <a:pPr>
                <a:defRPr/>
              </a:pPr>
              <a:t>22/04/2021</a:t>
            </a:fld>
            <a:endParaRPr lang="fr-FR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F2720D7-EF67-411F-931A-0F79EBD301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r>
              <a:rPr lang="fr-FR"/>
              <a:t>1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1E026EB9-3A45-47F6-877A-A9107EAB6A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7948AD3-07C3-4444-8AA1-365B39C04723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5F62484C-61B7-488E-939B-63481EB6A0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2C5707B-B4BD-47CB-9645-5B8E5D26961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F465E11-DFF4-4659-931F-AB0465BC649A}" type="datetimeFigureOut">
              <a:rPr lang="hu-HU"/>
              <a:pPr>
                <a:defRPr/>
              </a:pPr>
              <a:t>2021. 04. 22.</a:t>
            </a:fld>
            <a:endParaRPr lang="hu-HU"/>
          </a:p>
        </p:txBody>
      </p:sp>
      <p:sp>
        <p:nvSpPr>
          <p:cNvPr id="4" name="Diakép helye 3">
            <a:extLst>
              <a:ext uri="{FF2B5EF4-FFF2-40B4-BE49-F238E27FC236}">
                <a16:creationId xmlns:a16="http://schemas.microsoft.com/office/drawing/2014/main" id="{7532F298-040D-4344-91C7-EAC6038505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>
            <a:extLst>
              <a:ext uri="{FF2B5EF4-FFF2-40B4-BE49-F238E27FC236}">
                <a16:creationId xmlns:a16="http://schemas.microsoft.com/office/drawing/2014/main" id="{25576DCF-1823-459C-A9C0-85FEEC786F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B2BDE45-F042-48A5-B021-96B425D636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hu-HU"/>
              <a:t>1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09503DB-6FAD-46D6-8B6F-59B560132B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A11F7C-067E-4922-BF2F-F05135BE18E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iakép helye 1">
            <a:extLst>
              <a:ext uri="{FF2B5EF4-FFF2-40B4-BE49-F238E27FC236}">
                <a16:creationId xmlns:a16="http://schemas.microsoft.com/office/drawing/2014/main" id="{E9F2E3E2-5571-4357-A2E8-3E4AF3BA0A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Jegyzetek helye 2">
            <a:extLst>
              <a:ext uri="{FF2B5EF4-FFF2-40B4-BE49-F238E27FC236}">
                <a16:creationId xmlns:a16="http://schemas.microsoft.com/office/drawing/2014/main" id="{FBD69A22-40CD-4F63-902A-E1A6F7D59D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hu-HU"/>
              <a:t>An overview of our experiences and plans</a:t>
            </a:r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9D02E681-EF6F-48D1-B5B6-BB5FF06FB1D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E364058C-C6F3-4DCC-8E0A-18D62C089BC9}"/>
              </a:ext>
            </a:extLst>
          </p:cNvPr>
          <p:cNvSpPr/>
          <p:nvPr userDrawn="1"/>
        </p:nvSpPr>
        <p:spPr>
          <a:xfrm>
            <a:off x="0" y="6524625"/>
            <a:ext cx="9144000" cy="3603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F4254E59-E938-4B85-BA83-3AC261B8AA92}"/>
              </a:ext>
            </a:extLst>
          </p:cNvPr>
          <p:cNvSpPr/>
          <p:nvPr userDrawn="1"/>
        </p:nvSpPr>
        <p:spPr>
          <a:xfrm>
            <a:off x="0" y="1588"/>
            <a:ext cx="9144000" cy="1793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pic>
        <p:nvPicPr>
          <p:cNvPr id="6" name="Kép 10">
            <a:extLst>
              <a:ext uri="{FF2B5EF4-FFF2-40B4-BE49-F238E27FC236}">
                <a16:creationId xmlns:a16="http://schemas.microsoft.com/office/drawing/2014/main" id="{FD2EDA4B-4436-492B-A2D5-56610226AB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229225"/>
            <a:ext cx="2041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11">
            <a:extLst>
              <a:ext uri="{FF2B5EF4-FFF2-40B4-BE49-F238E27FC236}">
                <a16:creationId xmlns:a16="http://schemas.microsoft.com/office/drawing/2014/main" id="{C284E7C5-19B7-4DE1-80E9-A154888E8B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187325"/>
            <a:ext cx="211772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27584" y="2362512"/>
            <a:ext cx="7702624" cy="1470025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u-HU" sz="5400" b="1" kern="1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en-GB" noProof="0" dirty="0" err="1"/>
              <a:t>Mintacím</a:t>
            </a:r>
            <a:r>
              <a:rPr lang="en-GB" noProof="0" dirty="0"/>
              <a:t> </a:t>
            </a:r>
            <a:r>
              <a:rPr lang="en-GB" noProof="0" dirty="0" err="1"/>
              <a:t>szerkesztése</a:t>
            </a:r>
            <a:endParaRPr lang="en-GB" noProof="0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F665A2D1-C873-49CF-9FE0-1F0384C65C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" y="5229225"/>
            <a:ext cx="2041525" cy="106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92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F0C96351-DA03-4DD3-BA54-B0BF443A6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2ED27-9961-4411-8750-A7C13DA0A4DC}" type="datetimeFigureOut">
              <a:rPr lang="hu-HU"/>
              <a:pPr>
                <a:defRPr/>
              </a:pPr>
              <a:t>2021. 04. 22.</a:t>
            </a:fld>
            <a:endParaRPr lang="hu-HU"/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9850E58D-97D0-4BFB-B264-BDE6CDC04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4123A256-98C2-4753-B15A-EFB6A2DB7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64A46-E864-4886-930D-9D02607B186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2826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A4BCC56-5A39-45D2-8306-8C6DC317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9B2B9-EE9E-416E-937B-834B5BA4C9C5}" type="datetimeFigureOut">
              <a:rPr lang="hu-HU"/>
              <a:pPr>
                <a:defRPr/>
              </a:pPr>
              <a:t>2021. 04. 22.</a:t>
            </a:fld>
            <a:endParaRPr lang="hu-HU"/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5306D02A-E93E-4330-A0D9-B8C6FCD0D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F1C207FD-846E-4EC0-A577-9BB8C09D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998D7-8813-441E-B656-015CD339449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1604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0646BDB-F74F-4CDE-8EB5-E3E884323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BE247-121D-47D1-B40B-2E721088EB0E}" type="datetimeFigureOut">
              <a:rPr lang="hu-HU"/>
              <a:pPr>
                <a:defRPr/>
              </a:pPr>
              <a:t>2021. 04. 22.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1EB7EAE-AC13-404D-A720-7C417E687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DE44F4B-E96B-431E-B2A9-70AB847FA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23C6F-AEC1-4FEF-95FD-AD00AD367D6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768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39D5A528-362E-42A7-BCB5-314F79D28CEF}"/>
              </a:ext>
            </a:extLst>
          </p:cNvPr>
          <p:cNvSpPr/>
          <p:nvPr userDrawn="1"/>
        </p:nvSpPr>
        <p:spPr>
          <a:xfrm>
            <a:off x="0" y="-26988"/>
            <a:ext cx="9144000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4C15725D-F9AA-4C83-8EAA-970093C8AC8A}"/>
              </a:ext>
            </a:extLst>
          </p:cNvPr>
          <p:cNvSpPr/>
          <p:nvPr userDrawn="1"/>
        </p:nvSpPr>
        <p:spPr>
          <a:xfrm>
            <a:off x="0" y="6524625"/>
            <a:ext cx="9144000" cy="3603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BB66D06-EF0E-4D1A-8550-DDBBC20B1B6C}"/>
              </a:ext>
            </a:extLst>
          </p:cNvPr>
          <p:cNvSpPr txBox="1"/>
          <p:nvPr userDrawn="1"/>
        </p:nvSpPr>
        <p:spPr>
          <a:xfrm>
            <a:off x="179512" y="6546830"/>
            <a:ext cx="8784976" cy="307777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b="1" dirty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  <a:cs typeface="Arial" pitchFamily="34" charset="0"/>
              </a:rPr>
              <a:t>Ilácsa Szabina: Hogyan lesz a háziszabályzatból alkalmazásprofil?, Networkshop 2021</a:t>
            </a:r>
            <a:r>
              <a:rPr lang="hu-HU" sz="1400" b="1" dirty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		</a:t>
            </a:r>
            <a:endParaRPr lang="hu-HU" sz="1400" b="1" cap="small" dirty="0">
              <a:solidFill>
                <a:schemeClr val="bg1"/>
              </a:solidFill>
              <a:latin typeface="Garamond" pitchFamily="18" charset="0"/>
              <a:cs typeface="Arial" pitchFamily="34" charset="0"/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96C8A41E-5F5D-41AC-80AD-FAA4B3ABF252}"/>
              </a:ext>
            </a:extLst>
          </p:cNvPr>
          <p:cNvSpPr/>
          <p:nvPr userDrawn="1"/>
        </p:nvSpPr>
        <p:spPr>
          <a:xfrm>
            <a:off x="0" y="5732463"/>
            <a:ext cx="9144000" cy="17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0E53515B-C48E-409C-895D-2051B119B8A7}"/>
              </a:ext>
            </a:extLst>
          </p:cNvPr>
          <p:cNvSpPr/>
          <p:nvPr userDrawn="1"/>
        </p:nvSpPr>
        <p:spPr>
          <a:xfrm>
            <a:off x="0" y="769938"/>
            <a:ext cx="9144000" cy="11112"/>
          </a:xfrm>
          <a:prstGeom prst="rect">
            <a:avLst/>
          </a:prstGeom>
          <a:solidFill>
            <a:srgbClr val="049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pic>
        <p:nvPicPr>
          <p:cNvPr id="10" name="Kép 10">
            <a:extLst>
              <a:ext uri="{FF2B5EF4-FFF2-40B4-BE49-F238E27FC236}">
                <a16:creationId xmlns:a16="http://schemas.microsoft.com/office/drawing/2014/main" id="{79F1806A-60F5-4004-AE7C-E072663551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5426075"/>
            <a:ext cx="2041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Kép 11">
            <a:extLst>
              <a:ext uri="{FF2B5EF4-FFF2-40B4-BE49-F238E27FC236}">
                <a16:creationId xmlns:a16="http://schemas.microsoft.com/office/drawing/2014/main" id="{D23A9BCE-79E5-4858-982E-2F6E612A4E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-26988"/>
            <a:ext cx="2117725" cy="137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8614"/>
            <a:ext cx="6419056" cy="634082"/>
          </a:xfrm>
        </p:spPr>
        <p:txBody>
          <a:bodyPr/>
          <a:lstStyle>
            <a:lvl1pPr algn="l">
              <a:defRPr sz="32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GB" noProof="0" dirty="0" err="1"/>
              <a:t>Mintacím</a:t>
            </a:r>
            <a:r>
              <a:rPr lang="en-GB" noProof="0" dirty="0"/>
              <a:t> </a:t>
            </a:r>
            <a:r>
              <a:rPr lang="en-GB" noProof="0" dirty="0" err="1"/>
              <a:t>szerkesztése</a:t>
            </a:r>
            <a:endParaRPr lang="en-GB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09737"/>
            <a:ext cx="8229600" cy="3452813"/>
          </a:xfrm>
        </p:spPr>
        <p:txBody>
          <a:bodyPr/>
          <a:lstStyle/>
          <a:p>
            <a:pPr lvl="0"/>
            <a:r>
              <a:rPr lang="en-GB" noProof="0" dirty="0" err="1"/>
              <a:t>Mintaszöveg</a:t>
            </a:r>
            <a:r>
              <a:rPr lang="en-GB" noProof="0" dirty="0"/>
              <a:t> </a:t>
            </a:r>
            <a:r>
              <a:rPr lang="en-GB" noProof="0" dirty="0" err="1"/>
              <a:t>szerkesztése</a:t>
            </a:r>
            <a:endParaRPr lang="en-GB" noProof="0" dirty="0"/>
          </a:p>
          <a:p>
            <a:pPr lvl="1"/>
            <a:r>
              <a:rPr lang="en-GB" noProof="0" dirty="0" err="1"/>
              <a:t>Második</a:t>
            </a:r>
            <a:r>
              <a:rPr lang="en-GB" noProof="0" dirty="0"/>
              <a:t> </a:t>
            </a:r>
            <a:r>
              <a:rPr lang="en-GB" noProof="0" dirty="0" err="1"/>
              <a:t>szint</a:t>
            </a:r>
            <a:endParaRPr lang="en-GB" noProof="0" dirty="0"/>
          </a:p>
          <a:p>
            <a:pPr lvl="2"/>
            <a:r>
              <a:rPr lang="en-GB" noProof="0" dirty="0" err="1"/>
              <a:t>Harmadik</a:t>
            </a:r>
            <a:r>
              <a:rPr lang="en-GB" noProof="0" dirty="0"/>
              <a:t> </a:t>
            </a:r>
            <a:r>
              <a:rPr lang="en-GB" noProof="0" dirty="0" err="1"/>
              <a:t>szint</a:t>
            </a:r>
            <a:endParaRPr lang="en-GB" noProof="0" dirty="0"/>
          </a:p>
          <a:p>
            <a:pPr lvl="3"/>
            <a:r>
              <a:rPr lang="en-GB" noProof="0" dirty="0" err="1"/>
              <a:t>Negyedik</a:t>
            </a:r>
            <a:r>
              <a:rPr lang="en-GB" noProof="0" dirty="0"/>
              <a:t> </a:t>
            </a:r>
            <a:r>
              <a:rPr lang="en-GB" noProof="0" dirty="0" err="1"/>
              <a:t>szint</a:t>
            </a:r>
            <a:endParaRPr lang="en-GB" noProof="0" dirty="0"/>
          </a:p>
          <a:p>
            <a:pPr lvl="4"/>
            <a:r>
              <a:rPr lang="en-GB" noProof="0" dirty="0" err="1"/>
              <a:t>Ötödik</a:t>
            </a:r>
            <a:r>
              <a:rPr lang="en-GB" noProof="0" dirty="0"/>
              <a:t> </a:t>
            </a:r>
            <a:r>
              <a:rPr lang="en-GB" noProof="0" dirty="0" err="1"/>
              <a:t>szint</a:t>
            </a:r>
            <a:endParaRPr lang="en-GB" noProof="0" dirty="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DC5ADFB6-2EB3-43EA-A61D-A906145B96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5495"/>
            <a:ext cx="1864266" cy="96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49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28F202D-EAE5-4821-B692-66E3C8B8F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8C2D8-5749-49EF-AB52-B2992BEEE27C}" type="datetimeFigureOut">
              <a:rPr lang="hu-HU"/>
              <a:pPr>
                <a:defRPr/>
              </a:pPr>
              <a:t>2021. 04. 22.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F70A01A-4C24-44D7-890A-5B8209AA5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AB78BA6-EEB0-4E5D-A4DE-6C32646C3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38E3D-5B29-4F05-920B-DC54E281FFF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559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7C7E3AE-20ED-4D34-8BA5-12BF8E6AC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5FDF3-A838-43A5-BAF5-45FF5FB69D91}" type="datetimeFigureOut">
              <a:rPr lang="hu-HU"/>
              <a:pPr>
                <a:defRPr/>
              </a:pPr>
              <a:t>2021. 04. 22.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8454DF1-EAA4-48DA-92F8-26992A191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2FAE991-7448-4D52-8638-0B9DC1761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06D31-CB49-4F2A-B6B2-EB616D3F2AD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664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8F36398-26A5-4D9E-B14B-D5D1D67A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D0499-4E55-46BE-B6E4-6DB20EC775FF}" type="datetimeFigureOut">
              <a:rPr lang="hu-HU"/>
              <a:pPr>
                <a:defRPr/>
              </a:pPr>
              <a:t>2021. 04. 22.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B846721-6307-4A32-A8A2-230D926A4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FDD97E6-7F65-40E1-BF05-BE1737CAD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EB721-64B1-43FA-95E1-442C447F491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0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F8B440D5-1096-4D8B-812F-089B3380E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D9C8C-3461-475E-8DA7-6E8B965830D0}" type="datetimeFigureOut">
              <a:rPr lang="hu-HU"/>
              <a:pPr>
                <a:defRPr/>
              </a:pPr>
              <a:t>2021. 04. 22.</a:t>
            </a:fld>
            <a:endParaRPr lang="hu-HU"/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723F9490-1AE6-402C-9DAC-819D0CD1D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71E7D01C-9113-4325-8782-20C96BB5F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D399A-C966-4038-887C-A29353A3626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064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>
            <a:extLst>
              <a:ext uri="{FF2B5EF4-FFF2-40B4-BE49-F238E27FC236}">
                <a16:creationId xmlns:a16="http://schemas.microsoft.com/office/drawing/2014/main" id="{6D9A8363-6520-4F9F-9FA0-90ACCCC27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8EFF7-EE0A-4EB2-8383-1342512CBD26}" type="datetimeFigureOut">
              <a:rPr lang="hu-HU"/>
              <a:pPr>
                <a:defRPr/>
              </a:pPr>
              <a:t>2021. 04. 22.</a:t>
            </a:fld>
            <a:endParaRPr lang="hu-HU"/>
          </a:p>
        </p:txBody>
      </p:sp>
      <p:sp>
        <p:nvSpPr>
          <p:cNvPr id="8" name="Élőláb helye 4">
            <a:extLst>
              <a:ext uri="{FF2B5EF4-FFF2-40B4-BE49-F238E27FC236}">
                <a16:creationId xmlns:a16="http://schemas.microsoft.com/office/drawing/2014/main" id="{0AFF26D2-4EBA-49B0-978F-087868268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41D47883-1774-445B-B562-0EFEBA647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E961C-E6A8-45B4-849F-4476BFA5D65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7637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>
            <a:extLst>
              <a:ext uri="{FF2B5EF4-FFF2-40B4-BE49-F238E27FC236}">
                <a16:creationId xmlns:a16="http://schemas.microsoft.com/office/drawing/2014/main" id="{8B10B9D4-272F-4BDC-94DF-39E307547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A989-2F33-49E9-8B5A-B0AB59C6D9A8}" type="datetimeFigureOut">
              <a:rPr lang="hu-HU"/>
              <a:pPr>
                <a:defRPr/>
              </a:pPr>
              <a:t>2021. 04. 22.</a:t>
            </a:fld>
            <a:endParaRPr lang="hu-HU"/>
          </a:p>
        </p:txBody>
      </p:sp>
      <p:sp>
        <p:nvSpPr>
          <p:cNvPr id="4" name="Élőláb helye 4">
            <a:extLst>
              <a:ext uri="{FF2B5EF4-FFF2-40B4-BE49-F238E27FC236}">
                <a16:creationId xmlns:a16="http://schemas.microsoft.com/office/drawing/2014/main" id="{AF23CC8B-91BA-4251-BA7E-6A2CC3547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459DFB44-E8A7-465A-AD2A-586F16B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EF9E9-83A1-4862-92DD-9BEF6C0A69A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100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>
            <a:extLst>
              <a:ext uri="{FF2B5EF4-FFF2-40B4-BE49-F238E27FC236}">
                <a16:creationId xmlns:a16="http://schemas.microsoft.com/office/drawing/2014/main" id="{8E20CF54-02DE-49BB-846F-DE0B3D79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2DF48-73DA-4E0C-A1B5-E5CCA36069A9}" type="datetimeFigureOut">
              <a:rPr lang="hu-HU"/>
              <a:pPr>
                <a:defRPr/>
              </a:pPr>
              <a:t>2021. 04. 22.</a:t>
            </a:fld>
            <a:endParaRPr lang="hu-HU"/>
          </a:p>
        </p:txBody>
      </p:sp>
      <p:sp>
        <p:nvSpPr>
          <p:cNvPr id="3" name="Élőláb helye 4">
            <a:extLst>
              <a:ext uri="{FF2B5EF4-FFF2-40B4-BE49-F238E27FC236}">
                <a16:creationId xmlns:a16="http://schemas.microsoft.com/office/drawing/2014/main" id="{B1EAA31E-400F-43A0-A72D-4F70E39C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>
            <a:extLst>
              <a:ext uri="{FF2B5EF4-FFF2-40B4-BE49-F238E27FC236}">
                <a16:creationId xmlns:a16="http://schemas.microsoft.com/office/drawing/2014/main" id="{F3192605-7F3E-4BE4-859B-1F6FBEA79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4DAE0-EA4C-4773-A24F-174A28EF4BB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611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>
            <a:extLst>
              <a:ext uri="{FF2B5EF4-FFF2-40B4-BE49-F238E27FC236}">
                <a16:creationId xmlns:a16="http://schemas.microsoft.com/office/drawing/2014/main" id="{67CED19B-7958-467B-9A42-98C05BBCED9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Mintacím szerkesztése</a:t>
            </a:r>
          </a:p>
        </p:txBody>
      </p:sp>
      <p:sp>
        <p:nvSpPr>
          <p:cNvPr id="1027" name="Szöveg helye 2">
            <a:extLst>
              <a:ext uri="{FF2B5EF4-FFF2-40B4-BE49-F238E27FC236}">
                <a16:creationId xmlns:a16="http://schemas.microsoft.com/office/drawing/2014/main" id="{D60D4713-19EC-4573-9F83-2F7A26B87D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Mintaszöveg szerkesztése</a:t>
            </a:r>
          </a:p>
          <a:p>
            <a:pPr lvl="1"/>
            <a:r>
              <a:rPr lang="en-GB" altLang="hu-HU"/>
              <a:t>Második szint</a:t>
            </a:r>
          </a:p>
          <a:p>
            <a:pPr lvl="2"/>
            <a:r>
              <a:rPr lang="en-GB" altLang="hu-HU"/>
              <a:t>Harmadik szint</a:t>
            </a:r>
          </a:p>
          <a:p>
            <a:pPr lvl="3"/>
            <a:r>
              <a:rPr lang="en-GB" altLang="hu-HU"/>
              <a:t>Negyedik szint</a:t>
            </a:r>
          </a:p>
          <a:p>
            <a:pPr lvl="4"/>
            <a:r>
              <a:rPr lang="en-GB" altLang="hu-HU"/>
              <a:t>Ötödik szint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E59F7EE8-DECE-463A-B31A-77027519FABA}"/>
              </a:ext>
            </a:extLst>
          </p:cNvPr>
          <p:cNvSpPr/>
          <p:nvPr userDrawn="1"/>
        </p:nvSpPr>
        <p:spPr>
          <a:xfrm>
            <a:off x="0" y="6524625"/>
            <a:ext cx="9144000" cy="360363"/>
          </a:xfrm>
          <a:prstGeom prst="rect">
            <a:avLst/>
          </a:prstGeom>
          <a:solidFill>
            <a:srgbClr val="057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857106E-F719-405E-B5CC-FADD70209370}"/>
              </a:ext>
            </a:extLst>
          </p:cNvPr>
          <p:cNvSpPr txBox="1"/>
          <p:nvPr userDrawn="1"/>
        </p:nvSpPr>
        <p:spPr>
          <a:xfrm>
            <a:off x="107504" y="6552727"/>
            <a:ext cx="4896544" cy="338554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NATIONAL SZÉCHÉNYI LIBRARY, HUNGARY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44FFA0B2-4217-4F3C-A85F-B0375A041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75463" y="61658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9CD5FF5-7719-4183-A8FA-7AEB21FB1B5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helye 1">
            <a:extLst>
              <a:ext uri="{FF2B5EF4-FFF2-40B4-BE49-F238E27FC236}">
                <a16:creationId xmlns:a16="http://schemas.microsoft.com/office/drawing/2014/main" id="{D2AA5620-3DDA-4BAA-B179-3A91AE856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2051" name="Szöveg helye 2">
            <a:extLst>
              <a:ext uri="{FF2B5EF4-FFF2-40B4-BE49-F238E27FC236}">
                <a16:creationId xmlns:a16="http://schemas.microsoft.com/office/drawing/2014/main" id="{113951D6-D2A4-44FB-979B-F4C2DE94CD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1EB84CC-88C8-47BA-9E95-EE2D7376DF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0EF20A-8031-48DF-9604-9A9C6FEC09AB}" type="datetimeFigureOut">
              <a:rPr lang="hu-HU"/>
              <a:pPr>
                <a:defRPr/>
              </a:pPr>
              <a:t>2021. 04. 22.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461E0AD-E638-4F4C-A319-4D3C4CEBD6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F2C2FE1-AE8D-43D0-B86F-05A3085DD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613400-BF00-4967-A1F5-3A5E2DB8A56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583457-E02B-465F-BAE7-4FE4CCF7C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88" y="1268413"/>
            <a:ext cx="8713787" cy="4176712"/>
          </a:xfrm>
        </p:spPr>
        <p:txBody>
          <a:bodyPr/>
          <a:lstStyle/>
          <a:p>
            <a:pPr>
              <a:defRPr/>
            </a:pPr>
            <a:r>
              <a:rPr sz="4400"/>
              <a:t>Hogyan lesz a háziszabályzatból alkalmazásprofil?</a:t>
            </a:r>
            <a:r>
              <a:rPr lang="en-GB" sz="2400"/>
              <a:t/>
            </a:r>
            <a:br>
              <a:rPr lang="en-GB" sz="2400"/>
            </a:br>
            <a:r>
              <a:rPr lang="en-GB" sz="3200">
                <a:effectLst/>
              </a:rPr>
              <a:t> </a:t>
            </a:r>
            <a:br>
              <a:rPr lang="en-GB" sz="3200">
                <a:effectLst/>
              </a:rPr>
            </a:br>
            <a:r>
              <a:rPr sz="3200">
                <a:effectLst/>
              </a:rPr>
              <a:t>Ilácsa Szabina</a:t>
            </a:r>
            <a:r>
              <a:rPr lang="en-GB" sz="3200">
                <a:effectLst/>
              </a:rPr>
              <a:t/>
            </a:r>
            <a:br>
              <a:rPr lang="en-GB" sz="3200">
                <a:effectLst/>
              </a:rPr>
            </a:br>
            <a:r>
              <a:rPr sz="1600">
                <a:effectLst/>
              </a:rPr>
              <a:t>OSZK KI Könyvtári Szabványosítási Iroda</a:t>
            </a:r>
            <a:br>
              <a:rPr sz="1600">
                <a:effectLst/>
              </a:rPr>
            </a:br>
            <a:r>
              <a:rPr lang="en-GB" sz="2200">
                <a:effectLst/>
              </a:rPr>
              <a:t/>
            </a:r>
            <a:br>
              <a:rPr lang="en-GB" sz="2200">
                <a:effectLst/>
              </a:rPr>
            </a:br>
            <a:r>
              <a:rPr sz="2200">
                <a:effectLst/>
              </a:rPr>
              <a:t>Networkshop, 2021.04.09.</a:t>
            </a:r>
            <a:endParaRPr lang="en-GB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E61837-F94E-489E-980E-C3BF812DA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738"/>
            <a:ext cx="6418263" cy="633412"/>
          </a:xfrm>
        </p:spPr>
        <p:txBody>
          <a:bodyPr/>
          <a:lstStyle/>
          <a:p>
            <a:pPr>
              <a:defRPr/>
            </a:pPr>
            <a:r>
              <a:rPr lang="hu-HU" sz="2400" dirty="0"/>
              <a:t>4. blokk – részletesadat-diagram, helyzetjelentés, integrációs dokumentum</a:t>
            </a:r>
          </a:p>
        </p:txBody>
      </p:sp>
      <p:sp>
        <p:nvSpPr>
          <p:cNvPr id="17411" name="Tartalom helye 2">
            <a:extLst>
              <a:ext uri="{FF2B5EF4-FFF2-40B4-BE49-F238E27FC236}">
                <a16:creationId xmlns:a16="http://schemas.microsoft.com/office/drawing/2014/main" id="{4099D753-27AC-48D6-AF9B-157B33F86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9738"/>
            <a:ext cx="6635750" cy="3452812"/>
          </a:xfrm>
        </p:spPr>
        <p:txBody>
          <a:bodyPr anchor="ctr">
            <a:normAutofit fontScale="85000" lnSpcReduction="10000"/>
          </a:bodyPr>
          <a:lstStyle/>
          <a:p>
            <a:pPr algn="just"/>
            <a:r>
              <a:rPr lang="hu-HU" altLang="hu-HU" dirty="0"/>
              <a:t>Részletesadatmodell-diagram a szakterületi modell részletezése</a:t>
            </a:r>
          </a:p>
          <a:p>
            <a:pPr algn="just"/>
            <a:r>
              <a:rPr lang="hu-HU" altLang="hu-HU" dirty="0"/>
              <a:t>Helyzetjelentés: milyen sémák léteznek, amik azt írják le, amit mi szeretnénk, és melyik hogyan fejezi ki ezeket.</a:t>
            </a:r>
          </a:p>
          <a:p>
            <a:r>
              <a:rPr lang="hu-HU" altLang="hu-HU" dirty="0"/>
              <a:t>Integrációs dokumentum: táblázat az </a:t>
            </a:r>
            <a:r>
              <a:rPr lang="hu-HU" altLang="hu-HU" dirty="0" err="1"/>
              <a:t>alkal-mazandó</a:t>
            </a:r>
            <a:r>
              <a:rPr lang="hu-HU" altLang="hu-HU" dirty="0"/>
              <a:t> ismérvekről és megkötéseikről</a:t>
            </a:r>
          </a:p>
        </p:txBody>
      </p:sp>
      <p:pic>
        <p:nvPicPr>
          <p:cNvPr id="17412" name="Kép 4">
            <a:extLst>
              <a:ext uri="{FF2B5EF4-FFF2-40B4-BE49-F238E27FC236}">
                <a16:creationId xmlns:a16="http://schemas.microsoft.com/office/drawing/2014/main" id="{71F2209B-11F0-4AC3-B359-1218D53E2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3" r="49213"/>
          <a:stretch>
            <a:fillRect/>
          </a:stretch>
        </p:blipFill>
        <p:spPr bwMode="auto">
          <a:xfrm>
            <a:off x="7391400" y="2160588"/>
            <a:ext cx="1295400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06070A5-9174-43D3-93B7-BFB2EC65D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738"/>
            <a:ext cx="6418263" cy="633412"/>
          </a:xfrm>
        </p:spPr>
        <p:txBody>
          <a:bodyPr/>
          <a:lstStyle/>
          <a:p>
            <a:pPr>
              <a:defRPr/>
            </a:pPr>
            <a:r>
              <a:rPr lang="hu-HU" dirty="0"/>
              <a:t>C-blokk – szintaxis irányelvek</a:t>
            </a:r>
          </a:p>
        </p:txBody>
      </p:sp>
      <p:sp>
        <p:nvSpPr>
          <p:cNvPr id="18435" name="Tartalom helye 2">
            <a:extLst>
              <a:ext uri="{FF2B5EF4-FFF2-40B4-BE49-F238E27FC236}">
                <a16:creationId xmlns:a16="http://schemas.microsoft.com/office/drawing/2014/main" id="{F0221C6F-D52F-406C-9099-DB998434D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9738"/>
            <a:ext cx="4259263" cy="3452812"/>
          </a:xfrm>
        </p:spPr>
        <p:txBody>
          <a:bodyPr anchor="ctr"/>
          <a:lstStyle/>
          <a:p>
            <a:pPr marL="0" indent="0" algn="just">
              <a:buNone/>
            </a:pPr>
            <a:r>
              <a:rPr lang="hu-HU" altLang="hu-HU" dirty="0"/>
              <a:t>Ez az a szakasz, ahol a választott formátum sajátosságaival kiegészítjük az alkalmazásprofilunkat</a:t>
            </a:r>
          </a:p>
          <a:p>
            <a:endParaRPr lang="hu-HU" altLang="hu-HU" dirty="0"/>
          </a:p>
        </p:txBody>
      </p:sp>
      <p:pic>
        <p:nvPicPr>
          <p:cNvPr id="18436" name="Kép 4">
            <a:extLst>
              <a:ext uri="{FF2B5EF4-FFF2-40B4-BE49-F238E27FC236}">
                <a16:creationId xmlns:a16="http://schemas.microsoft.com/office/drawing/2014/main" id="{42BC613E-C159-40B0-B75F-368B707AF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r="23225"/>
          <a:stretch>
            <a:fillRect/>
          </a:stretch>
        </p:blipFill>
        <p:spPr bwMode="auto">
          <a:xfrm>
            <a:off x="4941888" y="1916832"/>
            <a:ext cx="3744912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9D976E-B94B-4AD0-A7C3-7C77E76B5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738"/>
            <a:ext cx="6418263" cy="633412"/>
          </a:xfrm>
        </p:spPr>
        <p:txBody>
          <a:bodyPr/>
          <a:lstStyle/>
          <a:p>
            <a:pPr>
              <a:defRPr/>
            </a:pPr>
            <a:r>
              <a:rPr lang="hu-HU" sz="2400" dirty="0"/>
              <a:t>5. blokk – validációs jelentés, validációs dokumentum, kérdőív</a:t>
            </a:r>
          </a:p>
        </p:txBody>
      </p:sp>
      <p:sp>
        <p:nvSpPr>
          <p:cNvPr id="19459" name="Tartalom helye 2">
            <a:extLst>
              <a:ext uri="{FF2B5EF4-FFF2-40B4-BE49-F238E27FC236}">
                <a16:creationId xmlns:a16="http://schemas.microsoft.com/office/drawing/2014/main" id="{5DA43E60-7426-4AFE-923C-64FBEF402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9738"/>
            <a:ext cx="6778625" cy="3452812"/>
          </a:xfrm>
        </p:spPr>
        <p:txBody>
          <a:bodyPr anchor="ctr"/>
          <a:lstStyle/>
          <a:p>
            <a:pPr algn="just"/>
            <a:r>
              <a:rPr lang="hu-HU" altLang="hu-HU" dirty="0"/>
              <a:t>Az első tesztfázis</a:t>
            </a:r>
          </a:p>
          <a:p>
            <a:pPr algn="just"/>
            <a:r>
              <a:rPr lang="hu-HU" altLang="hu-HU" dirty="0"/>
              <a:t>„Papíron” végezzük</a:t>
            </a:r>
          </a:p>
          <a:p>
            <a:pPr algn="just"/>
            <a:r>
              <a:rPr lang="hu-HU" altLang="hu-HU" dirty="0"/>
              <a:t>Azt ellenőrizzük, hogy amink eddig van, az megfelel-e a vízióban </a:t>
            </a:r>
            <a:r>
              <a:rPr lang="hu-HU" altLang="hu-HU" dirty="0" err="1"/>
              <a:t>megfogalmazottaknak</a:t>
            </a:r>
            <a:r>
              <a:rPr lang="hu-HU" altLang="hu-HU" dirty="0"/>
              <a:t>.</a:t>
            </a:r>
          </a:p>
        </p:txBody>
      </p:sp>
      <p:pic>
        <p:nvPicPr>
          <p:cNvPr id="19460" name="Kép 4">
            <a:extLst>
              <a:ext uri="{FF2B5EF4-FFF2-40B4-BE49-F238E27FC236}">
                <a16:creationId xmlns:a16="http://schemas.microsoft.com/office/drawing/2014/main" id="{7B773959-5770-49E9-84C8-08E26B3EA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6" r="35706"/>
          <a:stretch>
            <a:fillRect/>
          </a:stretch>
        </p:blipFill>
        <p:spPr bwMode="auto">
          <a:xfrm>
            <a:off x="7391400" y="2160588"/>
            <a:ext cx="1295400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82E02C-68C1-4D18-983E-67D0964EA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738"/>
            <a:ext cx="6418263" cy="633412"/>
          </a:xfrm>
        </p:spPr>
        <p:txBody>
          <a:bodyPr/>
          <a:lstStyle/>
          <a:p>
            <a:pPr>
              <a:defRPr/>
            </a:pPr>
            <a:r>
              <a:rPr lang="hu-HU" dirty="0"/>
              <a:t>6. blokk – leíráskészlet-profil</a:t>
            </a:r>
          </a:p>
        </p:txBody>
      </p:sp>
      <p:sp>
        <p:nvSpPr>
          <p:cNvPr id="20483" name="Tartalom helye 2">
            <a:extLst>
              <a:ext uri="{FF2B5EF4-FFF2-40B4-BE49-F238E27FC236}">
                <a16:creationId xmlns:a16="http://schemas.microsoft.com/office/drawing/2014/main" id="{CF42B888-A088-4C62-B293-90ADE21FB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9738"/>
            <a:ext cx="6707188" cy="345281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hu-HU" altLang="hu-HU" dirty="0"/>
              <a:t>Az alkalmazásprofil „gerince”</a:t>
            </a:r>
          </a:p>
          <a:p>
            <a:pPr marL="0" indent="0" algn="just">
              <a:buNone/>
            </a:pPr>
            <a:r>
              <a:rPr lang="hu-HU" altLang="hu-HU" dirty="0"/>
              <a:t>Géppel olvasható dokumentáció a leíráskészlethez tartozó megszorításokról</a:t>
            </a:r>
          </a:p>
          <a:p>
            <a:pPr algn="just"/>
            <a:r>
              <a:rPr lang="hu-HU" altLang="hu-HU" dirty="0"/>
              <a:t>Milyen elemek szerepelhetnek a leírásban</a:t>
            </a:r>
          </a:p>
          <a:p>
            <a:pPr algn="just"/>
            <a:r>
              <a:rPr lang="hu-HU" altLang="hu-HU" dirty="0"/>
              <a:t>Számossági megszorítások, szótárkódolási sémára vonatkozó megszorítások, stb.</a:t>
            </a:r>
          </a:p>
          <a:p>
            <a:pPr lvl="1"/>
            <a:endParaRPr lang="hu-HU" altLang="hu-HU" dirty="0"/>
          </a:p>
        </p:txBody>
      </p:sp>
      <p:pic>
        <p:nvPicPr>
          <p:cNvPr id="20484" name="Kép 4">
            <a:extLst>
              <a:ext uri="{FF2B5EF4-FFF2-40B4-BE49-F238E27FC236}">
                <a16:creationId xmlns:a16="http://schemas.microsoft.com/office/drawing/2014/main" id="{8AF1F41A-7C58-4C46-907B-7F86300A0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7" r="23225"/>
          <a:stretch>
            <a:fillRect/>
          </a:stretch>
        </p:blipFill>
        <p:spPr bwMode="auto">
          <a:xfrm>
            <a:off x="7596336" y="2160588"/>
            <a:ext cx="1223962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2F3907-CE40-4FD3-B8F7-20332E4DF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738"/>
            <a:ext cx="6418263" cy="633412"/>
          </a:xfrm>
        </p:spPr>
        <p:txBody>
          <a:bodyPr/>
          <a:lstStyle/>
          <a:p>
            <a:pPr>
              <a:defRPr/>
            </a:pPr>
            <a:r>
              <a:rPr lang="hu-HU" dirty="0"/>
              <a:t>7. blokk - validáció</a:t>
            </a:r>
          </a:p>
        </p:txBody>
      </p:sp>
      <p:sp>
        <p:nvSpPr>
          <p:cNvPr id="21507" name="Tartalom helye 2">
            <a:extLst>
              <a:ext uri="{FF2B5EF4-FFF2-40B4-BE49-F238E27FC236}">
                <a16:creationId xmlns:a16="http://schemas.microsoft.com/office/drawing/2014/main" id="{75EF3B62-2A92-42CC-B6C8-95B11CCFE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9738"/>
            <a:ext cx="6418263" cy="3452812"/>
          </a:xfrm>
        </p:spPr>
        <p:txBody>
          <a:bodyPr/>
          <a:lstStyle/>
          <a:p>
            <a:pPr marL="0" indent="0" algn="just">
              <a:buNone/>
            </a:pPr>
            <a:r>
              <a:rPr lang="hu-HU" altLang="hu-HU" dirty="0"/>
              <a:t>A második, gyakorlati tesztfázis</a:t>
            </a:r>
          </a:p>
          <a:p>
            <a:pPr algn="just"/>
            <a:r>
              <a:rPr lang="hu-HU" altLang="hu-HU" dirty="0"/>
              <a:t>Mindennapi munkát utánzó környezetben és mintán végezzük</a:t>
            </a:r>
          </a:p>
          <a:p>
            <a:pPr algn="just"/>
            <a:r>
              <a:rPr lang="hu-HU" altLang="hu-HU" dirty="0"/>
              <a:t>A tapasztalatok begyűjtése után visszacsatolás az elejére</a:t>
            </a:r>
          </a:p>
        </p:txBody>
      </p:sp>
      <p:pic>
        <p:nvPicPr>
          <p:cNvPr id="21508" name="Kép 4">
            <a:extLst>
              <a:ext uri="{FF2B5EF4-FFF2-40B4-BE49-F238E27FC236}">
                <a16:creationId xmlns:a16="http://schemas.microsoft.com/office/drawing/2014/main" id="{6959A068-AA4C-4CF2-AA94-954B39B0C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5" r="11414"/>
          <a:stretch>
            <a:fillRect/>
          </a:stretch>
        </p:blipFill>
        <p:spPr bwMode="auto">
          <a:xfrm>
            <a:off x="7318375" y="2160588"/>
            <a:ext cx="1368425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5026EDA-23DE-4312-BEAF-0F51CE5E3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738"/>
            <a:ext cx="6418263" cy="633412"/>
          </a:xfrm>
        </p:spPr>
        <p:txBody>
          <a:bodyPr/>
          <a:lstStyle/>
          <a:p>
            <a:pPr>
              <a:defRPr/>
            </a:pPr>
            <a:r>
              <a:rPr lang="hu-HU" dirty="0"/>
              <a:t>Miben segít a </a:t>
            </a:r>
            <a:r>
              <a:rPr lang="hu-HU" dirty="0" err="1"/>
              <a:t>KöSZI</a:t>
            </a:r>
            <a:r>
              <a:rPr lang="hu-HU" dirty="0"/>
              <a:t>?</a:t>
            </a:r>
          </a:p>
        </p:txBody>
      </p:sp>
      <p:sp>
        <p:nvSpPr>
          <p:cNvPr id="22531" name="Tartalom helye 2">
            <a:extLst>
              <a:ext uri="{FF2B5EF4-FFF2-40B4-BE49-F238E27FC236}">
                <a16:creationId xmlns:a16="http://schemas.microsoft.com/office/drawing/2014/main" id="{1E4845FB-E899-43FC-9E65-2D57CFB41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9738"/>
            <a:ext cx="8229600" cy="3452812"/>
          </a:xfrm>
        </p:spPr>
        <p:txBody>
          <a:bodyPr/>
          <a:lstStyle/>
          <a:p>
            <a:pPr algn="just"/>
            <a:r>
              <a:rPr lang="hu-HU" altLang="hu-HU" dirty="0"/>
              <a:t>A </a:t>
            </a:r>
            <a:r>
              <a:rPr lang="hu-HU" altLang="hu-HU" dirty="0" err="1"/>
              <a:t>KöSZI</a:t>
            </a:r>
            <a:r>
              <a:rPr lang="hu-HU" altLang="hu-HU" dirty="0"/>
              <a:t> tervez tanfolyamokat, illetve konzultációs lehetőségeket biztosítani alkalmazásprofil-fejlesztés témában</a:t>
            </a:r>
          </a:p>
          <a:p>
            <a:pPr algn="just"/>
            <a:r>
              <a:rPr lang="hu-HU" altLang="hu-HU" dirty="0"/>
              <a:t>A </a:t>
            </a:r>
            <a:r>
              <a:rPr lang="hu-HU" altLang="hu-HU" dirty="0" err="1"/>
              <a:t>KöSZI</a:t>
            </a:r>
            <a:r>
              <a:rPr lang="hu-HU" altLang="hu-HU" dirty="0"/>
              <a:t> létre fog hozni alap RDA-alkalmazásprofilokat, ám a finomhangolás intézményi feladat lesz</a:t>
            </a:r>
          </a:p>
          <a:p>
            <a:endParaRPr lang="hu-HU" altLang="hu-H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A94DF3-7A5D-4DF3-BC7A-443DFCD5D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738"/>
            <a:ext cx="6418263" cy="633412"/>
          </a:xfrm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23555" name="Tartalom helye 2">
            <a:extLst>
              <a:ext uri="{FF2B5EF4-FFF2-40B4-BE49-F238E27FC236}">
                <a16:creationId xmlns:a16="http://schemas.microsoft.com/office/drawing/2014/main" id="{168FCD23-D5F2-44BD-887C-296FB125E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9738"/>
            <a:ext cx="8229600" cy="3452812"/>
          </a:xfrm>
        </p:spPr>
        <p:txBody>
          <a:bodyPr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hu-HU" altLang="hu-HU" sz="3600"/>
              <a:t>Köszönöm a figyelmet!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60933CA-579E-45A0-8F53-65602F118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738"/>
            <a:ext cx="6418263" cy="633412"/>
          </a:xfrm>
        </p:spPr>
        <p:txBody>
          <a:bodyPr/>
          <a:lstStyle/>
          <a:p>
            <a:pPr>
              <a:defRPr/>
            </a:pPr>
            <a:r>
              <a:rPr lang="hu-HU" sz="2400" dirty="0"/>
              <a:t>2 kérdés az alkalmazásprofilokról, amit senki sem mer feltenni</a:t>
            </a:r>
          </a:p>
        </p:txBody>
      </p:sp>
      <p:sp>
        <p:nvSpPr>
          <p:cNvPr id="9219" name="Tartalom helye 2">
            <a:extLst>
              <a:ext uri="{FF2B5EF4-FFF2-40B4-BE49-F238E27FC236}">
                <a16:creationId xmlns:a16="http://schemas.microsoft.com/office/drawing/2014/main" id="{88E3E028-A2CF-4E7E-914D-88B1C2EC6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9738"/>
            <a:ext cx="8229600" cy="3452812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hu-HU" sz="2400" dirty="0"/>
              <a:t>„Metaadat-elemek, szabályzatok és irányelvek csoportja, amelyet egy bizonyos alkalmazás kedvéért definiáltak. (…) Az alkalmazásprofil nem teljes dokumentáció nélkül. Ebben találhatóak az alkalmazásnak megfelelő szabályzatok és jó gyakorlatok”</a:t>
            </a:r>
            <a:endParaRPr lang="hu-HU" altLang="hu-HU" sz="2400" dirty="0"/>
          </a:p>
          <a:p>
            <a:pPr algn="just"/>
            <a:r>
              <a:rPr lang="hu-HU" altLang="hu-HU" sz="2400" dirty="0"/>
              <a:t>Ha ennyire fontos, hogy hogy csak most kerül elő?</a:t>
            </a:r>
          </a:p>
          <a:p>
            <a:pPr algn="just"/>
            <a:r>
              <a:rPr lang="hu-HU" altLang="hu-HU" sz="2400" dirty="0"/>
              <a:t>Tehát lehetséges háziszabályzatot alkalmazásprofillá bővíteni, de miért foglalkozzunk ezzel, ha a jelenlegi formájában is jó volt nekünk?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370B42-6C1D-42CD-8D35-1D0C593B0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738"/>
            <a:ext cx="6418263" cy="633412"/>
          </a:xfrm>
        </p:spPr>
        <p:txBody>
          <a:bodyPr/>
          <a:lstStyle/>
          <a:p>
            <a:pPr>
              <a:defRPr/>
            </a:pPr>
            <a:r>
              <a:rPr lang="hu-HU" dirty="0"/>
              <a:t>Milyen módszerek léteznek?</a:t>
            </a:r>
          </a:p>
        </p:txBody>
      </p:sp>
      <p:sp>
        <p:nvSpPr>
          <p:cNvPr id="10243" name="Tartalom helye 2">
            <a:extLst>
              <a:ext uri="{FF2B5EF4-FFF2-40B4-BE49-F238E27FC236}">
                <a16:creationId xmlns:a16="http://schemas.microsoft.com/office/drawing/2014/main" id="{F6F21715-44F0-4641-82AD-C102115B7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9738"/>
            <a:ext cx="8229600" cy="3452812"/>
          </a:xfrm>
        </p:spPr>
        <p:txBody>
          <a:bodyPr anchor="ctr"/>
          <a:lstStyle/>
          <a:p>
            <a:pPr algn="just"/>
            <a:r>
              <a:rPr lang="hu-HU" altLang="hu-HU" dirty="0"/>
              <a:t>Az ideális módszer függ az állománytól, a kívánt alkalmazásprofil részletességétől.</a:t>
            </a:r>
          </a:p>
          <a:p>
            <a:pPr algn="just"/>
            <a:r>
              <a:rPr lang="hu-HU" altLang="hu-HU" dirty="0"/>
              <a:t>A Me4DCAP nem csak részfeladatra ad módszertant, hanem a teljes projektre</a:t>
            </a:r>
          </a:p>
          <a:p>
            <a:endParaRPr lang="hu-HU" alt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3D844F-B5D1-4EEF-9D4C-5E7F73858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738"/>
            <a:ext cx="6418263" cy="633412"/>
          </a:xfrm>
        </p:spPr>
        <p:txBody>
          <a:bodyPr/>
          <a:lstStyle/>
          <a:p>
            <a:pPr>
              <a:defRPr/>
            </a:pPr>
            <a:r>
              <a:rPr lang="hu-HU" dirty="0"/>
              <a:t>A Me4DCAP folyamat</a:t>
            </a:r>
          </a:p>
        </p:txBody>
      </p:sp>
      <p:pic>
        <p:nvPicPr>
          <p:cNvPr id="11267" name="Tartalom helye 4">
            <a:extLst>
              <a:ext uri="{FF2B5EF4-FFF2-40B4-BE49-F238E27FC236}">
                <a16:creationId xmlns:a16="http://schemas.microsoft.com/office/drawing/2014/main" id="{7E6AD1AB-6C1F-48D9-92C3-F274D187F5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22488"/>
            <a:ext cx="8229600" cy="262731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E057468-4FC9-4BD2-A34E-B1081CAAA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738"/>
            <a:ext cx="6418263" cy="633412"/>
          </a:xfrm>
        </p:spPr>
        <p:txBody>
          <a:bodyPr/>
          <a:lstStyle/>
          <a:p>
            <a:pPr>
              <a:defRPr/>
            </a:pPr>
            <a:r>
              <a:rPr lang="hu-HU" dirty="0"/>
              <a:t>A-blokk - szójegyzék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B706F4A-D156-464E-83E0-AEEFFD389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5463" y="1988840"/>
            <a:ext cx="1811337" cy="3452812"/>
          </a:xfrm>
        </p:spPr>
        <p:txBody>
          <a:bodyPr anchor="ctr"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sz="2800" dirty="0"/>
              <a:t>Fontos, hogy a résztvevők ugyanazt a nyelvet beszéljék</a:t>
            </a:r>
          </a:p>
          <a:p>
            <a:pPr>
              <a:defRPr/>
            </a:pPr>
            <a:endParaRPr lang="hu-HU" dirty="0"/>
          </a:p>
        </p:txBody>
      </p:sp>
      <p:pic>
        <p:nvPicPr>
          <p:cNvPr id="13316" name="Kép 4">
            <a:extLst>
              <a:ext uri="{FF2B5EF4-FFF2-40B4-BE49-F238E27FC236}">
                <a16:creationId xmlns:a16="http://schemas.microsoft.com/office/drawing/2014/main" id="{61D660BE-B04F-4627-893A-A6A4CD0C5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13"/>
          <a:stretch>
            <a:fillRect/>
          </a:stretch>
        </p:blipFill>
        <p:spPr bwMode="auto">
          <a:xfrm>
            <a:off x="457200" y="2160588"/>
            <a:ext cx="5795963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A9D768-5FDA-4D52-AA80-605444063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738"/>
            <a:ext cx="6491288" cy="633412"/>
          </a:xfrm>
        </p:spPr>
        <p:txBody>
          <a:bodyPr/>
          <a:lstStyle/>
          <a:p>
            <a:pPr>
              <a:defRPr/>
            </a:pPr>
            <a:r>
              <a:rPr lang="hu-HU" sz="2400" dirty="0"/>
              <a:t>1. blokk – vízió, munkaterv, funkcionális követelmények vázlata</a:t>
            </a:r>
          </a:p>
        </p:txBody>
      </p:sp>
      <p:sp>
        <p:nvSpPr>
          <p:cNvPr id="12291" name="Tartalom helye 2">
            <a:extLst>
              <a:ext uri="{FF2B5EF4-FFF2-40B4-BE49-F238E27FC236}">
                <a16:creationId xmlns:a16="http://schemas.microsoft.com/office/drawing/2014/main" id="{131CE05A-6AEC-4AF7-BAF5-95DF98F4F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150" y="1709738"/>
            <a:ext cx="6851650" cy="3452812"/>
          </a:xfrm>
        </p:spPr>
        <p:txBody>
          <a:bodyPr/>
          <a:lstStyle/>
          <a:p>
            <a:pPr algn="just"/>
            <a:r>
              <a:rPr lang="hu-HU" altLang="hu-HU" sz="2800" dirty="0"/>
              <a:t>A munkaterv egy tisztán adminisztratív dokumentum</a:t>
            </a:r>
          </a:p>
          <a:p>
            <a:pPr algn="just"/>
            <a:r>
              <a:rPr lang="hu-HU" altLang="hu-HU" sz="2800" dirty="0"/>
              <a:t>Vízió: mi a célunk a profillal, </a:t>
            </a:r>
            <a:r>
              <a:rPr lang="hu-HU" altLang="hu-HU" sz="2800" dirty="0" err="1"/>
              <a:t>max</a:t>
            </a:r>
            <a:r>
              <a:rPr lang="hu-HU" altLang="hu-HU" sz="2800" dirty="0"/>
              <a:t>. 200 szó</a:t>
            </a:r>
          </a:p>
          <a:p>
            <a:pPr algn="just"/>
            <a:r>
              <a:rPr lang="hu-HU" altLang="hu-HU" sz="2800" dirty="0"/>
              <a:t>Funkcionális követelmények vázlata: lista a funkcionális követelményekről, csak röviden fejtse ki a követelményeket, követelményenként maximum 2 sorban</a:t>
            </a:r>
          </a:p>
          <a:p>
            <a:endParaRPr lang="hu-HU" altLang="hu-HU" dirty="0"/>
          </a:p>
        </p:txBody>
      </p:sp>
      <p:pic>
        <p:nvPicPr>
          <p:cNvPr id="12292" name="Kép 4">
            <a:extLst>
              <a:ext uri="{FF2B5EF4-FFF2-40B4-BE49-F238E27FC236}">
                <a16:creationId xmlns:a16="http://schemas.microsoft.com/office/drawing/2014/main" id="{B62B9AE9-55EF-4638-AA5F-27C60F0F9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99"/>
          <a:stretch>
            <a:fillRect/>
          </a:stretch>
        </p:blipFill>
        <p:spPr bwMode="auto">
          <a:xfrm>
            <a:off x="457200" y="2160588"/>
            <a:ext cx="1116013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237A37-B13E-45A7-BF9A-DCA551941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738"/>
            <a:ext cx="6418263" cy="633412"/>
          </a:xfrm>
        </p:spPr>
        <p:txBody>
          <a:bodyPr/>
          <a:lstStyle/>
          <a:p>
            <a:pPr>
              <a:defRPr/>
            </a:pPr>
            <a:r>
              <a:rPr lang="hu-HU" sz="2400" dirty="0"/>
              <a:t>2. blokk – használatieset-diagram, funkcionális követelmények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C87627-511D-470E-A4DA-4A4BBBCFC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709738"/>
            <a:ext cx="5770562" cy="345281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hu-HU" dirty="0"/>
              <a:t>A használatieset-diagram a rendszer funkcióit írja le.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hu-HU" dirty="0"/>
              <a:t>A használati esetek azok a forgatókönyvek, amelyek bemutatják, hogy milyen műveletek végezhetők az adott rendszerben.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hu-HU" dirty="0"/>
              <a:t>A funkcionális követelmények tulajdonképpen az eddigiek összegzése és részletező kifejtése.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hu-HU" dirty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hu-HU" dirty="0"/>
          </a:p>
        </p:txBody>
      </p:sp>
      <p:pic>
        <p:nvPicPr>
          <p:cNvPr id="14340" name="Kép 4">
            <a:extLst>
              <a:ext uri="{FF2B5EF4-FFF2-40B4-BE49-F238E27FC236}">
                <a16:creationId xmlns:a16="http://schemas.microsoft.com/office/drawing/2014/main" id="{80133EF2-EE52-4ACB-8665-FD9B5EED8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00"/>
          <a:stretch>
            <a:fillRect/>
          </a:stretch>
        </p:blipFill>
        <p:spPr bwMode="auto">
          <a:xfrm>
            <a:off x="457200" y="2160588"/>
            <a:ext cx="2268538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5B8422-F272-4AAD-A651-CF0F30E3D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738"/>
            <a:ext cx="6418263" cy="633412"/>
          </a:xfrm>
        </p:spPr>
        <p:txBody>
          <a:bodyPr/>
          <a:lstStyle/>
          <a:p>
            <a:pPr>
              <a:defRPr/>
            </a:pPr>
            <a:r>
              <a:rPr lang="hu-HU" dirty="0"/>
              <a:t>B-blokk – használati irányelvek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30A898B-57D3-49A1-B0AE-E469DB2C8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5600" y="1709738"/>
            <a:ext cx="3251200" cy="3452812"/>
          </a:xfrm>
        </p:spPr>
        <p:txBody>
          <a:bodyPr anchor="ctr"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hu-HU" sz="2800" dirty="0"/>
              <a:t>A metaadat-leírást készítőknek szóló dokumentum, amely azt tartalmazza, hogy hogyan rögzítjük az adatértékeket</a:t>
            </a:r>
          </a:p>
        </p:txBody>
      </p:sp>
      <p:pic>
        <p:nvPicPr>
          <p:cNvPr id="15364" name="Kép 4">
            <a:extLst>
              <a:ext uri="{FF2B5EF4-FFF2-40B4-BE49-F238E27FC236}">
                <a16:creationId xmlns:a16="http://schemas.microsoft.com/office/drawing/2014/main" id="{B0C8E01D-1345-4ADB-A952-66122F46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4" r="35825"/>
          <a:stretch>
            <a:fillRect/>
          </a:stretch>
        </p:blipFill>
        <p:spPr bwMode="auto">
          <a:xfrm>
            <a:off x="457200" y="2152650"/>
            <a:ext cx="4824413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59FE8E-5713-43F8-9D04-A8C5E02DE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738"/>
            <a:ext cx="6418263" cy="633412"/>
          </a:xfrm>
        </p:spPr>
        <p:txBody>
          <a:bodyPr/>
          <a:lstStyle/>
          <a:p>
            <a:pPr>
              <a:defRPr/>
            </a:pPr>
            <a:r>
              <a:rPr lang="hu-HU" dirty="0"/>
              <a:t>3. blokk – szakterületi modell</a:t>
            </a:r>
          </a:p>
        </p:txBody>
      </p:sp>
      <p:sp>
        <p:nvSpPr>
          <p:cNvPr id="16387" name="Tartalom helye 2">
            <a:extLst>
              <a:ext uri="{FF2B5EF4-FFF2-40B4-BE49-F238E27FC236}">
                <a16:creationId xmlns:a16="http://schemas.microsoft.com/office/drawing/2014/main" id="{22A97259-853C-4DAC-A691-3A24425AC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175" y="1709738"/>
            <a:ext cx="6778625" cy="3452812"/>
          </a:xfrm>
        </p:spPr>
        <p:txBody>
          <a:bodyPr anchor="ctr"/>
          <a:lstStyle/>
          <a:p>
            <a:pPr marL="0" indent="0" algn="just">
              <a:buNone/>
            </a:pPr>
            <a:r>
              <a:rPr lang="hu-HU" altLang="hu-HU" dirty="0"/>
              <a:t>A szakterületi modell az alaprajzunk az alkalmazásprofil felépítéséhez.</a:t>
            </a:r>
          </a:p>
          <a:p>
            <a:pPr algn="just"/>
            <a:r>
              <a:rPr lang="hu-HU" altLang="hu-HU" dirty="0"/>
              <a:t>Mik azok a „dolgok”, amiket leírunk és</a:t>
            </a:r>
          </a:p>
          <a:p>
            <a:pPr algn="just"/>
            <a:r>
              <a:rPr lang="hu-HU" altLang="hu-HU" dirty="0"/>
              <a:t>Mi ezek között a kapcsolat?</a:t>
            </a:r>
          </a:p>
          <a:p>
            <a:endParaRPr lang="hu-HU" altLang="hu-HU" dirty="0"/>
          </a:p>
        </p:txBody>
      </p:sp>
      <p:pic>
        <p:nvPicPr>
          <p:cNvPr id="16388" name="Kép 4">
            <a:extLst>
              <a:ext uri="{FF2B5EF4-FFF2-40B4-BE49-F238E27FC236}">
                <a16:creationId xmlns:a16="http://schemas.microsoft.com/office/drawing/2014/main" id="{E441EBCC-CB41-444E-953F-D3FCAF764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2" r="62601"/>
          <a:stretch>
            <a:fillRect/>
          </a:stretch>
        </p:blipFill>
        <p:spPr bwMode="auto">
          <a:xfrm>
            <a:off x="453440" y="1916832"/>
            <a:ext cx="1152525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SLIDE_COUNT" val="1"/>
  <p:tag name="ISPRING_PRESENTATION_TITLE" val="Hogyan lesz a háziszabályzatból alkalmazásprofil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6838</TotalTime>
  <Words>476</Words>
  <Application>Microsoft Office PowerPoint</Application>
  <PresentationFormat>Diavetítés a képernyőre (4:3 oldalarány)</PresentationFormat>
  <Paragraphs>50</Paragraphs>
  <Slides>16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16</vt:i4>
      </vt:variant>
    </vt:vector>
  </HeadingPairs>
  <TitlesOfParts>
    <vt:vector size="23" baseType="lpstr">
      <vt:lpstr>Arial</vt:lpstr>
      <vt:lpstr>Arial Unicode MS</vt:lpstr>
      <vt:lpstr>Calibri</vt:lpstr>
      <vt:lpstr>Calibri Light</vt:lpstr>
      <vt:lpstr>Garamond</vt:lpstr>
      <vt:lpstr>Office-téma</vt:lpstr>
      <vt:lpstr>Egyéni tervezés</vt:lpstr>
      <vt:lpstr>Hogyan lesz a háziszabályzatból alkalmazásprofil?   Ilácsa Szabina OSZK KI Könyvtári Szabványosítási Iroda  Networkshop, 2021.04.09.</vt:lpstr>
      <vt:lpstr>2 kérdés az alkalmazásprofilokról, amit senki sem mer feltenni</vt:lpstr>
      <vt:lpstr>Milyen módszerek léteznek?</vt:lpstr>
      <vt:lpstr>A Me4DCAP folyamat</vt:lpstr>
      <vt:lpstr>A-blokk - szójegyzék</vt:lpstr>
      <vt:lpstr>1. blokk – vízió, munkaterv, funkcionális követelmények vázlata</vt:lpstr>
      <vt:lpstr>2. blokk – használatieset-diagram, funkcionális követelmények</vt:lpstr>
      <vt:lpstr>B-blokk – használati irányelvek</vt:lpstr>
      <vt:lpstr>3. blokk – szakterületi modell</vt:lpstr>
      <vt:lpstr>4. blokk – részletesadat-diagram, helyzetjelentés, integrációs dokumentum</vt:lpstr>
      <vt:lpstr>C-blokk – szintaxis irányelvek</vt:lpstr>
      <vt:lpstr>5. blokk – validációs jelentés, validációs dokumentum, kérdőív</vt:lpstr>
      <vt:lpstr>6. blokk – leíráskészlet-profil</vt:lpstr>
      <vt:lpstr>7. blokk - validáció</vt:lpstr>
      <vt:lpstr>Miben segít a KöSZI?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Hogyan lesz a háziszabályzatból alkalmazásprofil</dc:title>
  <dc:creator>OSZK</dc:creator>
  <cp:lastModifiedBy>Nagy Zsuzsanna</cp:lastModifiedBy>
  <cp:revision>541</cp:revision>
  <dcterms:created xsi:type="dcterms:W3CDTF">2011-11-16T13:22:37Z</dcterms:created>
  <dcterms:modified xsi:type="dcterms:W3CDTF">2021-04-22T12:59:19Z</dcterms:modified>
</cp:coreProperties>
</file>