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7556500" cy="5334000"/>
  <p:notesSz cx="7556500" cy="533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1653540"/>
            <a:ext cx="6428422" cy="1120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2987040"/>
            <a:ext cx="5293995" cy="1333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226820"/>
            <a:ext cx="3289839" cy="3520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5769" y="771240"/>
            <a:ext cx="6671310" cy="8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45769" y="1304640"/>
            <a:ext cx="6671310" cy="3689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4960620"/>
            <a:ext cx="2420112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4960620"/>
            <a:ext cx="1739455" cy="26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cc.ac.uk/sites/default/files/documents/publications/reports/guides/How%20to%20Develop.pdf" TargetMode="External"/><Relationship Id="rId3" Type="http://schemas.openxmlformats.org/officeDocument/2006/relationships/hyperlink" Target="http://doi.org/10.1371/journal.pcbi.1004525" TargetMode="External"/><Relationship Id="rId4" Type="http://schemas.openxmlformats.org/officeDocument/2006/relationships/hyperlink" Target="http://doi.org/10.5281/zenodo.4005612" TargetMode="External"/><Relationship Id="rId5" Type="http://schemas.openxmlformats.org/officeDocument/2006/relationships/hyperlink" Target="http://doi.org/10.2777/75255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519" y="1920589"/>
            <a:ext cx="6609080" cy="1488440"/>
          </a:xfrm>
          <a:prstGeom prst="rect">
            <a:avLst/>
          </a:prstGeom>
        </p:spPr>
        <p:txBody>
          <a:bodyPr wrap="square" lIns="0" tIns="104140" rIns="0" bIns="0" rtlCol="0" vert="horz">
            <a:spAutoFit/>
          </a:bodyPr>
          <a:lstStyle/>
          <a:p>
            <a:pPr algn="ctr" marL="12700" marR="5080">
              <a:lnSpc>
                <a:spcPts val="3600"/>
              </a:lnSpc>
              <a:spcBef>
                <a:spcPts val="820"/>
              </a:spcBef>
            </a:pPr>
            <a:r>
              <a:rPr dirty="0" sz="3600" spc="-5" b="1">
                <a:solidFill>
                  <a:srgbClr val="7F007F"/>
                </a:solidFill>
                <a:latin typeface="Courier New"/>
                <a:cs typeface="Courier New"/>
              </a:rPr>
              <a:t>Intézményi, támogatói </a:t>
            </a:r>
            <a:r>
              <a:rPr dirty="0" sz="3600" b="1">
                <a:solidFill>
                  <a:srgbClr val="7F007F"/>
                </a:solidFill>
                <a:latin typeface="Courier New"/>
                <a:cs typeface="Courier New"/>
              </a:rPr>
              <a:t> </a:t>
            </a:r>
            <a:r>
              <a:rPr dirty="0" sz="3600" spc="-5" b="1">
                <a:solidFill>
                  <a:srgbClr val="7F007F"/>
                </a:solidFill>
                <a:latin typeface="Courier New"/>
                <a:cs typeface="Courier New"/>
              </a:rPr>
              <a:t>szabályozások a kutatási </a:t>
            </a:r>
            <a:r>
              <a:rPr dirty="0" sz="3600" spc="-2145" b="1">
                <a:solidFill>
                  <a:srgbClr val="7F007F"/>
                </a:solidFill>
                <a:latin typeface="Courier New"/>
                <a:cs typeface="Courier New"/>
              </a:rPr>
              <a:t> </a:t>
            </a:r>
            <a:r>
              <a:rPr dirty="0" sz="3600" spc="-5" b="1">
                <a:solidFill>
                  <a:srgbClr val="7F007F"/>
                </a:solidFill>
                <a:latin typeface="Courier New"/>
                <a:cs typeface="Courier New"/>
              </a:rPr>
              <a:t>adatok</a:t>
            </a:r>
            <a:r>
              <a:rPr dirty="0" sz="3600" spc="-10" b="1">
                <a:solidFill>
                  <a:srgbClr val="7F007F"/>
                </a:solidFill>
                <a:latin typeface="Courier New"/>
                <a:cs typeface="Courier New"/>
              </a:rPr>
              <a:t> </a:t>
            </a:r>
            <a:r>
              <a:rPr dirty="0" sz="3600" spc="-5" b="1">
                <a:solidFill>
                  <a:srgbClr val="7F007F"/>
                </a:solidFill>
                <a:latin typeface="Courier New"/>
                <a:cs typeface="Courier New"/>
              </a:rPr>
              <a:t>kezeléséhez</a:t>
            </a:r>
            <a:endParaRPr sz="3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69060" y="3795110"/>
            <a:ext cx="4826000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980"/>
              </a:lnSpc>
              <a:spcBef>
                <a:spcPts val="100"/>
              </a:spcBef>
            </a:pPr>
            <a:r>
              <a:rPr dirty="0" sz="1800" spc="-5" b="1">
                <a:latin typeface="Courier New"/>
                <a:cs typeface="Courier New"/>
              </a:rPr>
              <a:t>Holl</a:t>
            </a:r>
            <a:r>
              <a:rPr dirty="0" sz="1800" spc="-25" b="1">
                <a:latin typeface="Courier New"/>
                <a:cs typeface="Courier New"/>
              </a:rPr>
              <a:t> </a:t>
            </a:r>
            <a:r>
              <a:rPr dirty="0" sz="1800" spc="-5" b="1">
                <a:latin typeface="Courier New"/>
                <a:cs typeface="Courier New"/>
              </a:rPr>
              <a:t>András</a:t>
            </a:r>
            <a:endParaRPr sz="1800">
              <a:latin typeface="Courier New"/>
              <a:cs typeface="Courier New"/>
            </a:endParaRPr>
          </a:p>
          <a:p>
            <a:pPr algn="ctr">
              <a:lnSpc>
                <a:spcPts val="1980"/>
              </a:lnSpc>
            </a:pPr>
            <a:r>
              <a:rPr dirty="0" sz="1800" spc="-5" b="1">
                <a:latin typeface="Courier New"/>
                <a:cs typeface="Courier New"/>
              </a:rPr>
              <a:t>MTA</a:t>
            </a:r>
            <a:r>
              <a:rPr dirty="0" sz="1800" spc="5" b="1">
                <a:latin typeface="Courier New"/>
                <a:cs typeface="Courier New"/>
              </a:rPr>
              <a:t> </a:t>
            </a:r>
            <a:r>
              <a:rPr dirty="0" sz="1800" spc="-5" b="1">
                <a:latin typeface="Courier New"/>
                <a:cs typeface="Courier New"/>
              </a:rPr>
              <a:t>Könyvtár</a:t>
            </a:r>
            <a:r>
              <a:rPr dirty="0" sz="1800" spc="5" b="1">
                <a:latin typeface="Courier New"/>
                <a:cs typeface="Courier New"/>
              </a:rPr>
              <a:t> </a:t>
            </a:r>
            <a:r>
              <a:rPr dirty="0" sz="1800" spc="-5" b="1">
                <a:latin typeface="Courier New"/>
                <a:cs typeface="Courier New"/>
              </a:rPr>
              <a:t>és</a:t>
            </a:r>
            <a:r>
              <a:rPr dirty="0" sz="1800" spc="10" b="1">
                <a:latin typeface="Courier New"/>
                <a:cs typeface="Courier New"/>
              </a:rPr>
              <a:t> </a:t>
            </a:r>
            <a:r>
              <a:rPr dirty="0" sz="1800" spc="-5" b="1">
                <a:latin typeface="Courier New"/>
                <a:cs typeface="Courier New"/>
              </a:rPr>
              <a:t>Információs</a:t>
            </a:r>
            <a:r>
              <a:rPr dirty="0" sz="1800" spc="5" b="1">
                <a:latin typeface="Courier New"/>
                <a:cs typeface="Courier New"/>
              </a:rPr>
              <a:t> </a:t>
            </a:r>
            <a:r>
              <a:rPr dirty="0" sz="1800" spc="-5" b="1">
                <a:latin typeface="Courier New"/>
                <a:cs typeface="Courier New"/>
              </a:rPr>
              <a:t>Központ</a:t>
            </a:r>
            <a:endParaRPr sz="1800">
              <a:latin typeface="Courier New"/>
              <a:cs typeface="Courier New"/>
            </a:endParaRPr>
          </a:p>
          <a:p>
            <a:pPr algn="ctr" marR="12700">
              <a:lnSpc>
                <a:spcPct val="100000"/>
              </a:lnSpc>
              <a:spcBef>
                <a:spcPts val="1440"/>
              </a:spcBef>
              <a:tabLst>
                <a:tab pos="2605405" algn="l"/>
              </a:tabLst>
            </a:pPr>
            <a:r>
              <a:rPr dirty="0" sz="1800" spc="-5" b="1" i="1">
                <a:latin typeface="Courier New"/>
                <a:cs typeface="Courier New"/>
              </a:rPr>
              <a:t>NETWORKSHOP,</a:t>
            </a:r>
            <a:r>
              <a:rPr dirty="0" sz="1800" spc="30" b="1" i="1">
                <a:latin typeface="Courier New"/>
                <a:cs typeface="Courier New"/>
              </a:rPr>
              <a:t> </a:t>
            </a:r>
            <a:r>
              <a:rPr dirty="0" sz="1800" spc="-5" b="1" i="1">
                <a:latin typeface="Courier New"/>
                <a:cs typeface="Courier New"/>
              </a:rPr>
              <a:t>2021	április</a:t>
            </a:r>
            <a:endParaRPr sz="1800">
              <a:latin typeface="Courier New"/>
              <a:cs typeface="Courier New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56579" y="758539"/>
            <a:ext cx="1088390" cy="108838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66159"/>
            <a:ext cx="6478905" cy="1447800"/>
          </a:xfrm>
          <a:prstGeom prst="rect"/>
        </p:spPr>
        <p:txBody>
          <a:bodyPr wrap="square" lIns="0" tIns="45085" rIns="0" bIns="0" rtlCol="0" vert="horz">
            <a:spAutoFit/>
          </a:bodyPr>
          <a:lstStyle/>
          <a:p>
            <a:pPr algn="just" marL="12700" marR="5080">
              <a:lnSpc>
                <a:spcPts val="3679"/>
              </a:lnSpc>
              <a:spcBef>
                <a:spcPts val="355"/>
              </a:spcBef>
            </a:pPr>
            <a:r>
              <a:rPr dirty="0" sz="3200" spc="-10"/>
              <a:t>Intézményi, </a:t>
            </a:r>
            <a:r>
              <a:rPr dirty="0" sz="3200" spc="-5"/>
              <a:t>támogatói szabályozások </a:t>
            </a:r>
            <a:r>
              <a:rPr dirty="0" sz="3200" spc="-785"/>
              <a:t> </a:t>
            </a:r>
            <a:r>
              <a:rPr dirty="0" sz="3200" spc="-5"/>
              <a:t>kialakítása </a:t>
            </a:r>
            <a:r>
              <a:rPr dirty="0" sz="3200"/>
              <a:t>a </a:t>
            </a:r>
            <a:r>
              <a:rPr dirty="0" sz="3200" spc="-10"/>
              <a:t>nyílt </a:t>
            </a:r>
            <a:r>
              <a:rPr dirty="0" sz="3200" spc="-5"/>
              <a:t>tudomány kutatási </a:t>
            </a:r>
            <a:r>
              <a:rPr dirty="0" sz="3200" spc="-785"/>
              <a:t> </a:t>
            </a:r>
            <a:r>
              <a:rPr dirty="0" sz="3200" spc="-5"/>
              <a:t>adatkezelési</a:t>
            </a:r>
            <a:r>
              <a:rPr dirty="0" sz="3200" spc="-15"/>
              <a:t> </a:t>
            </a:r>
            <a:r>
              <a:rPr dirty="0" sz="3200" spc="-5"/>
              <a:t>céljaihoz</a:t>
            </a:r>
            <a:endParaRPr sz="3200"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46199" rIns="0" bIns="0" rtlCol="0" vert="horz">
            <a:spAutoFit/>
          </a:bodyPr>
          <a:lstStyle/>
          <a:p>
            <a:pPr marL="463550" marR="5080">
              <a:lnSpc>
                <a:spcPts val="2070"/>
              </a:lnSpc>
              <a:spcBef>
                <a:spcPts val="240"/>
              </a:spcBef>
            </a:pPr>
            <a:r>
              <a:rPr dirty="0"/>
              <a:t>A nyílt </a:t>
            </a:r>
            <a:r>
              <a:rPr dirty="0" spc="-5"/>
              <a:t>tudomány </a:t>
            </a:r>
            <a:r>
              <a:rPr dirty="0"/>
              <a:t>(Open </a:t>
            </a:r>
            <a:r>
              <a:rPr dirty="0" spc="-5"/>
              <a:t>Science) kulcsterülete </a:t>
            </a:r>
            <a:r>
              <a:rPr dirty="0"/>
              <a:t>a kutatási </a:t>
            </a:r>
            <a:r>
              <a:rPr dirty="0" spc="-5"/>
              <a:t>adatok </a:t>
            </a:r>
            <a:r>
              <a:rPr dirty="0" spc="-434"/>
              <a:t> </a:t>
            </a:r>
            <a:r>
              <a:rPr dirty="0"/>
              <a:t>kezelése. </a:t>
            </a:r>
            <a:r>
              <a:rPr dirty="0" spc="-5"/>
              <a:t>Az immár </a:t>
            </a:r>
            <a:r>
              <a:rPr dirty="0"/>
              <a:t>a </a:t>
            </a:r>
            <a:r>
              <a:rPr dirty="0" spc="-5"/>
              <a:t>kutatási gyakorlat </a:t>
            </a:r>
            <a:r>
              <a:rPr dirty="0"/>
              <a:t>részévé vállt nyílt </a:t>
            </a:r>
            <a:r>
              <a:rPr dirty="0" spc="5"/>
              <a:t> </a:t>
            </a:r>
            <a:r>
              <a:rPr dirty="0"/>
              <a:t>hozzáférés (Open </a:t>
            </a:r>
            <a:r>
              <a:rPr dirty="0" spc="-5"/>
              <a:t>Access) tekintetében léteznek </a:t>
            </a:r>
            <a:r>
              <a:rPr dirty="0"/>
              <a:t>hazai </a:t>
            </a:r>
            <a:r>
              <a:rPr dirty="0" spc="5"/>
              <a:t> </a:t>
            </a:r>
            <a:r>
              <a:rPr dirty="0" spc="-5"/>
              <a:t>szabályozások, és </a:t>
            </a:r>
            <a:r>
              <a:rPr dirty="0"/>
              <a:t>rengeteg </a:t>
            </a:r>
            <a:r>
              <a:rPr dirty="0" spc="-5"/>
              <a:t>nemzetközi ajánlás segíti ezek </a:t>
            </a:r>
            <a:r>
              <a:rPr dirty="0"/>
              <a:t> finomítását,</a:t>
            </a:r>
            <a:r>
              <a:rPr dirty="0" spc="5"/>
              <a:t> </a:t>
            </a:r>
            <a:r>
              <a:rPr dirty="0"/>
              <a:t>bővítését, a kutatási </a:t>
            </a:r>
            <a:r>
              <a:rPr dirty="0" spc="-5"/>
              <a:t>adatkezelés területén </a:t>
            </a:r>
            <a:r>
              <a:rPr dirty="0"/>
              <a:t> </a:t>
            </a:r>
            <a:r>
              <a:rPr dirty="0" spc="-5"/>
              <a:t>Magyarországon</a:t>
            </a:r>
            <a:r>
              <a:rPr dirty="0" spc="-10"/>
              <a:t> </a:t>
            </a:r>
            <a:r>
              <a:rPr dirty="0" spc="-5"/>
              <a:t>még előttünk</a:t>
            </a:r>
            <a:r>
              <a:rPr dirty="0" spc="-10"/>
              <a:t> </a:t>
            </a:r>
            <a:r>
              <a:rPr dirty="0" spc="-5"/>
              <a:t>áll </a:t>
            </a:r>
            <a:r>
              <a:rPr dirty="0"/>
              <a:t>a</a:t>
            </a:r>
            <a:r>
              <a:rPr dirty="0" spc="-10"/>
              <a:t> szabályozások</a:t>
            </a:r>
            <a:r>
              <a:rPr dirty="0" spc="-5"/>
              <a:t> </a:t>
            </a:r>
            <a:r>
              <a:rPr dirty="0"/>
              <a:t>kialakítása.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383476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A</a:t>
            </a:r>
            <a:r>
              <a:rPr dirty="0" spc="-35"/>
              <a:t> </a:t>
            </a:r>
            <a:r>
              <a:rPr dirty="0" spc="-5"/>
              <a:t>FAIR</a:t>
            </a:r>
            <a:r>
              <a:rPr dirty="0" spc="-35"/>
              <a:t> </a:t>
            </a:r>
            <a:r>
              <a:rPr dirty="0" spc="-5"/>
              <a:t>kritériumrendszer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5769" y="1504029"/>
            <a:ext cx="6089015" cy="35458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20"/>
              </a:lnSpc>
              <a:spcBef>
                <a:spcPts val="100"/>
              </a:spcBef>
            </a:pPr>
            <a:r>
              <a:rPr dirty="0" sz="2400">
                <a:latin typeface="Times New Roman"/>
                <a:cs typeface="Times New Roman"/>
              </a:rPr>
              <a:t>A</a:t>
            </a:r>
            <a:r>
              <a:rPr dirty="0" sz="2400" spc="-5">
                <a:latin typeface="Times New Roman"/>
                <a:cs typeface="Times New Roman"/>
              </a:rPr>
              <a:t> kutatási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adatkezelés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 </a:t>
            </a:r>
            <a:r>
              <a:rPr dirty="0" sz="2400" spc="-5">
                <a:latin typeface="Times New Roman"/>
                <a:cs typeface="Times New Roman"/>
              </a:rPr>
              <a:t>elfogadott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paradigmája</a:t>
            </a:r>
            <a:endParaRPr sz="2400">
              <a:latin typeface="Times New Roman"/>
              <a:cs typeface="Times New Roman"/>
            </a:endParaRPr>
          </a:p>
          <a:p>
            <a:pPr marL="12700" marR="2423160">
              <a:lnSpc>
                <a:spcPts val="2760"/>
              </a:lnSpc>
              <a:spcBef>
                <a:spcPts val="130"/>
              </a:spcBef>
            </a:pPr>
            <a:r>
              <a:rPr dirty="0" sz="2400" spc="-5" b="1">
                <a:latin typeface="Times New Roman"/>
                <a:cs typeface="Times New Roman"/>
              </a:rPr>
              <a:t>F</a:t>
            </a:r>
            <a:r>
              <a:rPr dirty="0" sz="2400" spc="-5">
                <a:latin typeface="Times New Roman"/>
                <a:cs typeface="Times New Roman"/>
              </a:rPr>
              <a:t>indable (megtalálható),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A</a:t>
            </a:r>
            <a:r>
              <a:rPr dirty="0" sz="2400" spc="-5">
                <a:latin typeface="Times New Roman"/>
                <a:cs typeface="Times New Roman"/>
              </a:rPr>
              <a:t>ccessible (hozzáférhető),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I</a:t>
            </a:r>
            <a:r>
              <a:rPr dirty="0" sz="2400" spc="-5">
                <a:latin typeface="Times New Roman"/>
                <a:cs typeface="Times New Roman"/>
              </a:rPr>
              <a:t>nteroperable (szabványos), 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 b="1">
                <a:latin typeface="Times New Roman"/>
                <a:cs typeface="Times New Roman"/>
              </a:rPr>
              <a:t>R</a:t>
            </a:r>
            <a:r>
              <a:rPr dirty="0" sz="2400" spc="-5">
                <a:latin typeface="Times New Roman"/>
                <a:cs typeface="Times New Roman"/>
              </a:rPr>
              <a:t>eusable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(újrafelhasználható)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498475">
              <a:lnSpc>
                <a:spcPts val="2760"/>
              </a:lnSpc>
            </a:pPr>
            <a:r>
              <a:rPr dirty="0" sz="2400" spc="-5">
                <a:latin typeface="Times New Roman"/>
                <a:cs typeface="Times New Roman"/>
              </a:rPr>
              <a:t>"Nyílt,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amennyire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lehetséges;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zárt,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amennyire </a:t>
            </a:r>
            <a:r>
              <a:rPr dirty="0" sz="2400" spc="-58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szükséges."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00">
              <a:latin typeface="Times New Roman"/>
              <a:cs typeface="Times New Roman"/>
            </a:endParaRPr>
          </a:p>
          <a:p>
            <a:pPr marL="46291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- </a:t>
            </a:r>
            <a:r>
              <a:rPr dirty="0" sz="2400" spc="-5">
                <a:latin typeface="Times New Roman"/>
                <a:cs typeface="Times New Roman"/>
              </a:rPr>
              <a:t>reprodukálhatóság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&amp;</a:t>
            </a:r>
            <a:r>
              <a:rPr dirty="0" sz="2400" spc="-5">
                <a:latin typeface="Times New Roman"/>
                <a:cs typeface="Times New Roman"/>
              </a:rPr>
              <a:t> újrafelhasználhatóság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33678" y="2249520"/>
            <a:ext cx="2324573" cy="7238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590867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Kötelezettség szabályozások</a:t>
            </a:r>
            <a:r>
              <a:rPr dirty="0" spc="5"/>
              <a:t> </a:t>
            </a:r>
            <a:r>
              <a:rPr dirty="0" spc="-5"/>
              <a:t>kialakítására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6619" y="1504029"/>
            <a:ext cx="5370195" cy="1442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865" indent="-177800">
              <a:lnSpc>
                <a:spcPts val="2820"/>
              </a:lnSpc>
              <a:spcBef>
                <a:spcPts val="100"/>
              </a:spcBef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szükségszerűen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általános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alacsonyabb szintű szabályozások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előírása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adatkezelési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terv megkövetelése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minősített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repozitóriumok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használata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2920" y="2948020"/>
            <a:ext cx="1463039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278320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Adatkezelési</a:t>
            </a:r>
            <a:r>
              <a:rPr dirty="0" spc="-40"/>
              <a:t> </a:t>
            </a:r>
            <a:r>
              <a:rPr dirty="0" spc="-5"/>
              <a:t>tervek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6619" y="1504029"/>
            <a:ext cx="4389755" cy="2143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865" indent="-177800">
              <a:lnSpc>
                <a:spcPts val="2820"/>
              </a:lnSpc>
              <a:spcBef>
                <a:spcPts val="100"/>
              </a:spcBef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élő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dokumentum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H2020,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ERC,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OTKA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DMPtool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Char char="-"/>
            </a:pPr>
            <a:endParaRPr sz="225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alternatíva: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Domain Data Protocol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HRDA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előadások </a:t>
            </a:r>
            <a:r>
              <a:rPr dirty="0" sz="2400">
                <a:latin typeface="Times New Roman"/>
                <a:cs typeface="Times New Roman"/>
              </a:rPr>
              <a:t>és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útmutató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42129" y="2234279"/>
            <a:ext cx="21717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6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8735" rIns="0" bIns="0" rtlCol="0" vert="horz">
            <a:spAutoFit/>
          </a:bodyPr>
          <a:lstStyle/>
          <a:p>
            <a:pPr marL="12700" marR="5080">
              <a:lnSpc>
                <a:spcPts val="2990"/>
              </a:lnSpc>
              <a:spcBef>
                <a:spcPts val="305"/>
              </a:spcBef>
            </a:pPr>
            <a:r>
              <a:rPr dirty="0" spc="-5"/>
              <a:t>Publikus adatok hivatkozása, jelentése, </a:t>
            </a:r>
            <a:r>
              <a:rPr dirty="0" spc="-635"/>
              <a:t> </a:t>
            </a:r>
            <a:r>
              <a:rPr dirty="0" spc="-5"/>
              <a:t>nyilvántartása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5769" y="1883760"/>
            <a:ext cx="244348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865" indent="-177800">
              <a:lnSpc>
                <a:spcPts val="2820"/>
              </a:lnSpc>
              <a:spcBef>
                <a:spcPts val="100"/>
              </a:spcBef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DOI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MTMT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kutatási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jelentések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1180" y="3156299"/>
            <a:ext cx="6591300" cy="1504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5240020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Tudományértékelési</a:t>
            </a:r>
            <a:r>
              <a:rPr dirty="0" spc="-15"/>
              <a:t> </a:t>
            </a:r>
            <a:r>
              <a:rPr dirty="0" spc="-5"/>
              <a:t>szerep,</a:t>
            </a:r>
            <a:r>
              <a:rPr dirty="0" spc="-15"/>
              <a:t> </a:t>
            </a:r>
            <a:r>
              <a:rPr dirty="0" spc="-5"/>
              <a:t>mutatók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5769" y="1504029"/>
            <a:ext cx="4557395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865" indent="-177800">
              <a:lnSpc>
                <a:spcPts val="2820"/>
              </a:lnSpc>
              <a:spcBef>
                <a:spcPts val="100"/>
              </a:spcBef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publikált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kutatási adatok elismerése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kutatási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alapok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tudományos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folyóiratok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18789" y="2734660"/>
            <a:ext cx="1522730" cy="2159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34328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latin typeface="Times New Roman"/>
                <a:cs typeface="Times New Roman"/>
              </a:rPr>
              <a:t>NWS2021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- </a:t>
            </a:r>
            <a:r>
              <a:rPr dirty="0" sz="1000" spc="-5" b="1">
                <a:latin typeface="Times New Roman"/>
                <a:cs typeface="Times New Roman"/>
              </a:rPr>
              <a:t>Holl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A.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–</a:t>
            </a:r>
            <a:r>
              <a:rPr dirty="0" sz="1000" spc="20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Szabályozás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kutatási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adatok</a:t>
            </a:r>
            <a:r>
              <a:rPr dirty="0" sz="1000" spc="5" b="1">
                <a:latin typeface="Times New Roman"/>
                <a:cs typeface="Times New Roman"/>
              </a:rPr>
              <a:t> </a:t>
            </a:r>
            <a:r>
              <a:rPr dirty="0" sz="1000" spc="-5" b="1">
                <a:latin typeface="Times New Roman"/>
                <a:cs typeface="Times New Roman"/>
              </a:rPr>
              <a:t>kezeléséhez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82459" y="437229"/>
            <a:ext cx="889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latin typeface="Times New Roman"/>
                <a:cs typeface="Times New Roman"/>
              </a:rPr>
              <a:t>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3865879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Infrastruktúrák</a:t>
            </a:r>
            <a:r>
              <a:rPr dirty="0" spc="-35"/>
              <a:t> </a:t>
            </a:r>
            <a:r>
              <a:rPr dirty="0" spc="-5"/>
              <a:t>biztosítása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5769" y="1504029"/>
            <a:ext cx="5523230" cy="1442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9865" indent="-177800">
              <a:lnSpc>
                <a:spcPts val="2820"/>
              </a:lnSpc>
              <a:spcBef>
                <a:spcPts val="100"/>
              </a:spcBef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hosszú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távú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feladat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bizalom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76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szabályozás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az</a:t>
            </a:r>
            <a:r>
              <a:rPr dirty="0" sz="2400" spc="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infrastruktúrát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fenntartóknál</a:t>
            </a:r>
            <a:endParaRPr sz="2400">
              <a:latin typeface="Times New Roman"/>
              <a:cs typeface="Times New Roman"/>
            </a:endParaRPr>
          </a:p>
          <a:p>
            <a:pPr marL="189865" indent="-177800">
              <a:lnSpc>
                <a:spcPts val="2820"/>
              </a:lnSpc>
              <a:buChar char="-"/>
              <a:tabLst>
                <a:tab pos="190500" algn="l"/>
              </a:tabLst>
            </a:pPr>
            <a:r>
              <a:rPr dirty="0" sz="2400" spc="-5">
                <a:latin typeface="Times New Roman"/>
                <a:cs typeface="Times New Roman"/>
              </a:rPr>
              <a:t>minősítés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(MTMT, CoreTrustSeal)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90770" y="3003899"/>
            <a:ext cx="2143760" cy="213423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1490" y="437229"/>
            <a:ext cx="65798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03034" algn="l"/>
              </a:tabLst>
            </a:pPr>
            <a:r>
              <a:rPr dirty="0" sz="1000" spc="-5" b="1">
                <a:latin typeface="Times New Roman"/>
                <a:cs typeface="Times New Roman"/>
              </a:rPr>
              <a:t>N</a:t>
            </a:r>
            <a:r>
              <a:rPr dirty="0" sz="1000" b="1">
                <a:latin typeface="Times New Roman"/>
                <a:cs typeface="Times New Roman"/>
              </a:rPr>
              <a:t>WS2021 -</a:t>
            </a:r>
            <a:r>
              <a:rPr dirty="0" sz="1000" spc="-5" b="1">
                <a:latin typeface="Times New Roman"/>
                <a:cs typeface="Times New Roman"/>
              </a:rPr>
              <a:t> </a:t>
            </a:r>
            <a:r>
              <a:rPr dirty="0" sz="1000" b="1">
                <a:latin typeface="Times New Roman"/>
                <a:cs typeface="Times New Roman"/>
              </a:rPr>
              <a:t>H</a:t>
            </a:r>
            <a:r>
              <a:rPr dirty="0" sz="1000" spc="-10" b="1">
                <a:latin typeface="Times New Roman"/>
                <a:cs typeface="Times New Roman"/>
              </a:rPr>
              <a:t>o</a:t>
            </a:r>
            <a:r>
              <a:rPr dirty="0" sz="1000" b="1">
                <a:latin typeface="Times New Roman"/>
                <a:cs typeface="Times New Roman"/>
              </a:rPr>
              <a:t>ll </a:t>
            </a:r>
            <a:r>
              <a:rPr dirty="0" sz="1000" spc="-5" b="1">
                <a:latin typeface="Times New Roman"/>
                <a:cs typeface="Times New Roman"/>
              </a:rPr>
              <a:t>A</a:t>
            </a:r>
            <a:r>
              <a:rPr dirty="0" sz="1000" b="1">
                <a:latin typeface="Times New Roman"/>
                <a:cs typeface="Times New Roman"/>
              </a:rPr>
              <a:t>. –   S</a:t>
            </a:r>
            <a:r>
              <a:rPr dirty="0" sz="1000" spc="-5" b="1">
                <a:latin typeface="Times New Roman"/>
                <a:cs typeface="Times New Roman"/>
              </a:rPr>
              <a:t>z</a:t>
            </a:r>
            <a:r>
              <a:rPr dirty="0" sz="1000" b="1">
                <a:latin typeface="Times New Roman"/>
                <a:cs typeface="Times New Roman"/>
              </a:rPr>
              <a:t>abályo</a:t>
            </a:r>
            <a:r>
              <a:rPr dirty="0" sz="1000" spc="-5" b="1">
                <a:latin typeface="Times New Roman"/>
                <a:cs typeface="Times New Roman"/>
              </a:rPr>
              <a:t>z</a:t>
            </a:r>
            <a:r>
              <a:rPr dirty="0" sz="1000" b="1">
                <a:latin typeface="Times New Roman"/>
                <a:cs typeface="Times New Roman"/>
              </a:rPr>
              <a:t>ás ku</a:t>
            </a:r>
            <a:r>
              <a:rPr dirty="0" sz="1000" spc="-5" b="1">
                <a:latin typeface="Times New Roman"/>
                <a:cs typeface="Times New Roman"/>
              </a:rPr>
              <a:t>t</a:t>
            </a:r>
            <a:r>
              <a:rPr dirty="0" sz="1000" b="1">
                <a:latin typeface="Times New Roman"/>
                <a:cs typeface="Times New Roman"/>
              </a:rPr>
              <a:t>a</a:t>
            </a:r>
            <a:r>
              <a:rPr dirty="0" sz="1000" spc="-5" b="1">
                <a:latin typeface="Times New Roman"/>
                <a:cs typeface="Times New Roman"/>
              </a:rPr>
              <a:t>t</a:t>
            </a:r>
            <a:r>
              <a:rPr dirty="0" sz="1000" b="1">
                <a:latin typeface="Times New Roman"/>
                <a:cs typeface="Times New Roman"/>
              </a:rPr>
              <a:t>ási </a:t>
            </a:r>
            <a:r>
              <a:rPr dirty="0" sz="1000" spc="-10" b="1">
                <a:latin typeface="Times New Roman"/>
                <a:cs typeface="Times New Roman"/>
              </a:rPr>
              <a:t>a</a:t>
            </a:r>
            <a:r>
              <a:rPr dirty="0" sz="1000" b="1">
                <a:latin typeface="Times New Roman"/>
                <a:cs typeface="Times New Roman"/>
              </a:rPr>
              <a:t>da</a:t>
            </a:r>
            <a:r>
              <a:rPr dirty="0" sz="1000" spc="-5" b="1">
                <a:latin typeface="Times New Roman"/>
                <a:cs typeface="Times New Roman"/>
              </a:rPr>
              <a:t>t</a:t>
            </a:r>
            <a:r>
              <a:rPr dirty="0" sz="1000" b="1">
                <a:latin typeface="Times New Roman"/>
                <a:cs typeface="Times New Roman"/>
              </a:rPr>
              <a:t>ok k</a:t>
            </a:r>
            <a:r>
              <a:rPr dirty="0" sz="1000" spc="-5" b="1">
                <a:latin typeface="Times New Roman"/>
                <a:cs typeface="Times New Roman"/>
              </a:rPr>
              <a:t>eze</a:t>
            </a:r>
            <a:r>
              <a:rPr dirty="0" sz="1000" b="1">
                <a:latin typeface="Times New Roman"/>
                <a:cs typeface="Times New Roman"/>
              </a:rPr>
              <a:t>l</a:t>
            </a:r>
            <a:r>
              <a:rPr dirty="0" sz="1000" spc="-5" b="1">
                <a:latin typeface="Times New Roman"/>
                <a:cs typeface="Times New Roman"/>
              </a:rPr>
              <a:t>ésé</a:t>
            </a:r>
            <a:r>
              <a:rPr dirty="0" sz="1000" b="1">
                <a:latin typeface="Times New Roman"/>
                <a:cs typeface="Times New Roman"/>
              </a:rPr>
              <a:t>h</a:t>
            </a:r>
            <a:r>
              <a:rPr dirty="0" sz="1000" spc="-5" b="1">
                <a:latin typeface="Times New Roman"/>
                <a:cs typeface="Times New Roman"/>
              </a:rPr>
              <a:t>e</a:t>
            </a:r>
            <a:r>
              <a:rPr dirty="0" sz="1000" b="1">
                <a:latin typeface="Times New Roman"/>
                <a:cs typeface="Times New Roman"/>
              </a:rPr>
              <a:t>z	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5769" y="771240"/>
            <a:ext cx="134556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Irodalom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30480" rIns="0" bIns="0" rtlCol="0" vert="horz">
            <a:spAutoFit/>
          </a:bodyPr>
          <a:lstStyle/>
          <a:p>
            <a:pPr marL="12700" marR="108585">
              <a:lnSpc>
                <a:spcPts val="2070"/>
              </a:lnSpc>
              <a:spcBef>
                <a:spcPts val="240"/>
              </a:spcBef>
            </a:pPr>
            <a:r>
              <a:rPr dirty="0" spc="-5"/>
              <a:t>Jones, Sarah „How to </a:t>
            </a:r>
            <a:r>
              <a:rPr dirty="0" spc="-10"/>
              <a:t>Develop </a:t>
            </a:r>
            <a:r>
              <a:rPr dirty="0"/>
              <a:t>a </a:t>
            </a:r>
            <a:r>
              <a:rPr dirty="0" spc="-5"/>
              <a:t>Data Management and Sharing Plan.” </a:t>
            </a:r>
            <a:r>
              <a:rPr dirty="0" spc="-434"/>
              <a:t> </a:t>
            </a:r>
            <a:r>
              <a:rPr dirty="0" spc="-5"/>
              <a:t>DCC,</a:t>
            </a:r>
            <a:r>
              <a:rPr dirty="0" spc="-10"/>
              <a:t> </a:t>
            </a:r>
            <a:r>
              <a:rPr dirty="0"/>
              <a:t>2011.</a:t>
            </a:r>
          </a:p>
          <a:p>
            <a:pPr marL="12700" marR="613410">
              <a:lnSpc>
                <a:spcPts val="2070"/>
              </a:lnSpc>
            </a:pPr>
            <a:r>
              <a:rPr dirty="0" u="sng" spc="-5">
                <a:solidFill>
                  <a:srgbClr val="00007F"/>
                </a:solidFill>
                <a:uFill>
                  <a:solidFill>
                    <a:srgbClr val="00007F"/>
                  </a:solidFill>
                </a:uFill>
                <a:hlinkClick r:id="rId2"/>
              </a:rPr>
              <a:t>https://www.dcc.ac.uk/sites/default/files/documents/publications/ </a:t>
            </a:r>
            <a:r>
              <a:rPr dirty="0" spc="-434">
                <a:solidFill>
                  <a:srgbClr val="00007F"/>
                </a:solidFill>
              </a:rPr>
              <a:t> </a:t>
            </a:r>
            <a:r>
              <a:rPr dirty="0" u="sng" spc="-5">
                <a:solidFill>
                  <a:srgbClr val="00007F"/>
                </a:solidFill>
                <a:uFill>
                  <a:solidFill>
                    <a:srgbClr val="00007F"/>
                  </a:solidFill>
                </a:uFill>
                <a:hlinkClick r:id="rId2"/>
              </a:rPr>
              <a:t>reports/guides/How%20to%20Develop.pdf</a:t>
            </a:r>
          </a:p>
          <a:p>
            <a:pPr marL="12700" marR="107314">
              <a:lnSpc>
                <a:spcPts val="2070"/>
              </a:lnSpc>
              <a:spcBef>
                <a:spcPts val="1380"/>
              </a:spcBef>
            </a:pPr>
            <a:r>
              <a:rPr dirty="0" spc="-5"/>
              <a:t>Michener, William K. „Ten Simple Rules </a:t>
            </a:r>
            <a:r>
              <a:rPr dirty="0"/>
              <a:t>for </a:t>
            </a:r>
            <a:r>
              <a:rPr dirty="0" spc="-5"/>
              <a:t>Creating </a:t>
            </a:r>
            <a:r>
              <a:rPr dirty="0"/>
              <a:t>a </a:t>
            </a:r>
            <a:r>
              <a:rPr dirty="0" spc="-5"/>
              <a:t>Good Data </a:t>
            </a:r>
            <a:r>
              <a:rPr dirty="0"/>
              <a:t> </a:t>
            </a:r>
            <a:r>
              <a:rPr dirty="0" spc="-5"/>
              <a:t>Management</a:t>
            </a:r>
            <a:r>
              <a:rPr dirty="0" spc="-15"/>
              <a:t> </a:t>
            </a:r>
            <a:r>
              <a:rPr dirty="0" spc="-10"/>
              <a:t>Plan.”</a:t>
            </a:r>
            <a:r>
              <a:rPr dirty="0" spc="10"/>
              <a:t> </a:t>
            </a:r>
            <a:r>
              <a:rPr dirty="0" spc="-5" i="1">
                <a:latin typeface="Times New Roman"/>
                <a:cs typeface="Times New Roman"/>
              </a:rPr>
              <a:t>PLoS</a:t>
            </a:r>
            <a:r>
              <a:rPr dirty="0" spc="-10" i="1">
                <a:latin typeface="Times New Roman"/>
                <a:cs typeface="Times New Roman"/>
              </a:rPr>
              <a:t> </a:t>
            </a:r>
            <a:r>
              <a:rPr dirty="0" spc="-5" i="1">
                <a:latin typeface="Times New Roman"/>
                <a:cs typeface="Times New Roman"/>
              </a:rPr>
              <a:t>computational</a:t>
            </a:r>
            <a:r>
              <a:rPr dirty="0" spc="-15" i="1">
                <a:latin typeface="Times New Roman"/>
                <a:cs typeface="Times New Roman"/>
              </a:rPr>
              <a:t> </a:t>
            </a:r>
            <a:r>
              <a:rPr dirty="0" i="1">
                <a:latin typeface="Times New Roman"/>
                <a:cs typeface="Times New Roman"/>
              </a:rPr>
              <a:t>biology</a:t>
            </a:r>
            <a:r>
              <a:rPr dirty="0" spc="40" i="1">
                <a:latin typeface="Times New Roman"/>
                <a:cs typeface="Times New Roman"/>
              </a:rPr>
              <a:t> </a:t>
            </a:r>
            <a:r>
              <a:rPr dirty="0"/>
              <a:t>vol.</a:t>
            </a:r>
            <a:r>
              <a:rPr dirty="0" spc="-5"/>
              <a:t> </a:t>
            </a:r>
            <a:r>
              <a:rPr dirty="0"/>
              <a:t>11,10</a:t>
            </a:r>
            <a:r>
              <a:rPr dirty="0" spc="-10"/>
              <a:t> </a:t>
            </a:r>
            <a:r>
              <a:rPr dirty="0" spc="-5"/>
              <a:t>e1004525. </a:t>
            </a:r>
            <a:r>
              <a:rPr dirty="0" spc="-434"/>
              <a:t> </a:t>
            </a:r>
            <a:r>
              <a:rPr dirty="0"/>
              <a:t>22 </a:t>
            </a:r>
            <a:r>
              <a:rPr dirty="0" spc="-5"/>
              <a:t>Oct. </a:t>
            </a:r>
            <a:r>
              <a:rPr dirty="0"/>
              <a:t>2015, </a:t>
            </a:r>
            <a:r>
              <a:rPr dirty="0" spc="-5"/>
              <a:t>DOI:</a:t>
            </a:r>
            <a:r>
              <a:rPr dirty="0" u="sng" spc="-5">
                <a:solidFill>
                  <a:srgbClr val="00007F"/>
                </a:solidFill>
                <a:uFill>
                  <a:solidFill>
                    <a:srgbClr val="00007F"/>
                  </a:solidFill>
                </a:uFill>
                <a:hlinkClick r:id="rId3"/>
              </a:rPr>
              <a:t>10.1371/journal.pcbi.1004525</a:t>
            </a:r>
          </a:p>
          <a:p>
            <a:pPr marL="12700" marR="511175">
              <a:lnSpc>
                <a:spcPts val="2070"/>
              </a:lnSpc>
              <a:spcBef>
                <a:spcPts val="1380"/>
              </a:spcBef>
            </a:pPr>
            <a:r>
              <a:rPr dirty="0" spc="-5"/>
              <a:t>SPARC Europe </a:t>
            </a:r>
            <a:r>
              <a:rPr dirty="0"/>
              <a:t>&amp; </a:t>
            </a:r>
            <a:r>
              <a:rPr dirty="0" spc="-5"/>
              <a:t>DCC „An Analysis </a:t>
            </a:r>
            <a:r>
              <a:rPr dirty="0"/>
              <a:t>of </a:t>
            </a:r>
            <a:r>
              <a:rPr dirty="0" spc="-5"/>
              <a:t>Open Science Policies in </a:t>
            </a:r>
            <a:r>
              <a:rPr dirty="0" spc="-434"/>
              <a:t> </a:t>
            </a:r>
            <a:r>
              <a:rPr dirty="0" spc="-10"/>
              <a:t>Europe.” </a:t>
            </a:r>
            <a:r>
              <a:rPr dirty="0"/>
              <a:t>v6. </a:t>
            </a:r>
            <a:r>
              <a:rPr dirty="0" spc="-5"/>
              <a:t>DOI:</a:t>
            </a:r>
            <a:r>
              <a:rPr dirty="0" spc="30"/>
              <a:t> </a:t>
            </a:r>
            <a:r>
              <a:rPr dirty="0" u="sng">
                <a:solidFill>
                  <a:srgbClr val="7F0000"/>
                </a:solidFill>
                <a:uFill>
                  <a:solidFill>
                    <a:srgbClr val="7F0000"/>
                  </a:solidFill>
                </a:uFill>
                <a:hlinkClick r:id="rId4"/>
              </a:rPr>
              <a:t>10.5281/zenodo.4005612</a:t>
            </a:r>
          </a:p>
          <a:p>
            <a:pPr marL="12700" marR="5080">
              <a:lnSpc>
                <a:spcPts val="2070"/>
              </a:lnSpc>
              <a:spcBef>
                <a:spcPts val="1160"/>
              </a:spcBef>
            </a:pPr>
            <a:r>
              <a:rPr dirty="0" spc="-5"/>
              <a:t>EC </a:t>
            </a:r>
            <a:r>
              <a:rPr dirty="0" spc="-10"/>
              <a:t>„Evaluation </a:t>
            </a:r>
            <a:r>
              <a:rPr dirty="0"/>
              <a:t>of </a:t>
            </a:r>
            <a:r>
              <a:rPr dirty="0" spc="-5"/>
              <a:t>Research Careers </a:t>
            </a:r>
            <a:r>
              <a:rPr dirty="0"/>
              <a:t>fully </a:t>
            </a:r>
            <a:r>
              <a:rPr dirty="0" spc="-5"/>
              <a:t>acknowledging </a:t>
            </a:r>
            <a:r>
              <a:rPr dirty="0" spc="-10"/>
              <a:t>Open </a:t>
            </a:r>
            <a:r>
              <a:rPr dirty="0" spc="-5"/>
              <a:t>Science </a:t>
            </a:r>
            <a:r>
              <a:rPr dirty="0" spc="-434"/>
              <a:t> </a:t>
            </a:r>
            <a:r>
              <a:rPr dirty="0" spc="-5"/>
              <a:t>Practices; </a:t>
            </a:r>
            <a:r>
              <a:rPr dirty="0" spc="-10"/>
              <a:t>Rewards, </a:t>
            </a:r>
            <a:r>
              <a:rPr dirty="0" spc="-5"/>
              <a:t>incentives and/or </a:t>
            </a:r>
            <a:r>
              <a:rPr dirty="0"/>
              <a:t>recognition for </a:t>
            </a:r>
            <a:r>
              <a:rPr dirty="0" spc="-5"/>
              <a:t>researchers </a:t>
            </a:r>
            <a:r>
              <a:rPr dirty="0"/>
              <a:t> </a:t>
            </a:r>
            <a:r>
              <a:rPr dirty="0" spc="-5"/>
              <a:t>practicing</a:t>
            </a:r>
            <a:r>
              <a:rPr dirty="0" spc="-10"/>
              <a:t> </a:t>
            </a:r>
            <a:r>
              <a:rPr dirty="0" spc="-5"/>
              <a:t>Open Science”, </a:t>
            </a:r>
            <a:r>
              <a:rPr dirty="0"/>
              <a:t>2017,</a:t>
            </a:r>
            <a:r>
              <a:rPr dirty="0" spc="-5"/>
              <a:t> </a:t>
            </a:r>
            <a:r>
              <a:rPr dirty="0"/>
              <a:t>DOI:</a:t>
            </a:r>
            <a:r>
              <a:rPr dirty="0" u="sng">
                <a:solidFill>
                  <a:srgbClr val="00007F"/>
                </a:solidFill>
                <a:uFill>
                  <a:solidFill>
                    <a:srgbClr val="00007F"/>
                  </a:solidFill>
                </a:uFill>
                <a:hlinkClick r:id="rId5"/>
              </a:rPr>
              <a:t>10.2777/75255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2021-04-19T13:34:12Z</dcterms:created>
  <dcterms:modified xsi:type="dcterms:W3CDTF">2021-04-19T13:34:12Z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2021-04-05T00:00:00Z</vt:filetime>
  </property>
  <property fmtid="{D5CDD505-2E9C-101B-9397-08002B2CF9AE}" pid="3" name="Creator">
    <vt:lpwstr>Writer</vt:lpwstr>
  </property>
  <property fmtid="{D5CDD505-2E9C-101B-9397-08002B2CF9AE}" pid="4" name="LastSaved">
    <vt:filetime>2021-04-05T00:00:00Z</vt:filetime>
  </property>
</Properties>
</file>