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573000" cy="7080250"/>
  <p:notesSz cx="12573000" cy="708025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3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80329" y="213486"/>
            <a:ext cx="22123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85950" y="3964940"/>
            <a:ext cx="8801100" cy="1770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8650" y="1628457"/>
            <a:ext cx="5469255" cy="4672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75095" y="1628457"/>
            <a:ext cx="5469255" cy="4672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72999" cy="70744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572999" cy="11704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2662" y="213486"/>
            <a:ext cx="75676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017" y="1920426"/>
            <a:ext cx="11909425" cy="4875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74820" y="6584632"/>
            <a:ext cx="4023360" cy="35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8650" y="6584632"/>
            <a:ext cx="2891790" cy="35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52560" y="6584632"/>
            <a:ext cx="2891790" cy="35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fu.gov.h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many.hu/download/0/cc/d0000/MDO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72999" cy="11704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HBONE gerinchálózati</a:t>
            </a:r>
            <a:r>
              <a:rPr spc="-20" dirty="0"/>
              <a:t> </a:t>
            </a:r>
            <a:r>
              <a:rPr spc="-5" dirty="0"/>
              <a:t>fejlesztések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4067" y="1346961"/>
            <a:ext cx="10619105" cy="45554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5" dirty="0">
                <a:latin typeface="Arial"/>
                <a:cs typeface="Arial"/>
              </a:rPr>
              <a:t>Kapcsolódó</a:t>
            </a:r>
            <a:r>
              <a:rPr sz="2600" b="1" spc="5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fejlesztések: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Arial"/>
              <a:cs typeface="Arial"/>
            </a:endParaRPr>
          </a:p>
          <a:p>
            <a:pPr marL="241300" marR="594360" indent="-229235">
              <a:lnSpc>
                <a:spcPct val="70000"/>
              </a:lnSpc>
              <a:buFont typeface="Arial"/>
              <a:buChar char="•"/>
              <a:tabLst>
                <a:tab pos="241935" algn="l"/>
              </a:tabLst>
            </a:pPr>
            <a:r>
              <a:rPr sz="2600" b="1" spc="-25" dirty="0">
                <a:latin typeface="Arial"/>
                <a:cs typeface="Arial"/>
              </a:rPr>
              <a:t>ASR9k</a:t>
            </a:r>
            <a:r>
              <a:rPr sz="2600" b="1" spc="1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belső</a:t>
            </a:r>
            <a:r>
              <a:rPr sz="2600" b="1" spc="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modul</a:t>
            </a:r>
            <a:r>
              <a:rPr sz="2600" b="1" spc="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cserék</a:t>
            </a:r>
            <a:r>
              <a:rPr sz="2600" b="1" spc="55" dirty="0">
                <a:latin typeface="Arial"/>
                <a:cs typeface="Arial"/>
              </a:rPr>
              <a:t> </a:t>
            </a:r>
            <a:r>
              <a:rPr sz="2600" b="1" spc="-75" dirty="0">
                <a:latin typeface="Arial"/>
                <a:cs typeface="Arial"/>
              </a:rPr>
              <a:t>(RSP,</a:t>
            </a:r>
            <a:r>
              <a:rPr sz="2600" b="1" spc="20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tápegység,</a:t>
            </a:r>
            <a:r>
              <a:rPr sz="2600" b="1" spc="114" dirty="0">
                <a:latin typeface="Arial"/>
                <a:cs typeface="Arial"/>
              </a:rPr>
              <a:t> </a:t>
            </a:r>
            <a:r>
              <a:rPr sz="2600" b="1" spc="-25" dirty="0">
                <a:latin typeface="Arial"/>
                <a:cs typeface="Arial"/>
              </a:rPr>
              <a:t>ventillátor,</a:t>
            </a:r>
            <a:r>
              <a:rPr sz="2600" b="1" spc="120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vonali </a:t>
            </a:r>
            <a:r>
              <a:rPr sz="2600" b="1" spc="-71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kártya)</a:t>
            </a:r>
            <a:endParaRPr sz="2600">
              <a:latin typeface="Arial"/>
              <a:cs typeface="Arial"/>
            </a:endParaRPr>
          </a:p>
          <a:p>
            <a:pPr marL="698500" lvl="1" indent="-229235">
              <a:lnSpc>
                <a:spcPts val="22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spc="-5" dirty="0">
                <a:latin typeface="Arial"/>
                <a:cs typeface="Arial"/>
              </a:rPr>
              <a:t>Corvinus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Egyetem</a:t>
            </a:r>
            <a:endParaRPr sz="2200">
              <a:latin typeface="Arial"/>
              <a:cs typeface="Arial"/>
            </a:endParaRPr>
          </a:p>
          <a:p>
            <a:pPr marL="698500" lvl="1" indent="-229235">
              <a:lnSpc>
                <a:spcPts val="235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spc="-20" dirty="0">
                <a:latin typeface="Arial"/>
                <a:cs typeface="Arial"/>
              </a:rPr>
              <a:t>Testnevelési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Egyetem</a:t>
            </a:r>
            <a:endParaRPr sz="2200">
              <a:latin typeface="Arial"/>
              <a:cs typeface="Arial"/>
            </a:endParaRPr>
          </a:p>
          <a:p>
            <a:pPr marL="698500" lvl="1" indent="-229235">
              <a:lnSpc>
                <a:spcPts val="234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spc="-5" dirty="0">
                <a:latin typeface="Arial"/>
                <a:cs typeface="Arial"/>
              </a:rPr>
              <a:t>Debreceni</a:t>
            </a:r>
            <a:r>
              <a:rPr sz="2200" b="1" spc="-10" dirty="0">
                <a:latin typeface="Arial"/>
                <a:cs typeface="Arial"/>
              </a:rPr>
              <a:t> Egyetem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(rtr2)</a:t>
            </a:r>
            <a:endParaRPr sz="2200">
              <a:latin typeface="Arial"/>
              <a:cs typeface="Arial"/>
            </a:endParaRPr>
          </a:p>
          <a:p>
            <a:pPr marL="698500" lvl="1" indent="-229235">
              <a:lnSpc>
                <a:spcPts val="234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dirty="0">
                <a:latin typeface="Arial"/>
                <a:cs typeface="Arial"/>
              </a:rPr>
              <a:t>Soproni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Egyetem</a:t>
            </a:r>
            <a:r>
              <a:rPr sz="2200" b="1" spc="30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(rtr2)</a:t>
            </a:r>
            <a:endParaRPr sz="2200">
              <a:latin typeface="Arial"/>
              <a:cs typeface="Arial"/>
            </a:endParaRPr>
          </a:p>
          <a:p>
            <a:pPr marL="698500" lvl="1" indent="-229235">
              <a:lnSpc>
                <a:spcPts val="235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spc="-5" dirty="0">
                <a:latin typeface="Arial"/>
                <a:cs typeface="Arial"/>
              </a:rPr>
              <a:t>Szent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István</a:t>
            </a:r>
            <a:r>
              <a:rPr sz="2200" b="1" spc="-10" dirty="0">
                <a:latin typeface="Arial"/>
                <a:cs typeface="Arial"/>
              </a:rPr>
              <a:t> Egyetem,</a:t>
            </a:r>
            <a:r>
              <a:rPr sz="2200" b="1" spc="40" dirty="0">
                <a:latin typeface="Arial"/>
                <a:cs typeface="Arial"/>
              </a:rPr>
              <a:t> </a:t>
            </a:r>
            <a:r>
              <a:rPr sz="2200" b="1" spc="5" dirty="0">
                <a:latin typeface="Arial"/>
                <a:cs typeface="Arial"/>
              </a:rPr>
              <a:t>Gödöllő</a:t>
            </a:r>
            <a:endParaRPr sz="2200">
              <a:latin typeface="Arial"/>
              <a:cs typeface="Arial"/>
            </a:endParaRPr>
          </a:p>
          <a:p>
            <a:pPr marL="698500" lvl="1" indent="-229235">
              <a:lnSpc>
                <a:spcPts val="249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spc="-5" dirty="0">
                <a:latin typeface="Arial"/>
                <a:cs typeface="Arial"/>
              </a:rPr>
              <a:t>SOTE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torony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241300" indent="-229235">
              <a:lnSpc>
                <a:spcPts val="2650"/>
              </a:lnSpc>
              <a:buFont typeface="Arial"/>
              <a:buChar char="•"/>
              <a:tabLst>
                <a:tab pos="241935" algn="l"/>
              </a:tabLst>
            </a:pPr>
            <a:r>
              <a:rPr sz="2600" b="1" spc="-15" dirty="0">
                <a:latin typeface="Arial"/>
                <a:cs typeface="Arial"/>
              </a:rPr>
              <a:t>Sávszélesség</a:t>
            </a:r>
            <a:r>
              <a:rPr sz="2600" b="1" spc="1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fejlesztések</a:t>
            </a:r>
            <a:r>
              <a:rPr sz="2600" b="1" spc="8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mentén</a:t>
            </a:r>
            <a:r>
              <a:rPr sz="2600" b="1" spc="4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korszerű</a:t>
            </a:r>
            <a:r>
              <a:rPr sz="2600" b="1" spc="3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Cisco</a:t>
            </a:r>
            <a:r>
              <a:rPr sz="2600" b="1" spc="1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ISR</a:t>
            </a:r>
            <a:r>
              <a:rPr sz="2600" b="1" spc="20" dirty="0">
                <a:latin typeface="Arial"/>
                <a:cs typeface="Arial"/>
              </a:rPr>
              <a:t> </a:t>
            </a:r>
            <a:r>
              <a:rPr sz="2600" b="1" spc="-120" dirty="0">
                <a:latin typeface="Arial"/>
                <a:cs typeface="Arial"/>
              </a:rPr>
              <a:t>1111</a:t>
            </a:r>
            <a:endParaRPr sz="2600">
              <a:latin typeface="Arial"/>
              <a:cs typeface="Arial"/>
            </a:endParaRPr>
          </a:p>
          <a:p>
            <a:pPr marL="241300" marR="5080">
              <a:lnSpc>
                <a:spcPct val="70100"/>
              </a:lnSpc>
              <a:spcBef>
                <a:spcPts val="465"/>
              </a:spcBef>
            </a:pPr>
            <a:r>
              <a:rPr sz="2600" b="1" spc="-10" dirty="0">
                <a:latin typeface="Arial"/>
                <a:cs typeface="Arial"/>
              </a:rPr>
              <a:t>végponti</a:t>
            </a:r>
            <a:r>
              <a:rPr sz="2600" b="1" spc="8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routerek</a:t>
            </a:r>
            <a:r>
              <a:rPr sz="2600" b="1" spc="4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lettek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beszerezve,</a:t>
            </a:r>
            <a:r>
              <a:rPr sz="2600" b="1" spc="100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melyből</a:t>
            </a:r>
            <a:r>
              <a:rPr sz="2600" b="1" spc="1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2020-ban</a:t>
            </a:r>
            <a:r>
              <a:rPr sz="2600" b="1" spc="5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kb.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800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db. </a:t>
            </a:r>
            <a:r>
              <a:rPr sz="2600" b="1" spc="-70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került</a:t>
            </a:r>
            <a:r>
              <a:rPr sz="2600" b="1" spc="3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telepítésre.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6217" y="213486"/>
            <a:ext cx="7564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HBONE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gerinchálózati</a:t>
            </a:r>
            <a:r>
              <a:rPr sz="3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fejlesztések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8772" y="1432305"/>
            <a:ext cx="49987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Arial"/>
                <a:cs typeface="Arial"/>
              </a:rPr>
              <a:t>Wigner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DC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KIFÜ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gépterem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(2020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év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vége)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0282" y="1904705"/>
            <a:ext cx="9170467" cy="46117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6401" y="213486"/>
            <a:ext cx="6144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Diákháló fejlesztések</a:t>
            </a:r>
            <a:r>
              <a:rPr spc="15" dirty="0"/>
              <a:t> </a:t>
            </a:r>
            <a:r>
              <a:rPr dirty="0"/>
              <a:t>–</a:t>
            </a:r>
            <a:r>
              <a:rPr spc="-15" dirty="0"/>
              <a:t> 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067" y="1368297"/>
            <a:ext cx="10142855" cy="461454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marR="603250" indent="-229235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241935" algn="l"/>
              </a:tabLst>
            </a:pPr>
            <a:r>
              <a:rPr sz="3000" b="1" dirty="0">
                <a:latin typeface="Arial"/>
                <a:cs typeface="Arial"/>
              </a:rPr>
              <a:t>Diákháló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15,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DOS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1,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DOS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2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sávszélesség</a:t>
            </a:r>
            <a:r>
              <a:rPr sz="3000" b="1" spc="-8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fejlesztési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ütemek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200">
              <a:latin typeface="Arial"/>
              <a:cs typeface="Arial"/>
            </a:endParaRPr>
          </a:p>
          <a:p>
            <a:pPr marL="241300" marR="67945" indent="-229235">
              <a:lnSpc>
                <a:spcPct val="80000"/>
              </a:lnSpc>
              <a:buFont typeface="Arial"/>
              <a:buChar char="•"/>
              <a:tabLst>
                <a:tab pos="241935" algn="l"/>
              </a:tabLst>
            </a:pPr>
            <a:r>
              <a:rPr sz="3000" b="1" spc="-70" dirty="0">
                <a:latin typeface="Arial"/>
                <a:cs typeface="Arial"/>
              </a:rPr>
              <a:t>Az</a:t>
            </a:r>
            <a:r>
              <a:rPr sz="3000" b="1" spc="1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elmúlt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egy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15" dirty="0">
                <a:latin typeface="Arial"/>
                <a:cs typeface="Arial"/>
              </a:rPr>
              <a:t>évben</a:t>
            </a:r>
            <a:r>
              <a:rPr sz="3000" b="1" spc="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293</a:t>
            </a:r>
            <a:r>
              <a:rPr sz="3000" b="1" spc="-3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csoportos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sávszélesség </a:t>
            </a:r>
            <a:r>
              <a:rPr sz="3000" b="1" dirty="0">
                <a:latin typeface="Arial"/>
                <a:cs typeface="Arial"/>
              </a:rPr>
              <a:t> fejlesztés</a:t>
            </a:r>
            <a:r>
              <a:rPr sz="3000" b="1" spc="-85" dirty="0">
                <a:latin typeface="Arial"/>
                <a:cs typeface="Arial"/>
              </a:rPr>
              <a:t> </a:t>
            </a:r>
            <a:r>
              <a:rPr sz="3000" b="1" spc="5" dirty="0">
                <a:latin typeface="Arial"/>
                <a:cs typeface="Arial"/>
              </a:rPr>
              <a:t>(és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új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15" dirty="0">
                <a:latin typeface="Arial"/>
                <a:cs typeface="Arial"/>
              </a:rPr>
              <a:t>végpont</a:t>
            </a:r>
            <a:r>
              <a:rPr sz="3000" b="1" spc="10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bekapcsolások)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megrendelés</a:t>
            </a:r>
            <a:endParaRPr sz="3000">
              <a:latin typeface="Arial"/>
              <a:cs typeface="Arial"/>
            </a:endParaRPr>
          </a:p>
          <a:p>
            <a:pPr marL="469900" marR="236854">
              <a:lnSpc>
                <a:spcPts val="2500"/>
              </a:lnSpc>
              <a:spcBef>
                <a:spcPts val="500"/>
              </a:spcBef>
            </a:pPr>
            <a:r>
              <a:rPr sz="2600" b="1" spc="-5" dirty="0">
                <a:latin typeface="Arial"/>
                <a:cs typeface="Arial"/>
              </a:rPr>
              <a:t>elkészült</a:t>
            </a:r>
            <a:r>
              <a:rPr sz="2600" b="1" spc="6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179,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többi</a:t>
            </a:r>
            <a:r>
              <a:rPr sz="2600" b="1" spc="1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még</a:t>
            </a:r>
            <a:r>
              <a:rPr sz="2600" b="1" spc="1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folyamatban,</a:t>
            </a:r>
            <a:r>
              <a:rPr sz="2600" b="1" spc="110" dirty="0">
                <a:latin typeface="Arial"/>
                <a:cs typeface="Arial"/>
              </a:rPr>
              <a:t> </a:t>
            </a:r>
            <a:r>
              <a:rPr sz="2600" b="1" spc="-15" dirty="0">
                <a:latin typeface="Arial"/>
                <a:cs typeface="Arial"/>
              </a:rPr>
              <a:t>vagy</a:t>
            </a:r>
            <a:r>
              <a:rPr sz="2600" b="1" spc="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visszamondásra </a:t>
            </a:r>
            <a:r>
              <a:rPr sz="2600" b="1" spc="-70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került.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200">
              <a:latin typeface="Arial"/>
              <a:cs typeface="Arial"/>
            </a:endParaRPr>
          </a:p>
          <a:p>
            <a:pPr marL="241300" marR="5080" indent="-229235">
              <a:lnSpc>
                <a:spcPts val="2880"/>
              </a:lnSpc>
              <a:buFont typeface="Arial"/>
              <a:buChar char="•"/>
              <a:tabLst>
                <a:tab pos="241935" algn="l"/>
              </a:tabLst>
            </a:pPr>
            <a:r>
              <a:rPr sz="3000" b="1" dirty="0">
                <a:latin typeface="Arial"/>
                <a:cs typeface="Arial"/>
              </a:rPr>
              <a:t>Digitális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Oktatási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Stratégia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megfelelések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miatti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spc="-15" dirty="0">
                <a:latin typeface="Arial"/>
                <a:cs typeface="Arial"/>
              </a:rPr>
              <a:t>további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sávszélesség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bővítések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spc="5" dirty="0">
                <a:latin typeface="Arial"/>
                <a:cs typeface="Arial"/>
              </a:rPr>
              <a:t>914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spc="-15" dirty="0">
                <a:latin typeface="Arial"/>
                <a:cs typeface="Arial"/>
              </a:rPr>
              <a:t>végpont</a:t>
            </a:r>
            <a:r>
              <a:rPr sz="3000" b="1" spc="8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sávszéleség</a:t>
            </a:r>
            <a:endParaRPr sz="3000">
              <a:latin typeface="Arial"/>
              <a:cs typeface="Arial"/>
            </a:endParaRPr>
          </a:p>
          <a:p>
            <a:pPr marL="241300">
              <a:lnSpc>
                <a:spcPts val="2905"/>
              </a:lnSpc>
            </a:pPr>
            <a:r>
              <a:rPr sz="3000" b="1" spc="-10" dirty="0">
                <a:latin typeface="Arial"/>
                <a:cs typeface="Arial"/>
              </a:rPr>
              <a:t>bővítésének</a:t>
            </a:r>
            <a:r>
              <a:rPr sz="3000" b="1" dirty="0">
                <a:latin typeface="Arial"/>
                <a:cs typeface="Arial"/>
              </a:rPr>
              <a:t> előkészítése</a:t>
            </a:r>
            <a:r>
              <a:rPr sz="3000" b="1" spc="-8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még</a:t>
            </a:r>
            <a:r>
              <a:rPr sz="3000" b="1" spc="-10" dirty="0">
                <a:latin typeface="Arial"/>
                <a:cs typeface="Arial"/>
              </a:rPr>
              <a:t> folyamatban.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6426" y="213486"/>
            <a:ext cx="72872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Diákháló</a:t>
            </a:r>
            <a:r>
              <a:rPr dirty="0"/>
              <a:t> </a:t>
            </a:r>
            <a:r>
              <a:rPr spc="-5" dirty="0"/>
              <a:t>fejlesztések</a:t>
            </a:r>
            <a:r>
              <a:rPr spc="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10" dirty="0"/>
              <a:t>2020/2021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067" y="1414017"/>
            <a:ext cx="55626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dirty="0">
                <a:latin typeface="Arial"/>
                <a:cs typeface="Arial"/>
              </a:rPr>
              <a:t>Sávszélesség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bővítés</a:t>
            </a:r>
            <a:r>
              <a:rPr sz="2800" b="1" dirty="0">
                <a:latin typeface="Arial"/>
                <a:cs typeface="Arial"/>
              </a:rPr>
              <a:t> –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ütemek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7017" y="1920426"/>
          <a:ext cx="11909425" cy="4875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04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8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4690">
                        <a:lnSpc>
                          <a:spcPts val="2195"/>
                        </a:lnSpc>
                      </a:pPr>
                      <a:r>
                        <a:rPr sz="1850" b="1" spc="-5" dirty="0">
                          <a:latin typeface="Times New Roman"/>
                          <a:cs typeface="Times New Roman"/>
                        </a:rPr>
                        <a:t>2019.</a:t>
                      </a:r>
                      <a:r>
                        <a:rPr sz="185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április</a:t>
                      </a:r>
                      <a:r>
                        <a:rPr sz="18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10" dirty="0">
                          <a:latin typeface="Times New Roman"/>
                          <a:cs typeface="Times New Roman"/>
                        </a:rPr>
                        <a:t>23.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82295">
                        <a:lnSpc>
                          <a:spcPts val="2195"/>
                        </a:lnSpc>
                      </a:pPr>
                      <a:r>
                        <a:rPr sz="1850" b="1" spc="-5" dirty="0">
                          <a:latin typeface="Times New Roman"/>
                          <a:cs typeface="Times New Roman"/>
                        </a:rPr>
                        <a:t>2020.</a:t>
                      </a:r>
                      <a:r>
                        <a:rPr sz="18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szeptember</a:t>
                      </a:r>
                      <a:r>
                        <a:rPr sz="18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20" dirty="0">
                          <a:latin typeface="Times New Roman"/>
                          <a:cs typeface="Times New Roman"/>
                        </a:rPr>
                        <a:t>4.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64920">
                        <a:lnSpc>
                          <a:spcPts val="2195"/>
                        </a:lnSpc>
                      </a:pPr>
                      <a:r>
                        <a:rPr sz="1850" b="1" spc="-5" dirty="0">
                          <a:latin typeface="Times New Roman"/>
                          <a:cs typeface="Times New Roman"/>
                        </a:rPr>
                        <a:t>2021.</a:t>
                      </a:r>
                      <a:r>
                        <a:rPr sz="18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április</a:t>
                      </a:r>
                      <a:r>
                        <a:rPr sz="18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20" dirty="0">
                          <a:latin typeface="Times New Roman"/>
                          <a:cs typeface="Times New Roman"/>
                        </a:rPr>
                        <a:t>9.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758">
                <a:tc>
                  <a:txBody>
                    <a:bodyPr/>
                    <a:lstStyle/>
                    <a:p>
                      <a:pPr marL="143510">
                        <a:lnSpc>
                          <a:spcPts val="2145"/>
                        </a:lnSpc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Sávszélesség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marR="119380">
                        <a:lnSpc>
                          <a:spcPts val="2120"/>
                        </a:lnSpc>
                        <a:spcBef>
                          <a:spcPts val="30"/>
                        </a:spcBef>
                        <a:tabLst>
                          <a:tab pos="1037590" algn="l"/>
                        </a:tabLst>
                      </a:pPr>
                      <a:r>
                        <a:rPr sz="1850" spc="-8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5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50" spc="4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50" spc="-5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50" spc="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ai	</a:t>
                      </a:r>
                      <a:r>
                        <a:rPr sz="18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50" spc="-2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ep</a:t>
                      </a:r>
                      <a:r>
                        <a:rPr sz="1850" spc="-5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50" spc="2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850" spc="-5" dirty="0">
                          <a:latin typeface="Times New Roman"/>
                          <a:cs typeface="Times New Roman"/>
                        </a:rPr>
                        <a:t>(végpont)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095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Arány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125730">
                        <a:lnSpc>
                          <a:spcPts val="2120"/>
                        </a:lnSpc>
                        <a:spcBef>
                          <a:spcPts val="30"/>
                        </a:spcBef>
                        <a:tabLst>
                          <a:tab pos="1031240" algn="l"/>
                        </a:tabLst>
                      </a:pPr>
                      <a:r>
                        <a:rPr sz="1850" spc="-8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5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50" spc="4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50" spc="-5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50" spc="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ai	</a:t>
                      </a:r>
                      <a:r>
                        <a:rPr sz="18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50" spc="-2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ep</a:t>
                      </a:r>
                      <a:r>
                        <a:rPr sz="1850" spc="-5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50" spc="2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850" spc="-5" dirty="0">
                          <a:latin typeface="Times New Roman"/>
                          <a:cs typeface="Times New Roman"/>
                        </a:rPr>
                        <a:t>(végpont)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095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Arány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 marR="125095">
                        <a:lnSpc>
                          <a:spcPts val="2120"/>
                        </a:lnSpc>
                        <a:spcBef>
                          <a:spcPts val="30"/>
                        </a:spcBef>
                        <a:tabLst>
                          <a:tab pos="1407795" algn="l"/>
                        </a:tabLst>
                      </a:pPr>
                      <a:r>
                        <a:rPr sz="1850" spc="-8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5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50" spc="4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850" spc="-5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50" spc="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ai	</a:t>
                      </a:r>
                      <a:r>
                        <a:rPr sz="1850" spc="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50" spc="-4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50" spc="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50" spc="-4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ph</a:t>
                      </a:r>
                      <a:r>
                        <a:rPr sz="1850" spc="-5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50" spc="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5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850" spc="-5" dirty="0">
                          <a:latin typeface="Times New Roman"/>
                          <a:cs typeface="Times New Roman"/>
                        </a:rPr>
                        <a:t>(végpont)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2095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Arány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12">
                <a:tc>
                  <a:txBody>
                    <a:bodyPr/>
                    <a:lstStyle/>
                    <a:p>
                      <a:pPr marL="431800">
                        <a:lnSpc>
                          <a:spcPts val="2150"/>
                        </a:lnSpc>
                      </a:pPr>
                      <a:r>
                        <a:rPr sz="1850" b="1" spc="15" dirty="0"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18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Mbps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210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163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2100"/>
                        </a:lnSpc>
                      </a:pPr>
                      <a:r>
                        <a:rPr sz="1850" dirty="0">
                          <a:latin typeface="Times New Roman"/>
                          <a:cs typeface="Times New Roman"/>
                        </a:rPr>
                        <a:t>2,9%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0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141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ts val="210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2,3%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0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106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100"/>
                        </a:lnSpc>
                      </a:pPr>
                      <a:r>
                        <a:rPr sz="1850" dirty="0">
                          <a:latin typeface="Times New Roman"/>
                          <a:cs typeface="Times New Roman"/>
                        </a:rPr>
                        <a:t>1,7%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01">
                <a:tc>
                  <a:txBody>
                    <a:bodyPr/>
                    <a:lstStyle/>
                    <a:p>
                      <a:pPr marL="369570">
                        <a:lnSpc>
                          <a:spcPts val="2145"/>
                        </a:lnSpc>
                      </a:pPr>
                      <a:r>
                        <a:rPr sz="1850" b="1" spc="15" dirty="0">
                          <a:latin typeface="Times New Roman"/>
                          <a:cs typeface="Times New Roman"/>
                        </a:rPr>
                        <a:t>8-10</a:t>
                      </a:r>
                      <a:r>
                        <a:rPr sz="185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Mbps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095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33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2095"/>
                        </a:lnSpc>
                      </a:pPr>
                      <a:r>
                        <a:rPr sz="1850" dirty="0">
                          <a:latin typeface="Times New Roman"/>
                          <a:cs typeface="Times New Roman"/>
                        </a:rPr>
                        <a:t>0,6%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ts val="2095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0,5%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2095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095"/>
                        </a:lnSpc>
                      </a:pPr>
                      <a:r>
                        <a:rPr sz="1850" dirty="0">
                          <a:latin typeface="Times New Roman"/>
                          <a:cs typeface="Times New Roman"/>
                        </a:rPr>
                        <a:t>0,5%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01">
                <a:tc>
                  <a:txBody>
                    <a:bodyPr/>
                    <a:lstStyle/>
                    <a:p>
                      <a:pPr marL="313055">
                        <a:lnSpc>
                          <a:spcPts val="2140"/>
                        </a:lnSpc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10-50</a:t>
                      </a:r>
                      <a:r>
                        <a:rPr sz="185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Mbps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614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10,9%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425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6,8%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394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090"/>
                        </a:lnSpc>
                      </a:pPr>
                      <a:r>
                        <a:rPr sz="1850" dirty="0">
                          <a:latin typeface="Times New Roman"/>
                          <a:cs typeface="Times New Roman"/>
                        </a:rPr>
                        <a:t>6,4%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12">
                <a:tc>
                  <a:txBody>
                    <a:bodyPr/>
                    <a:lstStyle/>
                    <a:p>
                      <a:pPr marL="256540">
                        <a:lnSpc>
                          <a:spcPts val="2140"/>
                        </a:lnSpc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50-100</a:t>
                      </a:r>
                      <a:r>
                        <a:rPr sz="18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5" dirty="0">
                          <a:latin typeface="Times New Roman"/>
                          <a:cs typeface="Times New Roman"/>
                        </a:rPr>
                        <a:t>Mbps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1131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20,1%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1061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760" algn="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17,1%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941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0" algn="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15.3%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286"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50" b="1" spc="5" dirty="0">
                          <a:latin typeface="Times New Roman"/>
                          <a:cs typeface="Times New Roman"/>
                        </a:rPr>
                        <a:t>100-500</a:t>
                      </a:r>
                      <a:r>
                        <a:rPr sz="185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5" dirty="0">
                          <a:latin typeface="Times New Roman"/>
                          <a:cs typeface="Times New Roman"/>
                        </a:rPr>
                        <a:t>Mbps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</a:pP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3239</a:t>
                      </a:r>
                      <a:r>
                        <a:rPr sz="185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(1202</a:t>
                      </a:r>
                      <a:r>
                        <a:rPr sz="18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15" dirty="0">
                          <a:latin typeface="Times New Roman"/>
                          <a:cs typeface="Times New Roman"/>
                        </a:rPr>
                        <a:t>db.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ts val="2170"/>
                        </a:lnSpc>
                      </a:pP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256</a:t>
                      </a:r>
                      <a:r>
                        <a:rPr sz="185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Mbps)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57,6%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2090"/>
                        </a:lnSpc>
                      </a:pP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3827</a:t>
                      </a:r>
                      <a:r>
                        <a:rPr sz="185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(1000</a:t>
                      </a:r>
                      <a:r>
                        <a:rPr sz="18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15" dirty="0">
                          <a:latin typeface="Times New Roman"/>
                          <a:cs typeface="Times New Roman"/>
                        </a:rPr>
                        <a:t>db.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2170"/>
                        </a:lnSpc>
                      </a:pP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256</a:t>
                      </a:r>
                      <a:r>
                        <a:rPr sz="185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Mbps)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760" algn="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61,6%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090"/>
                        </a:lnSpc>
                      </a:pP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3852</a:t>
                      </a:r>
                      <a:r>
                        <a:rPr sz="18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(1016</a:t>
                      </a:r>
                      <a:r>
                        <a:rPr sz="185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15" dirty="0">
                          <a:latin typeface="Times New Roman"/>
                          <a:cs typeface="Times New Roman"/>
                        </a:rPr>
                        <a:t>db.</a:t>
                      </a:r>
                      <a:r>
                        <a:rPr sz="185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256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2170"/>
                        </a:lnSpc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Mbps)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0" algn="r">
                        <a:lnSpc>
                          <a:spcPts val="2090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62,5%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604">
                <a:tc>
                  <a:txBody>
                    <a:bodyPr/>
                    <a:lstStyle/>
                    <a:p>
                      <a:pPr marL="344170">
                        <a:lnSpc>
                          <a:spcPts val="2145"/>
                        </a:lnSpc>
                      </a:pPr>
                      <a:r>
                        <a:rPr sz="1850" b="1" spc="15" dirty="0">
                          <a:latin typeface="Times New Roman"/>
                          <a:cs typeface="Times New Roman"/>
                        </a:rPr>
                        <a:t>&gt;500</a:t>
                      </a:r>
                      <a:r>
                        <a:rPr sz="185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Mbps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2145"/>
                        </a:lnSpc>
                      </a:pP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441</a:t>
                      </a:r>
                      <a:r>
                        <a:rPr sz="18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(172</a:t>
                      </a:r>
                      <a:r>
                        <a:rPr sz="185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15" dirty="0">
                          <a:latin typeface="Times New Roman"/>
                          <a:cs typeface="Times New Roman"/>
                        </a:rPr>
                        <a:t>db.</a:t>
                      </a:r>
                      <a:r>
                        <a:rPr sz="185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GE)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2095"/>
                        </a:lnSpc>
                      </a:pPr>
                      <a:r>
                        <a:rPr sz="1850" dirty="0">
                          <a:latin typeface="Times New Roman"/>
                          <a:cs typeface="Times New Roman"/>
                        </a:rPr>
                        <a:t>7,9%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730</a:t>
                      </a:r>
                      <a:r>
                        <a:rPr sz="18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(287</a:t>
                      </a:r>
                      <a:r>
                        <a:rPr sz="185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15" dirty="0">
                          <a:latin typeface="Times New Roman"/>
                          <a:cs typeface="Times New Roman"/>
                        </a:rPr>
                        <a:t>db.</a:t>
                      </a:r>
                      <a:r>
                        <a:rPr sz="185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GE)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ts val="2095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11,7%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2145"/>
                        </a:lnSpc>
                      </a:pP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840</a:t>
                      </a:r>
                      <a:r>
                        <a:rPr sz="185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latin typeface="Times New Roman"/>
                          <a:cs typeface="Times New Roman"/>
                        </a:rPr>
                        <a:t>(375</a:t>
                      </a:r>
                      <a:r>
                        <a:rPr sz="185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15" dirty="0">
                          <a:latin typeface="Times New Roman"/>
                          <a:cs typeface="Times New Roman"/>
                        </a:rPr>
                        <a:t>db.</a:t>
                      </a:r>
                      <a:r>
                        <a:rPr sz="185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10" dirty="0">
                          <a:latin typeface="Times New Roman"/>
                          <a:cs typeface="Times New Roman"/>
                        </a:rPr>
                        <a:t>GE)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0" algn="r">
                        <a:lnSpc>
                          <a:spcPts val="2095"/>
                        </a:lnSpc>
                      </a:pPr>
                      <a:r>
                        <a:rPr sz="1850" spc="5" dirty="0">
                          <a:latin typeface="Times New Roman"/>
                          <a:cs typeface="Times New Roman"/>
                        </a:rPr>
                        <a:t>13,6%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855">
                <a:tc>
                  <a:txBody>
                    <a:bodyPr/>
                    <a:lstStyle/>
                    <a:p>
                      <a:pPr marL="413384">
                        <a:lnSpc>
                          <a:spcPts val="2145"/>
                        </a:lnSpc>
                      </a:pPr>
                      <a:r>
                        <a:rPr sz="1850" b="1" dirty="0">
                          <a:latin typeface="Times New Roman"/>
                          <a:cs typeface="Times New Roman"/>
                        </a:rPr>
                        <a:t>Összesen: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2145"/>
                        </a:lnSpc>
                      </a:pPr>
                      <a:r>
                        <a:rPr sz="1850" b="1" spc="5" dirty="0">
                          <a:latin typeface="Times New Roman"/>
                          <a:cs typeface="Times New Roman"/>
                        </a:rPr>
                        <a:t>5621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1610" algn="r">
                        <a:lnSpc>
                          <a:spcPts val="2095"/>
                        </a:lnSpc>
                      </a:pPr>
                      <a:r>
                        <a:rPr sz="1850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50" b="1" spc="5" dirty="0">
                          <a:latin typeface="Times New Roman"/>
                          <a:cs typeface="Times New Roman"/>
                        </a:rPr>
                        <a:t>6215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ts val="2095"/>
                        </a:lnSpc>
                      </a:pPr>
                      <a:r>
                        <a:rPr sz="1850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2145"/>
                        </a:lnSpc>
                      </a:pPr>
                      <a:r>
                        <a:rPr sz="1850" b="1" spc="5" dirty="0">
                          <a:latin typeface="Times New Roman"/>
                          <a:cs typeface="Times New Roman"/>
                        </a:rPr>
                        <a:t>6164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ts val="2095"/>
                        </a:lnSpc>
                      </a:pPr>
                      <a:r>
                        <a:rPr sz="1850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Kitekintés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8772" y="1432305"/>
            <a:ext cx="53225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Arial"/>
                <a:cs typeface="Arial"/>
              </a:rPr>
              <a:t>Wigner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DC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KIFÜ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gépterem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terve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(2020-2021)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5376" y="1737358"/>
            <a:ext cx="8177783" cy="53004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Kitekintés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8772" y="1432305"/>
            <a:ext cx="41852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Arial"/>
                <a:cs typeface="Arial"/>
              </a:rPr>
              <a:t>Redundáns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Core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terve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(2021-2022)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6091" y="2222752"/>
            <a:ext cx="8366737" cy="4031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Kitekintés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8772" y="1432305"/>
            <a:ext cx="41852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Arial"/>
                <a:cs typeface="Arial"/>
              </a:rPr>
              <a:t>Redundáns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Core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terve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(2021-2022)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976" y="2212847"/>
            <a:ext cx="8688682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9255" y="213486"/>
            <a:ext cx="2642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Összegezés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067" y="1371345"/>
            <a:ext cx="10690860" cy="477774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marR="5080" indent="-229235" algn="just">
              <a:lnSpc>
                <a:spcPct val="80000"/>
              </a:lnSpc>
              <a:spcBef>
                <a:spcPts val="78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gerinchálózat nagy </a:t>
            </a:r>
            <a:r>
              <a:rPr sz="2800" spc="5" dirty="0">
                <a:latin typeface="Arial"/>
                <a:cs typeface="Arial"/>
              </a:rPr>
              <a:t>rendelkezésre </a:t>
            </a:r>
            <a:r>
              <a:rPr sz="2800" dirty="0">
                <a:latin typeface="Arial"/>
                <a:cs typeface="Arial"/>
              </a:rPr>
              <a:t>állással </a:t>
            </a:r>
            <a:r>
              <a:rPr sz="2800" spc="5" dirty="0">
                <a:latin typeface="Arial"/>
                <a:cs typeface="Arial"/>
              </a:rPr>
              <a:t>üzemelt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10" dirty="0">
                <a:latin typeface="Arial"/>
                <a:cs typeface="Arial"/>
              </a:rPr>
              <a:t>2020-es 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évben</a:t>
            </a:r>
            <a:r>
              <a:rPr sz="2800" spc="5" dirty="0">
                <a:latin typeface="Arial"/>
                <a:cs typeface="Arial"/>
              </a:rPr>
              <a:t> is,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további</a:t>
            </a:r>
            <a:r>
              <a:rPr sz="2800" dirty="0">
                <a:latin typeface="Arial"/>
                <a:cs typeface="Arial"/>
              </a:rPr>
              <a:t> redundancia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és</a:t>
            </a:r>
            <a:r>
              <a:rPr sz="2800" spc="5" dirty="0">
                <a:latin typeface="Arial"/>
                <a:cs typeface="Arial"/>
              </a:rPr>
              <a:t> hálózat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fejlesztések</a:t>
            </a:r>
            <a:r>
              <a:rPr sz="2800" dirty="0">
                <a:latin typeface="Arial"/>
                <a:cs typeface="Arial"/>
              </a:rPr>
              <a:t> még </a:t>
            </a:r>
            <a:r>
              <a:rPr sz="2800" spc="5" dirty="0">
                <a:latin typeface="Arial"/>
                <a:cs typeface="Arial"/>
              </a:rPr>
              <a:t> robusztusabbá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teszik!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sz="2800" spc="5" dirty="0">
                <a:solidFill>
                  <a:srgbClr val="4471C4"/>
                </a:solidFill>
                <a:latin typeface="Arial"/>
                <a:cs typeface="Arial"/>
              </a:rPr>
              <a:t>A</a:t>
            </a:r>
            <a:r>
              <a:rPr sz="2800" spc="-18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471C4"/>
                </a:solidFill>
                <a:latin typeface="Arial"/>
                <a:cs typeface="Arial"/>
              </a:rPr>
              <a:t>gerinchálózat</a:t>
            </a:r>
            <a:r>
              <a:rPr sz="2800" spc="5" dirty="0">
                <a:solidFill>
                  <a:srgbClr val="4471C4"/>
                </a:solidFill>
                <a:latin typeface="Arial"/>
                <a:cs typeface="Arial"/>
              </a:rPr>
              <a:t> a</a:t>
            </a:r>
            <a:r>
              <a:rPr sz="2800" spc="-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4471C4"/>
                </a:solidFill>
                <a:latin typeface="Arial"/>
                <a:cs typeface="Arial"/>
              </a:rPr>
              <a:t>KIFÜ</a:t>
            </a:r>
            <a:r>
              <a:rPr sz="2800" spc="-3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4471C4"/>
                </a:solidFill>
                <a:latin typeface="Arial"/>
                <a:cs typeface="Arial"/>
              </a:rPr>
              <a:t>összes</a:t>
            </a:r>
            <a:r>
              <a:rPr sz="2800" spc="-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4471C4"/>
                </a:solidFill>
                <a:latin typeface="Arial"/>
                <a:cs typeface="Arial"/>
              </a:rPr>
              <a:t>szolgáltatásának</a:t>
            </a:r>
            <a:r>
              <a:rPr sz="2800" spc="-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4471C4"/>
                </a:solidFill>
                <a:latin typeface="Arial"/>
                <a:cs typeface="Arial"/>
              </a:rPr>
              <a:t>az</a:t>
            </a:r>
            <a:r>
              <a:rPr sz="2800" dirty="0">
                <a:solidFill>
                  <a:srgbClr val="4471C4"/>
                </a:solidFill>
                <a:latin typeface="Arial"/>
                <a:cs typeface="Arial"/>
              </a:rPr>
              <a:t> alap</a:t>
            </a:r>
            <a:r>
              <a:rPr sz="2800" spc="-1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471C4"/>
                </a:solidFill>
                <a:latin typeface="Arial"/>
                <a:cs typeface="Arial"/>
              </a:rPr>
              <a:t>motorja!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4400">
              <a:latin typeface="Arial"/>
              <a:cs typeface="Arial"/>
            </a:endParaRPr>
          </a:p>
          <a:p>
            <a:pPr marL="241300" marR="156210" indent="-229235" algn="just">
              <a:lnSpc>
                <a:spcPct val="80000"/>
              </a:lnSpc>
              <a:buChar char="•"/>
              <a:tabLst>
                <a:tab pos="241935" algn="l"/>
              </a:tabLst>
            </a:pPr>
            <a:r>
              <a:rPr sz="2800" dirty="0">
                <a:latin typeface="Arial"/>
                <a:cs typeface="Arial"/>
              </a:rPr>
              <a:t>Számos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fejlesztés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(100 </a:t>
            </a:r>
            <a:r>
              <a:rPr sz="2800" spc="5" dirty="0">
                <a:latin typeface="Arial"/>
                <a:cs typeface="Arial"/>
              </a:rPr>
              <a:t>GE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kapcsolatok,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eszközök,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sávszélesség </a:t>
            </a:r>
            <a:r>
              <a:rPr sz="2800" spc="-77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fejlesztések)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valósult</a:t>
            </a:r>
            <a:r>
              <a:rPr sz="2800" dirty="0">
                <a:latin typeface="Arial"/>
                <a:cs typeface="Arial"/>
              </a:rPr>
              <a:t> meg </a:t>
            </a:r>
            <a:r>
              <a:rPr sz="2800" spc="5" dirty="0">
                <a:latin typeface="Arial"/>
                <a:cs typeface="Arial"/>
              </a:rPr>
              <a:t>2020-ben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és</a:t>
            </a:r>
            <a:r>
              <a:rPr sz="2800" dirty="0">
                <a:latin typeface="Arial"/>
                <a:cs typeface="Arial"/>
              </a:rPr>
              <a:t> folytatódik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2021-ban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is!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4350">
              <a:latin typeface="Arial"/>
              <a:cs typeface="Arial"/>
            </a:endParaRPr>
          </a:p>
          <a:p>
            <a:pPr marL="241300" marR="870585" indent="-229235">
              <a:lnSpc>
                <a:spcPts val="2690"/>
              </a:lnSpc>
              <a:buChar char="•"/>
              <a:tabLst>
                <a:tab pos="241935" algn="l"/>
              </a:tabLst>
            </a:pPr>
            <a:r>
              <a:rPr sz="2800" dirty="0">
                <a:latin typeface="Arial"/>
                <a:cs typeface="Arial"/>
              </a:rPr>
              <a:t>Fejlesztési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források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(GINOP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3.4.6,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RRF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források)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új </a:t>
            </a:r>
            <a:r>
              <a:rPr sz="2800" spc="-5" dirty="0">
                <a:latin typeface="Arial"/>
                <a:cs typeface="Arial"/>
              </a:rPr>
              <a:t>irányt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és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fejlesztést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biztosítanak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KIFÜ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gerinchálózat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számára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is!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72999" cy="70744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72714" y="3102050"/>
            <a:ext cx="6134100" cy="1031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165"/>
              </a:lnSpc>
              <a:spcBef>
                <a:spcPts val="95"/>
              </a:spcBef>
            </a:pP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Köszönöm</a:t>
            </a:r>
            <a:r>
              <a:rPr sz="4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figyelmet!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ts val="2765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www.kifu.gov.hu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2460" y="5182056"/>
            <a:ext cx="19754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Farkas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István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2460" y="6393586"/>
            <a:ext cx="167576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2021.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április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9.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72999" cy="70744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2239" y="2033980"/>
            <a:ext cx="7919720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z="4400" spc="-5" dirty="0"/>
              <a:t>A</a:t>
            </a:r>
            <a:r>
              <a:rPr sz="4400" spc="-10" dirty="0"/>
              <a:t> HBONE</a:t>
            </a:r>
            <a:r>
              <a:rPr sz="4400" spc="35" dirty="0"/>
              <a:t> </a:t>
            </a:r>
            <a:r>
              <a:rPr sz="4400" spc="-5" dirty="0"/>
              <a:t>2020.</a:t>
            </a:r>
            <a:r>
              <a:rPr sz="4400" spc="20" dirty="0"/>
              <a:t> </a:t>
            </a:r>
            <a:r>
              <a:rPr sz="4400" spc="-5" dirty="0"/>
              <a:t>évi fejlesztési </a:t>
            </a:r>
            <a:r>
              <a:rPr sz="4400" spc="-1210" dirty="0"/>
              <a:t> </a:t>
            </a:r>
            <a:r>
              <a:rPr sz="4400" spc="-10" dirty="0"/>
              <a:t>eredményei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3182239" y="3981068"/>
            <a:ext cx="4874895" cy="1592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Networkshop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ELTE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Farkas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István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2239" y="6393586"/>
            <a:ext cx="16738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2021.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április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9.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1" y="213486"/>
            <a:ext cx="3569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Tartalomjegyzék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067" y="2023998"/>
            <a:ext cx="9850120" cy="305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3600" b="1" spc="-5" dirty="0">
                <a:latin typeface="Arial"/>
                <a:cs typeface="Arial"/>
              </a:rPr>
              <a:t>Gerinchálózati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fejlesztések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7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3600" b="1" spc="-5" dirty="0">
                <a:latin typeface="Arial"/>
                <a:cs typeface="Arial"/>
              </a:rPr>
              <a:t>Diákháló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(Sulinet)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spc="-15" dirty="0">
                <a:latin typeface="Arial"/>
                <a:cs typeface="Arial"/>
              </a:rPr>
              <a:t>sávszélesség</a:t>
            </a:r>
            <a:r>
              <a:rPr sz="3600" b="1" spc="10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fejlesztések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7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sz="3600" b="1" spc="-5" dirty="0">
                <a:latin typeface="Arial"/>
                <a:cs typeface="Arial"/>
              </a:rPr>
              <a:t>Kitekintés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72999" cy="11704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1600" y="213486"/>
            <a:ext cx="474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HBONE</a:t>
            </a:r>
            <a:r>
              <a:rPr spc="-30" dirty="0"/>
              <a:t> </a:t>
            </a:r>
            <a:r>
              <a:rPr spc="-5" dirty="0"/>
              <a:t>gerinchálózat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1472" y="1261871"/>
            <a:ext cx="8830056" cy="56296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HBONE gerinchálózati</a:t>
            </a:r>
            <a:r>
              <a:rPr spc="-20" dirty="0"/>
              <a:t> </a:t>
            </a:r>
            <a:r>
              <a:rPr spc="-5" dirty="0"/>
              <a:t>fejlesztések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4067" y="1356105"/>
            <a:ext cx="10123805" cy="48056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4160"/>
              </a:lnSpc>
              <a:spcBef>
                <a:spcPts val="85"/>
              </a:spcBef>
            </a:pPr>
            <a:r>
              <a:rPr sz="3300" dirty="0">
                <a:latin typeface="Arial"/>
                <a:cs typeface="Arial"/>
              </a:rPr>
              <a:t>Magyarország </a:t>
            </a:r>
            <a:r>
              <a:rPr sz="3300" spc="5" dirty="0">
                <a:latin typeface="Arial"/>
                <a:cs typeface="Arial"/>
              </a:rPr>
              <a:t>Digitális </a:t>
            </a:r>
            <a:r>
              <a:rPr sz="3300" dirty="0">
                <a:latin typeface="Arial"/>
                <a:cs typeface="Arial"/>
              </a:rPr>
              <a:t>Oktatási Stratégiája </a:t>
            </a:r>
            <a:r>
              <a:rPr sz="3300" spc="5" dirty="0">
                <a:latin typeface="Arial"/>
                <a:cs typeface="Arial"/>
              </a:rPr>
              <a:t>(DOS) </a:t>
            </a:r>
            <a:r>
              <a:rPr sz="3300" spc="10" dirty="0">
                <a:latin typeface="Arial"/>
                <a:cs typeface="Arial"/>
              </a:rPr>
              <a:t> </a:t>
            </a:r>
            <a:r>
              <a:rPr sz="33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http://www.kormany.hu/download/0/cc/d0000/MDO.pdf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300" spc="5" dirty="0">
                <a:latin typeface="Arial"/>
                <a:cs typeface="Arial"/>
              </a:rPr>
              <a:t>A</a:t>
            </a:r>
            <a:r>
              <a:rPr sz="3300" spc="-200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digitális</a:t>
            </a:r>
            <a:r>
              <a:rPr sz="3300" spc="-60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infrastruktúra</a:t>
            </a:r>
            <a:r>
              <a:rPr sz="3300" spc="-95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fejlesztése</a:t>
            </a:r>
            <a:endParaRPr sz="3300">
              <a:latin typeface="Arial"/>
              <a:cs typeface="Arial"/>
            </a:endParaRPr>
          </a:p>
          <a:p>
            <a:pPr marL="12700" marR="451484">
              <a:lnSpc>
                <a:spcPct val="80000"/>
              </a:lnSpc>
              <a:spcBef>
                <a:spcPts val="1000"/>
              </a:spcBef>
            </a:pPr>
            <a:r>
              <a:rPr sz="3000" dirty="0">
                <a:latin typeface="Arial"/>
                <a:cs typeface="Arial"/>
              </a:rPr>
              <a:t>Legyen elérhető legalább </a:t>
            </a:r>
            <a:r>
              <a:rPr sz="3000" spc="5" dirty="0">
                <a:latin typeface="Arial"/>
                <a:cs typeface="Arial"/>
              </a:rPr>
              <a:t>100 </a:t>
            </a:r>
            <a:r>
              <a:rPr sz="3000" dirty="0">
                <a:latin typeface="Arial"/>
                <a:cs typeface="Arial"/>
              </a:rPr>
              <a:t>Mbps az 500 fő alatti és 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legalább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1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Gbps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sávszélesség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az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500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fő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feletti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gyermek-, </a:t>
            </a:r>
            <a:r>
              <a:rPr sz="3000" spc="-819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illetve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tanulói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5" dirty="0">
                <a:latin typeface="Arial"/>
                <a:cs typeface="Arial"/>
              </a:rPr>
              <a:t>létszámú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köznevelési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intézményekben.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Arial"/>
              <a:cs typeface="Arial"/>
            </a:endParaRPr>
          </a:p>
          <a:p>
            <a:pPr marL="12700" marR="210185">
              <a:lnSpc>
                <a:spcPts val="3170"/>
              </a:lnSpc>
            </a:pPr>
            <a:r>
              <a:rPr sz="3300" spc="5" dirty="0">
                <a:latin typeface="Arial"/>
                <a:cs typeface="Arial"/>
              </a:rPr>
              <a:t>Gazdaságfejlesztési</a:t>
            </a:r>
            <a:r>
              <a:rPr sz="3300" spc="-100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és</a:t>
            </a:r>
            <a:r>
              <a:rPr sz="3300" spc="-5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Innovációs</a:t>
            </a:r>
            <a:r>
              <a:rPr sz="3300" spc="-110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Operatív</a:t>
            </a:r>
            <a:r>
              <a:rPr sz="3300" spc="-30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Program </a:t>
            </a:r>
            <a:r>
              <a:rPr sz="3300" spc="-905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(GINOP)</a:t>
            </a:r>
            <a:r>
              <a:rPr sz="3300" spc="-65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3.4.6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projekt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–</a:t>
            </a:r>
            <a:r>
              <a:rPr sz="3300" spc="-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bruttó</a:t>
            </a:r>
            <a:r>
              <a:rPr sz="3300" spc="-50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12 Mrd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dirty="0">
                <a:latin typeface="Arial"/>
                <a:cs typeface="Arial"/>
              </a:rPr>
              <a:t>Ft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(+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1</a:t>
            </a:r>
            <a:r>
              <a:rPr sz="3300" spc="-5" dirty="0">
                <a:latin typeface="Arial"/>
                <a:cs typeface="Arial"/>
              </a:rPr>
              <a:t> </a:t>
            </a:r>
            <a:r>
              <a:rPr sz="3300" spc="5" dirty="0">
                <a:latin typeface="Arial"/>
                <a:cs typeface="Arial"/>
              </a:rPr>
              <a:t>Mrd</a:t>
            </a:r>
            <a:r>
              <a:rPr sz="3300" spc="-20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Ft)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72999" cy="11704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HBONE gerinchálózati</a:t>
            </a:r>
            <a:r>
              <a:rPr spc="-20" dirty="0"/>
              <a:t> </a:t>
            </a:r>
            <a:r>
              <a:rPr spc="-5" dirty="0"/>
              <a:t>fejlesztések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4067" y="1371345"/>
            <a:ext cx="10428605" cy="486473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marR="5080" indent="-229235">
              <a:lnSpc>
                <a:spcPts val="269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  <a:tab pos="3567429" algn="l"/>
              </a:tabLst>
            </a:pP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KIFÜ</a:t>
            </a:r>
            <a:r>
              <a:rPr sz="2800" b="1" dirty="0">
                <a:latin typeface="Arial"/>
                <a:cs typeface="Arial"/>
              </a:rPr>
              <a:t> fejlesztésekkel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három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feladatcsoportra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tagolva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végzi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el</a:t>
            </a:r>
            <a:r>
              <a:rPr sz="2800" b="1" spc="5" dirty="0">
                <a:latin typeface="Arial"/>
                <a:cs typeface="Arial"/>
              </a:rPr>
              <a:t> az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adathálózat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–	fejlesztést:</a:t>
            </a:r>
            <a:endParaRPr sz="2800">
              <a:latin typeface="Arial"/>
              <a:cs typeface="Arial"/>
            </a:endParaRPr>
          </a:p>
          <a:p>
            <a:pPr marL="698500" lvl="1" indent="-229235">
              <a:lnSpc>
                <a:spcPts val="2595"/>
              </a:lnSpc>
              <a:spcBef>
                <a:spcPts val="1839"/>
              </a:spcBef>
              <a:buFont typeface="Arial"/>
              <a:buChar char="•"/>
              <a:tabLst>
                <a:tab pos="699135" algn="l"/>
              </a:tabLst>
            </a:pPr>
            <a:r>
              <a:rPr sz="2400" b="1" spc="-40" dirty="0">
                <a:latin typeface="Arial"/>
                <a:cs typeface="Arial"/>
              </a:rPr>
              <a:t>Az</a:t>
            </a:r>
            <a:r>
              <a:rPr sz="2400" b="1" spc="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első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feladatcsoportba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gerinchálózati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összeköttetések</a:t>
            </a:r>
            <a:endParaRPr sz="2400">
              <a:latin typeface="Arial"/>
              <a:cs typeface="Arial"/>
            </a:endParaRPr>
          </a:p>
          <a:p>
            <a:pPr marL="698500">
              <a:lnSpc>
                <a:spcPts val="2595"/>
              </a:lnSpc>
            </a:pPr>
            <a:r>
              <a:rPr sz="2400" b="1" dirty="0">
                <a:latin typeface="Arial"/>
                <a:cs typeface="Arial"/>
              </a:rPr>
              <a:t>kapacitásának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bővítése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tartozik.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Arial"/>
              <a:cs typeface="Arial"/>
            </a:endParaRPr>
          </a:p>
          <a:p>
            <a:pPr marL="698500" marR="6985" lvl="1" indent="-228600">
              <a:lnSpc>
                <a:spcPct val="80000"/>
              </a:lnSpc>
              <a:buFont typeface="Arial"/>
              <a:buChar char="•"/>
              <a:tabLst>
                <a:tab pos="699135" algn="l"/>
              </a:tabLst>
            </a:pPr>
            <a:r>
              <a:rPr sz="2400" b="1" spc="-5" dirty="0">
                <a:latin typeface="Arial"/>
                <a:cs typeface="Arial"/>
              </a:rPr>
              <a:t>A </a:t>
            </a:r>
            <a:r>
              <a:rPr sz="2400" b="1" dirty="0">
                <a:latin typeface="Arial"/>
                <a:cs typeface="Arial"/>
              </a:rPr>
              <a:t>második feladatcsoport </a:t>
            </a:r>
            <a:r>
              <a:rPr sz="2400" b="1" spc="-5" dirty="0">
                <a:latin typeface="Arial"/>
                <a:cs typeface="Arial"/>
              </a:rPr>
              <a:t>a </a:t>
            </a:r>
            <a:r>
              <a:rPr sz="2400" b="1" dirty="0">
                <a:latin typeface="Arial"/>
                <a:cs typeface="Arial"/>
              </a:rPr>
              <a:t>felhordó- és </a:t>
            </a:r>
            <a:r>
              <a:rPr sz="2400" b="1" spc="-5" dirty="0">
                <a:latin typeface="Arial"/>
                <a:cs typeface="Arial"/>
              </a:rPr>
              <a:t>a </a:t>
            </a:r>
            <a:r>
              <a:rPr sz="2400" b="1" dirty="0">
                <a:latin typeface="Arial"/>
                <a:cs typeface="Arial"/>
              </a:rPr>
              <a:t>hozzáférési hálózat új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csomópontjainak </a:t>
            </a:r>
            <a:r>
              <a:rPr sz="2400" b="1" dirty="0">
                <a:latin typeface="Arial"/>
                <a:cs typeface="Arial"/>
              </a:rPr>
              <a:t>és összeköttetéseinek kiépítése </a:t>
            </a:r>
            <a:r>
              <a:rPr sz="2400" b="1" spc="-5" dirty="0">
                <a:latin typeface="Arial"/>
                <a:cs typeface="Arial"/>
              </a:rPr>
              <a:t>(várhatóan </a:t>
            </a:r>
            <a:r>
              <a:rPr sz="2400" b="1" spc="20" dirty="0">
                <a:latin typeface="Arial"/>
                <a:cs typeface="Arial"/>
              </a:rPr>
              <a:t>2021- </a:t>
            </a:r>
            <a:r>
              <a:rPr sz="2400" b="1" spc="-6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től).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50">
              <a:latin typeface="Arial"/>
              <a:cs typeface="Arial"/>
            </a:endParaRPr>
          </a:p>
          <a:p>
            <a:pPr marL="698500" marR="120650" lvl="1" indent="-228600">
              <a:lnSpc>
                <a:spcPct val="80000"/>
              </a:lnSpc>
              <a:buFont typeface="Arial"/>
              <a:buChar char="•"/>
              <a:tabLst>
                <a:tab pos="699135" algn="l"/>
              </a:tabLst>
            </a:pP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harmadik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feladatcsoport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számos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új </a:t>
            </a:r>
            <a:r>
              <a:rPr sz="2400" b="1" spc="-10" dirty="0">
                <a:latin typeface="Arial"/>
                <a:cs typeface="Arial"/>
              </a:rPr>
              <a:t>végpontok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bekapcsolása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KIFÜ hálózatára, </a:t>
            </a:r>
            <a:r>
              <a:rPr sz="2400" b="1" spc="-5" dirty="0">
                <a:latin typeface="Arial"/>
                <a:cs typeface="Arial"/>
              </a:rPr>
              <a:t>valamint a </a:t>
            </a:r>
            <a:r>
              <a:rPr sz="2400" dirty="0">
                <a:latin typeface="Arial"/>
                <a:cs typeface="Arial"/>
              </a:rPr>
              <a:t>kormány </a:t>
            </a:r>
            <a:r>
              <a:rPr sz="2400" spc="-5" dirty="0">
                <a:latin typeface="Arial"/>
                <a:cs typeface="Arial"/>
              </a:rPr>
              <a:t>Digitális </a:t>
            </a:r>
            <a:r>
              <a:rPr sz="2400" dirty="0">
                <a:latin typeface="Arial"/>
                <a:cs typeface="Arial"/>
              </a:rPr>
              <a:t>Oktatási Stratégiában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(DOS) megfogalmazott célkitűzése, hogy </a:t>
            </a:r>
            <a:r>
              <a:rPr sz="2400" dirty="0">
                <a:latin typeface="Arial"/>
                <a:cs typeface="Arial"/>
              </a:rPr>
              <a:t>az internetes </a:t>
            </a:r>
            <a:r>
              <a:rPr sz="2400" spc="-5" dirty="0">
                <a:latin typeface="Arial"/>
                <a:cs typeface="Arial"/>
              </a:rPr>
              <a:t>adatátvitel </a:t>
            </a:r>
            <a:r>
              <a:rPr sz="2400" dirty="0">
                <a:latin typeface="Arial"/>
                <a:cs typeface="Arial"/>
              </a:rPr>
              <a:t> sebessége minden 500 </a:t>
            </a:r>
            <a:r>
              <a:rPr sz="2400" spc="10" dirty="0">
                <a:latin typeface="Arial"/>
                <a:cs typeface="Arial"/>
              </a:rPr>
              <a:t>fő </a:t>
            </a:r>
            <a:r>
              <a:rPr sz="2400" dirty="0">
                <a:latin typeface="Arial"/>
                <a:cs typeface="Arial"/>
              </a:rPr>
              <a:t>alatti </a:t>
            </a:r>
            <a:r>
              <a:rPr sz="2400" spc="-5" dirty="0">
                <a:latin typeface="Arial"/>
                <a:cs typeface="Arial"/>
              </a:rPr>
              <a:t>iskolában elérje </a:t>
            </a:r>
            <a:r>
              <a:rPr sz="2400" dirty="0">
                <a:latin typeface="Arial"/>
                <a:cs typeface="Arial"/>
              </a:rPr>
              <a:t>a 100 </a:t>
            </a:r>
            <a:r>
              <a:rPr sz="2400" spc="-5" dirty="0">
                <a:latin typeface="Arial"/>
                <a:cs typeface="Arial"/>
              </a:rPr>
              <a:t>Mbps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sávszélességet,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az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500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fő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feletti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iskolában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pedig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az</a:t>
            </a:r>
            <a:r>
              <a:rPr sz="2400" dirty="0">
                <a:latin typeface="Arial"/>
                <a:cs typeface="Arial"/>
              </a:rPr>
              <a:t> 1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Gbps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értéket.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72999" cy="11704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HBONE gerinchálózati</a:t>
            </a:r>
            <a:r>
              <a:rPr spc="-20" dirty="0"/>
              <a:t> </a:t>
            </a:r>
            <a:r>
              <a:rPr spc="-5" dirty="0"/>
              <a:t>fejlesztések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4067" y="1346961"/>
            <a:ext cx="10548620" cy="48971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241300" marR="5080" indent="-229235">
              <a:lnSpc>
                <a:spcPct val="70000"/>
              </a:lnSpc>
              <a:spcBef>
                <a:spcPts val="1025"/>
              </a:spcBef>
              <a:buFont typeface="Arial"/>
              <a:buChar char="•"/>
              <a:tabLst>
                <a:tab pos="241935" algn="l"/>
              </a:tabLst>
            </a:pPr>
            <a:r>
              <a:rPr sz="2600" b="1" spc="-10" dirty="0">
                <a:latin typeface="Arial"/>
                <a:cs typeface="Arial"/>
              </a:rPr>
              <a:t>A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Közép-Magyarországi</a:t>
            </a:r>
            <a:r>
              <a:rPr sz="2600" b="1" spc="13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100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Gbps</a:t>
            </a:r>
            <a:r>
              <a:rPr sz="2600" b="1" spc="4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fejlesztésekkel</a:t>
            </a:r>
            <a:r>
              <a:rPr sz="2600" b="1" spc="9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az</a:t>
            </a:r>
            <a:r>
              <a:rPr sz="2600" b="1" spc="1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alábbi</a:t>
            </a:r>
            <a:r>
              <a:rPr sz="2600" b="1" spc="4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gerinc </a:t>
            </a:r>
            <a:r>
              <a:rPr sz="2600" b="1" spc="-71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és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aggregációs</a:t>
            </a:r>
            <a:r>
              <a:rPr sz="2600" b="1" spc="7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helyszínek</a:t>
            </a:r>
            <a:r>
              <a:rPr sz="2600" b="1" spc="11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érintettek:</a:t>
            </a:r>
            <a:endParaRPr sz="26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22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Wigner</a:t>
            </a:r>
            <a:r>
              <a:rPr sz="180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DC</a:t>
            </a:r>
            <a:r>
              <a:rPr sz="1800" b="1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–</a:t>
            </a:r>
            <a:r>
              <a:rPr sz="18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Budapest,</a:t>
            </a:r>
            <a:r>
              <a:rPr sz="1800" b="1" spc="-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Victor</a:t>
            </a:r>
            <a:r>
              <a:rPr sz="1800" b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Hugo utca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har char="•"/>
            </a:pPr>
            <a:endParaRPr sz="1800">
              <a:latin typeface="Arial"/>
              <a:cs typeface="Arial"/>
            </a:endParaRPr>
          </a:p>
          <a:p>
            <a:pPr marL="722630" marR="6072505" lvl="1" indent="-253365">
              <a:lnSpc>
                <a:spcPts val="1989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b="1" spc="-5" dirty="0">
                <a:latin typeface="Arial"/>
                <a:cs typeface="Arial"/>
              </a:rPr>
              <a:t>Eötvös </a:t>
            </a:r>
            <a:r>
              <a:rPr sz="1800" b="1" dirty="0">
                <a:latin typeface="Arial"/>
                <a:cs typeface="Arial"/>
              </a:rPr>
              <a:t>Loránd </a:t>
            </a:r>
            <a:r>
              <a:rPr sz="1800" b="1" spc="-20" dirty="0">
                <a:latin typeface="Arial"/>
                <a:cs typeface="Arial"/>
              </a:rPr>
              <a:t>Tudományegyetem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KIFÜ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gerinc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csomópont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(BME,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VH)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har char="•"/>
            </a:pPr>
            <a:endParaRPr sz="1750">
              <a:latin typeface="Arial"/>
              <a:cs typeface="Arial"/>
            </a:endParaRPr>
          </a:p>
          <a:p>
            <a:pPr marL="722630" marR="4147820" lvl="1" indent="-253365">
              <a:lnSpc>
                <a:spcPts val="202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b="1" dirty="0">
                <a:latin typeface="Arial"/>
                <a:cs typeface="Arial"/>
              </a:rPr>
              <a:t>Budapesti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Műszaki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és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Gazdasági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Tudományegyetem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KIFÜ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gerinc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csomópont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(VH,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30" dirty="0">
                <a:latin typeface="Arial"/>
                <a:cs typeface="Arial"/>
              </a:rPr>
              <a:t>ELTE,</a:t>
            </a:r>
            <a:r>
              <a:rPr sz="1700" b="1" spc="20" dirty="0"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AF50"/>
                </a:solidFill>
                <a:latin typeface="Arial"/>
                <a:cs typeface="Arial"/>
              </a:rPr>
              <a:t>SZTAKI</a:t>
            </a:r>
            <a:r>
              <a:rPr sz="1700" b="1" spc="-25" dirty="0"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har char="•"/>
            </a:pPr>
            <a:endParaRPr sz="155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b="1" spc="-30" dirty="0">
                <a:solidFill>
                  <a:srgbClr val="00AF50"/>
                </a:solidFill>
                <a:latin typeface="Arial"/>
                <a:cs typeface="Arial"/>
              </a:rPr>
              <a:t>SZTAKI</a:t>
            </a:r>
            <a:r>
              <a:rPr sz="1800" b="1" spc="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KIFÜ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gerinc</a:t>
            </a:r>
            <a:r>
              <a:rPr sz="18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csomópont</a:t>
            </a:r>
            <a:r>
              <a:rPr sz="1800" b="1" spc="-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(VH,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BME)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har char="•"/>
            </a:pPr>
            <a:endParaRPr sz="16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b="1" spc="-5" dirty="0">
                <a:latin typeface="Arial"/>
                <a:cs typeface="Arial"/>
              </a:rPr>
              <a:t>Wigner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KIFÜ gerinc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csomópont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(VH, Csillagászati)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•"/>
            </a:pP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•"/>
            </a:pPr>
            <a:endParaRPr sz="1650">
              <a:latin typeface="Arial"/>
              <a:cs typeface="Arial"/>
            </a:endParaRPr>
          </a:p>
          <a:p>
            <a:pPr marL="241300" marR="504190" indent="-229235">
              <a:lnSpc>
                <a:spcPct val="70000"/>
              </a:lnSpc>
              <a:buChar char="•"/>
              <a:tabLst>
                <a:tab pos="241935" algn="l"/>
              </a:tabLst>
            </a:pPr>
            <a:r>
              <a:rPr sz="2600" spc="-10" dirty="0">
                <a:latin typeface="Arial"/>
                <a:cs typeface="Arial"/>
              </a:rPr>
              <a:t>mivel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Budapesten</a:t>
            </a:r>
            <a:r>
              <a:rPr sz="2600" spc="8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ezen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helyszínek</a:t>
            </a:r>
            <a:r>
              <a:rPr sz="2600" spc="8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KIFÜ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gerinchálózatának</a:t>
            </a:r>
            <a:r>
              <a:rPr sz="2600" spc="1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nagy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csomópontjai</a:t>
            </a:r>
            <a:r>
              <a:rPr sz="2600" spc="5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redundáns</a:t>
            </a:r>
            <a:r>
              <a:rPr sz="2600" spc="8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kialakítással</a:t>
            </a:r>
            <a:r>
              <a:rPr sz="2600" spc="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és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topológiával.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4656" y="1892807"/>
            <a:ext cx="4812791" cy="3508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72999" cy="11704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HBONE gerinchálózati</a:t>
            </a:r>
            <a:r>
              <a:rPr spc="-20" dirty="0"/>
              <a:t> </a:t>
            </a:r>
            <a:r>
              <a:rPr spc="-5" dirty="0"/>
              <a:t>fejlesztések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951" y="1303208"/>
            <a:ext cx="10958969" cy="55568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72999" cy="11704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HBONE gerinchálózati</a:t>
            </a:r>
            <a:r>
              <a:rPr spc="-20" dirty="0"/>
              <a:t> </a:t>
            </a:r>
            <a:r>
              <a:rPr spc="-5" dirty="0"/>
              <a:t>fejlesztések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4067" y="1371345"/>
            <a:ext cx="9738360" cy="458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Arial"/>
                <a:cs typeface="Arial"/>
              </a:rPr>
              <a:t>Kapcsolódó</a:t>
            </a:r>
            <a:r>
              <a:rPr sz="2800" b="1" spc="5" dirty="0">
                <a:latin typeface="Arial"/>
                <a:cs typeface="Arial"/>
              </a:rPr>
              <a:t> fejlesztések: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>
              <a:latin typeface="Arial"/>
              <a:cs typeface="Arial"/>
            </a:endParaRPr>
          </a:p>
          <a:p>
            <a:pPr marL="12700" marR="5080">
              <a:lnSpc>
                <a:spcPts val="2690"/>
              </a:lnSpc>
            </a:pPr>
            <a:r>
              <a:rPr sz="2800" b="1" spc="-5" dirty="0">
                <a:latin typeface="Arial"/>
                <a:cs typeface="Arial"/>
              </a:rPr>
              <a:t>KIFÜ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Nokia </a:t>
            </a:r>
            <a:r>
              <a:rPr sz="2800" b="1" dirty="0">
                <a:latin typeface="Arial"/>
                <a:cs typeface="Arial"/>
              </a:rPr>
              <a:t>1830PSS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DWDM </a:t>
            </a:r>
            <a:r>
              <a:rPr sz="2800" b="1" dirty="0">
                <a:latin typeface="Arial"/>
                <a:cs typeface="Arial"/>
              </a:rPr>
              <a:t>rendszer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és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ASR9K</a:t>
            </a:r>
            <a:r>
              <a:rPr sz="2800" b="1" spc="7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IP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gerinc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routerek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fejlesztései:</a:t>
            </a:r>
            <a:endParaRPr sz="2800">
              <a:latin typeface="Arial"/>
              <a:cs typeface="Arial"/>
            </a:endParaRPr>
          </a:p>
          <a:p>
            <a:pPr marL="698500" indent="-229235">
              <a:lnSpc>
                <a:spcPts val="2790"/>
              </a:lnSpc>
              <a:buFont typeface="Arial"/>
              <a:buChar char="•"/>
              <a:tabLst>
                <a:tab pos="699135" algn="l"/>
              </a:tabLst>
            </a:pPr>
            <a:r>
              <a:rPr sz="2400" b="1" dirty="0">
                <a:latin typeface="Arial"/>
                <a:cs typeface="Arial"/>
              </a:rPr>
              <a:t>Debreceni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Egyetem</a:t>
            </a:r>
            <a:endParaRPr sz="2400">
              <a:latin typeface="Arial"/>
              <a:cs typeface="Arial"/>
            </a:endParaRPr>
          </a:p>
          <a:p>
            <a:pPr marL="698500" indent="-229235">
              <a:lnSpc>
                <a:spcPts val="2810"/>
              </a:lnSpc>
              <a:buFont typeface="Arial"/>
              <a:buChar char="•"/>
              <a:tabLst>
                <a:tab pos="699135" algn="l"/>
              </a:tabLst>
            </a:pPr>
            <a:r>
              <a:rPr sz="2400" b="1" dirty="0">
                <a:latin typeface="Arial"/>
                <a:cs typeface="Arial"/>
              </a:rPr>
              <a:t>Miskolci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Egyetem</a:t>
            </a:r>
            <a:endParaRPr sz="2400">
              <a:latin typeface="Arial"/>
              <a:cs typeface="Arial"/>
            </a:endParaRPr>
          </a:p>
          <a:p>
            <a:pPr marL="698500" indent="-229235">
              <a:lnSpc>
                <a:spcPts val="2810"/>
              </a:lnSpc>
              <a:buFont typeface="Arial"/>
              <a:buChar char="•"/>
              <a:tabLst>
                <a:tab pos="699135" algn="l"/>
              </a:tabLst>
            </a:pPr>
            <a:r>
              <a:rPr sz="2400" b="1" spc="-5" dirty="0">
                <a:latin typeface="Arial"/>
                <a:cs typeface="Arial"/>
              </a:rPr>
              <a:t>Dunaújvárosi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Egyetem</a:t>
            </a:r>
            <a:endParaRPr sz="2400">
              <a:latin typeface="Arial"/>
              <a:cs typeface="Arial"/>
            </a:endParaRPr>
          </a:p>
          <a:p>
            <a:pPr marL="698500" indent="-229235">
              <a:lnSpc>
                <a:spcPts val="2810"/>
              </a:lnSpc>
              <a:buFont typeface="Arial"/>
              <a:buChar char="•"/>
              <a:tabLst>
                <a:tab pos="699135" algn="l"/>
              </a:tabLst>
            </a:pPr>
            <a:r>
              <a:rPr sz="2400" b="1" dirty="0">
                <a:latin typeface="Arial"/>
                <a:cs typeface="Arial"/>
              </a:rPr>
              <a:t>Szegedi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Tudományegyetem</a:t>
            </a:r>
            <a:endParaRPr sz="2400">
              <a:latin typeface="Arial"/>
              <a:cs typeface="Arial"/>
            </a:endParaRPr>
          </a:p>
          <a:p>
            <a:pPr marL="698500" indent="-229235">
              <a:lnSpc>
                <a:spcPts val="2810"/>
              </a:lnSpc>
              <a:buFont typeface="Arial"/>
              <a:buChar char="•"/>
              <a:tabLst>
                <a:tab pos="699135" algn="l"/>
              </a:tabLst>
            </a:pPr>
            <a:r>
              <a:rPr sz="2400" b="1" dirty="0">
                <a:latin typeface="Arial"/>
                <a:cs typeface="Arial"/>
              </a:rPr>
              <a:t>Pécsi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Tudományegyetem</a:t>
            </a:r>
            <a:endParaRPr sz="2400">
              <a:latin typeface="Arial"/>
              <a:cs typeface="Arial"/>
            </a:endParaRPr>
          </a:p>
          <a:p>
            <a:pPr marL="698500" indent="-229235">
              <a:lnSpc>
                <a:spcPts val="2795"/>
              </a:lnSpc>
              <a:buFont typeface="Arial"/>
              <a:buChar char="•"/>
              <a:tabLst>
                <a:tab pos="699135" algn="l"/>
              </a:tabLst>
            </a:pPr>
            <a:r>
              <a:rPr sz="2400" b="1" spc="-5" dirty="0">
                <a:latin typeface="Arial"/>
                <a:cs typeface="Arial"/>
              </a:rPr>
              <a:t>Soproni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Egyetem</a:t>
            </a:r>
            <a:endParaRPr sz="2400">
              <a:latin typeface="Arial"/>
              <a:cs typeface="Arial"/>
            </a:endParaRPr>
          </a:p>
          <a:p>
            <a:pPr marL="698500" indent="-229235">
              <a:lnSpc>
                <a:spcPts val="2795"/>
              </a:lnSpc>
              <a:buFont typeface="Arial"/>
              <a:buChar char="•"/>
              <a:tabLst>
                <a:tab pos="699135" algn="l"/>
              </a:tabLst>
            </a:pPr>
            <a:r>
              <a:rPr sz="2400" b="1" dirty="0">
                <a:latin typeface="Arial"/>
                <a:cs typeface="Arial"/>
              </a:rPr>
              <a:t>Pannon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Egyetem</a:t>
            </a:r>
            <a:endParaRPr sz="2400">
              <a:latin typeface="Arial"/>
              <a:cs typeface="Arial"/>
            </a:endParaRPr>
          </a:p>
          <a:p>
            <a:pPr marL="698500" indent="-229235">
              <a:lnSpc>
                <a:spcPts val="2845"/>
              </a:lnSpc>
              <a:buFont typeface="Arial"/>
              <a:buChar char="•"/>
              <a:tabLst>
                <a:tab pos="699135" algn="l"/>
              </a:tabLst>
            </a:pPr>
            <a:r>
              <a:rPr sz="2400" b="1" dirty="0">
                <a:latin typeface="Arial"/>
                <a:cs typeface="Arial"/>
              </a:rPr>
              <a:t>KIFÜ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Victor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Hugo gépterem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713</Words>
  <Application>Microsoft Office PowerPoint</Application>
  <PresentationFormat>Egyéni</PresentationFormat>
  <Paragraphs>159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Office Theme</vt:lpstr>
      <vt:lpstr>PowerPoint-bemutató</vt:lpstr>
      <vt:lpstr>A HBONE 2020. évi fejlesztési  eredményei</vt:lpstr>
      <vt:lpstr>Tartalomjegyzék</vt:lpstr>
      <vt:lpstr>HBONE gerinchálózat</vt:lpstr>
      <vt:lpstr>HBONE gerinchálózati fejlesztések</vt:lpstr>
      <vt:lpstr>HBONE gerinchálózati fejlesztések</vt:lpstr>
      <vt:lpstr>HBONE gerinchálózati fejlesztések</vt:lpstr>
      <vt:lpstr>HBONE gerinchálózati fejlesztések</vt:lpstr>
      <vt:lpstr>HBONE gerinchálózati fejlesztések</vt:lpstr>
      <vt:lpstr>HBONE gerinchálózati fejlesztések</vt:lpstr>
      <vt:lpstr>PowerPoint-bemutató</vt:lpstr>
      <vt:lpstr>Diákháló fejlesztések – 2020</vt:lpstr>
      <vt:lpstr>Diákháló fejlesztések – 2020/2021</vt:lpstr>
      <vt:lpstr>Kitekintés</vt:lpstr>
      <vt:lpstr>Kitekintés</vt:lpstr>
      <vt:lpstr>Kitekintés</vt:lpstr>
      <vt:lpstr>Összegezés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HBONE 2020. évi fejlesztési  eredményei</dc:title>
  <dc:creator>Farkas István</dc:creator>
  <cp:keywords>előadás; bemutató; ppt; nem EU-s; prezentáció; sablonok; melléklet; sablon</cp:keywords>
  <cp:lastModifiedBy>Nagy Zsuzsanna</cp:lastModifiedBy>
  <cp:revision>1</cp:revision>
  <dcterms:created xsi:type="dcterms:W3CDTF">2021-04-21T13:02:25Z</dcterms:created>
  <dcterms:modified xsi:type="dcterms:W3CDTF">2021-04-23T06:11:52Z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2021-04-21T00:00:00Z</vt:filetime>
  </property>
</Properties>
</file>