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695" r:id="rId2"/>
  </p:sldMasterIdLst>
  <p:notesMasterIdLst>
    <p:notesMasterId r:id="rId23"/>
  </p:notesMasterIdLst>
  <p:sldIdLst>
    <p:sldId id="257" r:id="rId3"/>
    <p:sldId id="259" r:id="rId4"/>
    <p:sldId id="258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</p:sldIdLst>
  <p:sldSz cx="10298113" cy="6858000"/>
  <p:notesSz cx="6858000" cy="9144000"/>
  <p:custDataLst>
    <p:tags r:id="rId24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E4E4E4"/>
    <a:srgbClr val="990000"/>
    <a:srgbClr val="DEE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7" autoAdjust="0"/>
  </p:normalViewPr>
  <p:slideViewPr>
    <p:cSldViewPr>
      <p:cViewPr varScale="1">
        <p:scale>
          <a:sx n="109" d="100"/>
          <a:sy n="109" d="100"/>
        </p:scale>
        <p:origin x="1284" y="102"/>
      </p:cViewPr>
      <p:guideLst>
        <p:guide orient="horz" pos="2160"/>
        <p:guide pos="3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1431213-BF05-410C-98F2-29FF86345D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7477DF2-3BCA-4561-A380-CB2A11E05C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CFAC98-E214-4E6B-81E2-B3575277D1DB}" type="datetimeFigureOut">
              <a:rPr lang="hu-HU"/>
              <a:pPr>
                <a:defRPr/>
              </a:pPr>
              <a:t>2021. 04. 13.</a:t>
            </a:fld>
            <a:endParaRPr lang="hu-H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236CDDE-9258-4E7B-87A6-BD71CD25C4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685800"/>
            <a:ext cx="5146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7D1A8644-4403-4715-94E3-D5FD1EDE0B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DF2DFF69-350B-4516-A641-B3940A504E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0176A468-C280-4247-8489-6944FF602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BFDE0A1-65E1-408D-8057-1B0571386D8E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6731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10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14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4565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5720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55432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6876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872538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16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87805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17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29099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18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33885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19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7852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630905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20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9984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7414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6580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8729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6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70402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7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5778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8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8034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E0A1-65E1-408D-8057-1B0571386D8E}" type="slidenum">
              <a:rPr lang="hu-HU" altLang="en-US" smtClean="0"/>
              <a:pPr/>
              <a:t>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7201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1E52FED-B4A6-40EC-9309-FF73C6FE3B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30288" y="1524000"/>
            <a:ext cx="8585200" cy="1752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hu-HU" altLang="en-US" noProof="0"/>
              <a:t>Mintacím szerkesztése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6CCC301-0530-47E9-81E4-299C6AD8BF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32025" y="3962400"/>
            <a:ext cx="7380288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u-HU" altLang="en-US" noProof="0"/>
              <a:t>Alcím mintájának szerkesztése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1DD74C28-0F09-4490-B9D3-0CA868BB1B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8524F01-2E41-4C35-A1FD-D9EB1261AE6B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664BC9BC-243F-4255-87C5-C00606561B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517900" y="6243638"/>
            <a:ext cx="3262313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C0412BFA-4621-47B7-9E25-885684A760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380288" y="6243638"/>
            <a:ext cx="2403475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5FF69B97-EED7-4FB2-A0B1-BD49E9B2B7D7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89095" name="Freeform 7">
            <a:extLst>
              <a:ext uri="{FF2B5EF4-FFF2-40B4-BE49-F238E27FC236}">
                <a16:creationId xmlns:a16="http://schemas.microsoft.com/office/drawing/2014/main" id="{E97AA415-097B-4E0F-84FC-365C891E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8926513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Line 8">
            <a:extLst>
              <a:ext uri="{FF2B5EF4-FFF2-40B4-BE49-F238E27FC236}">
                <a16:creationId xmlns:a16="http://schemas.microsoft.com/office/drawing/2014/main" id="{393CD2ED-1BED-482B-84B8-20BAE0532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2025" y="3962400"/>
            <a:ext cx="73326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E421-59A4-455F-B9B1-A7C86C3D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558B6-2E39-4D80-8D26-5D38F66E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2F55-2A30-4793-8343-EFD82253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83C3C-D8CA-42BA-BC76-00917E15A75F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F5BE-5B67-4D8C-B6C0-D4272635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BA3F3-D04E-41ED-8C67-546673EC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E6B2-9A8F-4EF7-900C-49E8474AE7A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224402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56BA6-B241-4E46-BFF1-02C038A20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67600" y="277813"/>
            <a:ext cx="2316163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08267-2E04-4DA7-8954-706D24860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80085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1DDAB-4F8E-48EC-A5E5-386E07D4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24D89-04A0-4D4A-9268-C8F3BCE98581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C041-3585-4075-9114-5EBA4C73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0A56-DAD9-4E83-A1AD-084B7F2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811B2-B65A-431B-AF75-486EEB11E66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6065337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3C1983A3-C479-468C-86C9-BDD7300C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8926513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E9FB4A5-9E1B-4B48-80EF-CD3A5038D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2025" y="3962400"/>
            <a:ext cx="73326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0288" y="1524000"/>
            <a:ext cx="8585200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3962400"/>
            <a:ext cx="738028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0D901E-C1A2-4B0E-9EAF-79F50E0EB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092D-5EE1-43F7-9558-4D8057FE59B2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E85029-22F3-46E8-B99C-7D0B9604D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17900" y="6243638"/>
            <a:ext cx="3262313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CDAD25-889D-4E74-84B3-9069FCD66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0288" y="6243638"/>
            <a:ext cx="2403475" cy="457200"/>
          </a:xfrm>
        </p:spPr>
        <p:txBody>
          <a:bodyPr/>
          <a:lstStyle>
            <a:lvl1pPr>
              <a:defRPr/>
            </a:lvl1pPr>
          </a:lstStyle>
          <a:p>
            <a:fld id="{39785485-166F-4A42-9560-8C42E2B00C2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5190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D7F8E189-913A-495B-9BB1-874C45E07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4743EF39-60D6-4151-A542-8FE5C36F6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7713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45593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F8D4FA-F2BB-431D-ADA1-0B2EDB131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07BD-7000-411B-90E6-5058D6F2AA80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0ED994-02CA-4654-83BC-AF004391B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0434BB-8FA7-4A3F-A1FA-2AEE01E5D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C663-2515-49C1-A268-06FE1E4F6F4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85990009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42366DE-98E9-445F-B9EF-7087E7D4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93E86B8-3832-4BC1-87FA-7CEC6319C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694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513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513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30813" y="1535113"/>
            <a:ext cx="45529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30813" y="2174875"/>
            <a:ext cx="45529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AF13036-EA45-4D7A-B4F2-2040DB47B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CA2D-1DB8-460F-ADEF-086395A508B3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BD0A2E3-4F67-421A-8F6E-C0C2C1EFF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9E81D95-8398-40B1-A3C6-5DA771C06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DFC00-E310-46DE-94E7-5B88D7C15D52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741469874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FCBDD04D-DED5-493A-9862-3B27C973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435DC35F-8584-4E8C-9CF1-47462664C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6D1DD-D624-4195-AE36-328E5AB87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6691-FD3B-4B02-A88F-34774EC2646C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2B0D0-5441-4038-A28C-7AF44AAA7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4AD56-CC0F-4E05-952E-AD88A96CB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9976A-02A1-44F1-9F24-5FDE07458F4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10993002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32253AAE-DB9E-426B-AA34-E5DBC06A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287D3D63-312B-4A29-A56E-265C04246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9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5900" y="273050"/>
            <a:ext cx="5757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9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82A19E-9E6F-46A0-870D-72DAE4394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99B1-5174-449B-AB40-BC90533B2B99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DA9FCF-0A55-4550-8006-E70C5837F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1C51C-29AD-4876-BE3E-7201A3803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19F5-EC19-4F1A-AAC5-C31BA93F2D83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587273449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80C736DC-3732-42E4-8367-867D23BE2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F3FEAF9-7D17-45D2-9EB2-66884092F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6A6863-227F-4D9D-BDB9-EE5EB6F9C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478B-FCC4-49A2-BEAB-78F70D77586B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A86452-1AB1-45A2-8AB8-25213601D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59F9B59-0AF8-4D11-AF24-76B262836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B69D-61A7-4DB8-9B5B-5BCF2EBBEE0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32240352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4549366D-992E-482F-96E6-FA14A59D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A9F45E5-9F21-4592-AFAA-C8318CB9D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67600" y="277813"/>
            <a:ext cx="2316163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80085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184D16-3E32-4901-94FF-1E6009BC8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9791-A98A-49E1-ACC1-E1F944980BDB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B027B9-E670-4D06-8C84-98F150A6F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044EC4-BF1D-429E-A6BE-1A6143ED1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CAC17-7098-4DC4-82D9-3252F79FF62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88728808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7C9A-1871-4FC6-ACA6-ACF61D78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2F42-E377-49AB-BE1B-E2C568DAF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81999-4A26-4FA2-8526-32572752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76E36-C743-4B54-A785-D1B36C28BF58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5432-376A-43D2-8121-DC662DA4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9250-34B8-4ADA-A391-E4834A4C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B498-49C1-429B-A791-CDBBAAAC7FCF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999438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4747-E315-4BD1-BD82-E1DC7B61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3" y="1709738"/>
            <a:ext cx="88820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CDB7B-98D9-416E-8233-C7590CF72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63" y="4589463"/>
            <a:ext cx="88820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C3C7-CB0F-4E37-94DA-5F4ABD84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01310-0433-478C-BF40-27BD226D646D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45EDA-13FA-4C1D-8ECD-F1112FCC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9633-EB2B-4E0A-A0EF-FA9EC803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F0C2-C4DC-4889-BC4F-498CD0575CE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476513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A17A-2875-41B1-8919-9378D57A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B8FF-7F67-4E44-9A04-8AD095828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7713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DFFCC-F26F-4967-BE3A-6D16EB3ED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45593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7596E-FF6D-4C4B-85CF-B0A2F72D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C9BD5-E734-472A-919D-84FF9F2F1914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4AA4A-1404-4286-B146-FBEA0F1B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7D4A2-4E3F-48A2-B9F1-DCDA8062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8A50F-4288-4523-A0A8-731FA69DCE4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647634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61F9-4D71-469C-90D1-905C45CA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365125"/>
            <a:ext cx="88820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87E3-4E07-4D82-891C-CDA0CCE2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613" y="1681163"/>
            <a:ext cx="435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7C6C-4E29-4E29-9FD9-30C59745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613" y="2505075"/>
            <a:ext cx="43561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45234-EA0A-4DDE-90CE-1C83908A6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3350" y="1681163"/>
            <a:ext cx="43783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1E4D1-3FBF-4965-B10C-AC81936C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3350" y="2505075"/>
            <a:ext cx="43783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1B2B4-3F8B-4317-B7CB-BB1806CC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6D311-C904-4440-9AD6-F800ED2F68ED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B5F64-94CA-4280-9996-E6838501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6AD43-7628-4E7B-8C6A-6DE295D3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95D79-7D31-4BC6-B9C2-BEC847C6514E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800796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4712-A173-480B-9387-F18A85E9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262F-68A2-4F45-8FFF-E27EF86E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AEA2D-6941-4648-97EB-CD910F00FD8E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642D8-6CE4-49B7-8ED1-C694D57A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59183-5912-48AB-8A22-99DCF750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61484-AA62-4EF2-9220-700836ADBA0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715216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8A27B-CDEF-4E1B-807F-3638D11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94A05E-7836-416E-ABF7-631A34B21A9A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2CC33-CDBF-4F3C-8127-2FF4A75C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3BE10-14B2-480E-B776-B587B90E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35230-5655-405D-B857-61892B0A2573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883069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066E-95E6-4F27-8982-C94E4352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457200"/>
            <a:ext cx="3321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F8DD-342F-4A20-AB05-5A519B93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325" y="987425"/>
            <a:ext cx="52133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53D77-6A7B-4F73-ADAE-95456694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613" y="2057400"/>
            <a:ext cx="3321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B1775-F5A7-4A80-A947-C9B2B2EF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D3B6B-1807-4E2E-BE41-72EEEF7557CD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F8C1A-5AEF-438F-AB98-C992ABB8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C71A-2664-4B62-8C2F-07C4175E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91336-1D1D-400E-8A52-E06266354A0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6396025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E14F-461C-41D5-B3FD-77C0B52F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457200"/>
            <a:ext cx="3321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1020B-2700-42F7-92A1-87D70BB1E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8325" y="987425"/>
            <a:ext cx="52133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F045-2005-47FF-978C-D86A75788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613" y="2057400"/>
            <a:ext cx="3321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1627E-BBE8-4B7A-B65E-03C3255A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2356E-B04D-4C61-BE3B-9CABED728966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B7D0-B395-45EB-ADAA-AB8FAA02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39A3C-95BF-4BAC-9731-13AFB682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681A-2686-47A3-9815-4E2F37D67D6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740507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4F15091-EC50-42AB-A2D1-474C773AE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694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09E0F72-AFFB-4DD5-91F0-776B87306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694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7CF50C81-4C7C-439A-98BF-D986E633B5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anose="02020404030301010803" pitchFamily="18" charset="0"/>
              </a:defRPr>
            </a:lvl1pPr>
          </a:lstStyle>
          <a:p>
            <a:fld id="{C23ED0C2-EB8C-4B05-97DE-ED7EC6837FFC}" type="datetime1">
              <a:rPr lang="hu-HU" altLang="en-US"/>
              <a:pPr/>
              <a:t>2021. 04. 13.</a:t>
            </a:fld>
            <a:endParaRPr lang="hu-HU" alt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E890699E-FF59-4BC1-822F-185226DC7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8400"/>
            <a:ext cx="326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anose="02020404030301010803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E068E237-D97E-491C-B372-B3B3482867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275" y="0"/>
            <a:ext cx="14049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7C18CF5F-D7A3-482E-A101-F504FC9FA12D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88071" name="Freeform 7">
            <a:extLst>
              <a:ext uri="{FF2B5EF4-FFF2-40B4-BE49-F238E27FC236}">
                <a16:creationId xmlns:a16="http://schemas.microsoft.com/office/drawing/2014/main" id="{EBA7C8EE-A1E0-428B-89A0-0D72C51B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60350"/>
            <a:ext cx="9269413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>
            <a:extLst>
              <a:ext uri="{FF2B5EF4-FFF2-40B4-BE49-F238E27FC236}">
                <a16:creationId xmlns:a16="http://schemas.microsoft.com/office/drawing/2014/main" id="{BA703365-AD53-4E11-BDFF-F9D214347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A109EDDC-9BB3-4B26-88F2-04C0460AC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69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E8BF3690-ACA0-4E70-9311-93D9BAD98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694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BC144CC-64FD-4453-8C11-88995F6B7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34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1471A5B7-E96E-4800-B2C9-2CC3C2038C47}" type="datetime1">
              <a:rPr lang="hu-HU"/>
              <a:pPr>
                <a:defRPr/>
              </a:pPr>
              <a:t>2021. 04. 13.</a:t>
            </a:fld>
            <a:endParaRPr lang="hu-HU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3B8B72F-4949-40A9-ACAD-3B549FCF0B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8400"/>
            <a:ext cx="326231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anose="02020404030301010803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C073FD-C5A9-4D49-8182-4634C9DC3D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1875" y="6237288"/>
            <a:ext cx="24034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08ACB8F1-4167-4961-BA26-C63F5539F32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41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ransition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rakoczi2019.webarchivum.oszk.h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ebarchivum.oszk.hu/MIA-901511.xml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epa.oszk.hu/00000/000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ebarchivum.oszk.hu/bongeszes-elektronikus-periodika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hizome-Conifer/conifer" TargetMode="External"/><Relationship Id="rId13" Type="http://schemas.openxmlformats.org/officeDocument/2006/relationships/hyperlink" Target="https://github.com/netarchivesuite/solrwayback" TargetMode="External"/><Relationship Id="rId3" Type="http://schemas.openxmlformats.org/officeDocument/2006/relationships/hyperlink" Target="https://github.com/internetarchive/heritrix3" TargetMode="External"/><Relationship Id="rId7" Type="http://schemas.openxmlformats.org/officeDocument/2006/relationships/hyperlink" Target="https://github.com/ArchiveBox/ArchiveBox" TargetMode="External"/><Relationship Id="rId12" Type="http://schemas.openxmlformats.org/officeDocument/2006/relationships/hyperlink" Target="https://github.com/webrecorder/pyw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internetarchive/brozzler" TargetMode="External"/><Relationship Id="rId11" Type="http://schemas.openxmlformats.org/officeDocument/2006/relationships/hyperlink" Target="https://github.com/iipc/openwayback" TargetMode="External"/><Relationship Id="rId5" Type="http://schemas.openxmlformats.org/officeDocument/2006/relationships/hyperlink" Target="https://github.com/N0taN3rd/wail/" TargetMode="External"/><Relationship Id="rId15" Type="http://schemas.openxmlformats.org/officeDocument/2006/relationships/image" Target="../media/image1.png"/><Relationship Id="rId10" Type="http://schemas.openxmlformats.org/officeDocument/2006/relationships/hyperlink" Target="https://github.com/webrecorder/archiveweb.page" TargetMode="External"/><Relationship Id="rId4" Type="http://schemas.openxmlformats.org/officeDocument/2006/relationships/hyperlink" Target="https://github.com/WebCuratorTool" TargetMode="External"/><Relationship Id="rId9" Type="http://schemas.openxmlformats.org/officeDocument/2006/relationships/hyperlink" Target="https://github.com/webrecorder/webrecorder-desktop" TargetMode="External"/><Relationship Id="rId14" Type="http://schemas.openxmlformats.org/officeDocument/2006/relationships/hyperlink" Target="https://github.com/webrecorder/replayweb.p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47F033D-3B6B-4DAA-B859-B0367E0C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2D5-0633-40AF-9BED-AC62CCBFDD09}" type="slidenum">
              <a:rPr lang="hu-HU" altLang="en-US"/>
              <a:pPr/>
              <a:t>1</a:t>
            </a:fld>
            <a:endParaRPr lang="hu-HU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E9763CB-77CA-486F-9D80-EE10069CF4D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04825" y="2816225"/>
            <a:ext cx="9290050" cy="2197100"/>
          </a:xfrm>
        </p:spPr>
        <p:txBody>
          <a:bodyPr anchor="b">
            <a:spAutoFit/>
          </a:bodyPr>
          <a:lstStyle/>
          <a:p>
            <a:pPr algn="ctr">
              <a:spcAft>
                <a:spcPct val="100000"/>
              </a:spcAft>
            </a:pPr>
            <a:r>
              <a:rPr lang="hu-HU" altLang="en-US" sz="4600"/>
              <a:t>Online időszaki kiadványok megőrzése az OSZK Web-</a:t>
            </a:r>
            <a:br>
              <a:rPr lang="hu-HU" altLang="en-US" sz="4600"/>
            </a:br>
            <a:r>
              <a:rPr lang="hu-HU" altLang="en-US" sz="4600"/>
              <a:t>archívumában és az EPA-ban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C930DA2-7C07-4F06-8CDB-CC294F347D5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01738" y="5373688"/>
            <a:ext cx="7894637" cy="579437"/>
          </a:xfrm>
        </p:spPr>
        <p:txBody>
          <a:bodyPr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u-HU" altLang="en-US" sz="3200">
                <a:solidFill>
                  <a:schemeClr val="accent2"/>
                </a:solidFill>
              </a:rPr>
              <a:t>Networkshop tutoriál, 2021. április 6.</a:t>
            </a:r>
          </a:p>
        </p:txBody>
      </p:sp>
      <p:pic>
        <p:nvPicPr>
          <p:cNvPr id="14339" name="Picture 9" descr="http://mek.oszk.hu/html/kepek/oszk.gif">
            <a:extLst>
              <a:ext uri="{FF2B5EF4-FFF2-40B4-BE49-F238E27FC236}">
                <a16:creationId xmlns:a16="http://schemas.microsoft.com/office/drawing/2014/main" id="{83BFF8B5-EAB5-4294-8E6C-177CE856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6209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707066C1-7995-4111-A03B-81040936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87563"/>
            <a:ext cx="80756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Drótos László – Ipacs Eszter – Németh Márton</a:t>
            </a:r>
            <a:endParaRPr lang="hu-HU" altLang="en-US" sz="3000" dirty="0">
              <a:solidFill>
                <a:schemeClr val="tx2"/>
              </a:solidFill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9536F5B7-0FA8-4514-8A18-7F936B69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44450"/>
            <a:ext cx="287338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DEE5A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511A0D-5062-47E6-8CA3-5360D216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68B5-946B-44EE-BC4B-B35D0979A340}" type="slidenum">
              <a:rPr lang="hu-HU" altLang="en-US"/>
              <a:pPr/>
              <a:t>10</a:t>
            </a:fld>
            <a:endParaRPr lang="hu-HU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FC562C8C-47C9-4D48-A241-B50D9B85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88" name="Picture 9" descr="http://mek.oszk.hu/html/kepek/oszk.gif">
            <a:extLst>
              <a:ext uri="{FF2B5EF4-FFF2-40B4-BE49-F238E27FC236}">
                <a16:creationId xmlns:a16="http://schemas.microsoft.com/office/drawing/2014/main" id="{31C89957-23EB-453A-9245-8230BE6E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>
            <a:extLst>
              <a:ext uri="{FF2B5EF4-FFF2-40B4-BE49-F238E27FC236}">
                <a16:creationId xmlns:a16="http://schemas.microsoft.com/office/drawing/2014/main" id="{359D0912-1E78-4F9C-9825-8DC0A6091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napi.hu mentései a PyWb megjelenítőben</a:t>
            </a:r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96F3A6DD-C124-40EC-A8BC-AF781FC5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2325"/>
          <a:stretch>
            <a:fillRect/>
          </a:stretch>
        </p:blipFill>
        <p:spPr bwMode="auto">
          <a:xfrm>
            <a:off x="3781425" y="1125538"/>
            <a:ext cx="5184775" cy="531812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>
            <a:extLst>
              <a:ext uri="{FF2B5EF4-FFF2-40B4-BE49-F238E27FC236}">
                <a16:creationId xmlns:a16="http://schemas.microsoft.com/office/drawing/2014/main" id="{26BB1FC7-1F6F-4472-8320-E00396D7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068638"/>
            <a:ext cx="5646738" cy="315912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E00F0F-921D-47B8-A0AE-E54AAE9E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C6A8-51BD-4F46-B035-14EA129F6424}" type="slidenum">
              <a:rPr lang="hu-HU" altLang="en-US"/>
              <a:pPr/>
              <a:t>11</a:t>
            </a:fld>
            <a:endParaRPr lang="hu-HU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5CE9A01F-8E36-4D40-B536-7E338356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2" name="Picture 9" descr="http://mek.oszk.hu/html/kepek/oszk.gif">
            <a:extLst>
              <a:ext uri="{FF2B5EF4-FFF2-40B4-BE49-F238E27FC236}">
                <a16:creationId xmlns:a16="http://schemas.microsoft.com/office/drawing/2014/main" id="{BDB32AB5-9ACB-4A67-A446-5D39C3EA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13D11AAD-B48E-4540-AE40-92F352803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5327650" cy="1190625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SolrWayback keresés a hírportálok szövegében</a:t>
            </a: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32216DFB-4C3D-40C9-ACCA-E58F3244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"/>
          <a:stretch>
            <a:fillRect/>
          </a:stretch>
        </p:blipFill>
        <p:spPr bwMode="auto">
          <a:xfrm>
            <a:off x="6153150" y="404813"/>
            <a:ext cx="3532188" cy="5688012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A34E5A2C-CC5F-47B0-94C0-D8BE2AAA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636838"/>
            <a:ext cx="5040312" cy="384175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30FC6E-D15A-440B-987B-84468BC5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C823-BE68-43AB-85EA-899BFAD6C013}" type="slidenum">
              <a:rPr lang="hu-HU" altLang="en-US"/>
              <a:pPr/>
              <a:t>12</a:t>
            </a:fld>
            <a:endParaRPr lang="hu-HU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2599A391-D10E-4FBB-9255-03AB1B65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62" name="Picture 9" descr="http://mek.oszk.hu/html/kepek/oszk.gif">
            <a:extLst>
              <a:ext uri="{FF2B5EF4-FFF2-40B4-BE49-F238E27FC236}">
                <a16:creationId xmlns:a16="http://schemas.microsoft.com/office/drawing/2014/main" id="{A358C8C3-989F-4909-A7B5-69A98668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6D7C1E7E-41DA-48D5-AA5F-10F772BFC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nlc.hu mentése az ArchiveBox programmal</a:t>
            </a:r>
          </a:p>
        </p:txBody>
      </p:sp>
      <p:pic>
        <p:nvPicPr>
          <p:cNvPr id="100359" name="Picture 7">
            <a:extLst>
              <a:ext uri="{FF2B5EF4-FFF2-40B4-BE49-F238E27FC236}">
                <a16:creationId xmlns:a16="http://schemas.microsoft.com/office/drawing/2014/main" id="{07EC89E8-CD64-4271-8280-08AC50C9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722812" cy="463073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0" name="Picture 8">
            <a:extLst>
              <a:ext uri="{FF2B5EF4-FFF2-40B4-BE49-F238E27FC236}">
                <a16:creationId xmlns:a16="http://schemas.microsoft.com/office/drawing/2014/main" id="{56295FA5-AE5A-4634-B449-2136F01C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4248150" cy="27336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1" name="Picture 9">
            <a:extLst>
              <a:ext uri="{FF2B5EF4-FFF2-40B4-BE49-F238E27FC236}">
                <a16:creationId xmlns:a16="http://schemas.microsoft.com/office/drawing/2014/main" id="{E5E983B0-E177-44D5-A2D6-BBBA6653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573463"/>
            <a:ext cx="5581650" cy="313848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A4F4-2706-452D-81F0-4CBC394D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3738-1C43-45FD-A53C-C3E01816A930}" type="slidenum">
              <a:rPr lang="hu-HU" altLang="en-US"/>
              <a:pPr/>
              <a:t>13</a:t>
            </a:fld>
            <a:endParaRPr lang="hu-HU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73DBD20-91D8-448C-B3C1-3702BF67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C60D833-5CE4-4DBB-921D-043EC6CA8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ArchiveBox listája a mentett oldalakról</a:t>
            </a:r>
          </a:p>
        </p:txBody>
      </p:sp>
      <p:pic>
        <p:nvPicPr>
          <p:cNvPr id="101382" name="Picture 6">
            <a:extLst>
              <a:ext uri="{FF2B5EF4-FFF2-40B4-BE49-F238E27FC236}">
                <a16:creationId xmlns:a16="http://schemas.microsoft.com/office/drawing/2014/main" id="{15367CD1-07FA-4B48-9B9D-C83A255F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81075"/>
            <a:ext cx="9217025" cy="51831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3" name="Picture 9" descr="http://mek.oszk.hu/html/kepek/oszk.gif">
            <a:extLst>
              <a:ext uri="{FF2B5EF4-FFF2-40B4-BE49-F238E27FC236}">
                <a16:creationId xmlns:a16="http://schemas.microsoft.com/office/drawing/2014/main" id="{7955B0FF-9FCF-46C0-9998-BE0F293C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B180-3356-4550-AB80-8EBEAEE6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5EB9-CF3D-4A35-9364-C554C8DD9776}" type="slidenum">
              <a:rPr lang="hu-HU" altLang="en-US"/>
              <a:pPr/>
              <a:t>14</a:t>
            </a:fld>
            <a:endParaRPr lang="hu-HU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4A1CADA-D2E3-42E0-8BFA-1B539285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EB9C4F1-78FF-498C-A915-47104A3E9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Cikk archiválása a Conifer szolgáltatással</a:t>
            </a:r>
          </a:p>
        </p:txBody>
      </p:sp>
      <p:pic>
        <p:nvPicPr>
          <p:cNvPr id="102405" name="Picture 5">
            <a:extLst>
              <a:ext uri="{FF2B5EF4-FFF2-40B4-BE49-F238E27FC236}">
                <a16:creationId xmlns:a16="http://schemas.microsoft.com/office/drawing/2014/main" id="{AB36D178-5F5A-4CB5-B6F4-82431EDB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7058025" cy="564673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6" name="Picture 9" descr="http://mek.oszk.hu/html/kepek/oszk.gif">
            <a:extLst>
              <a:ext uri="{FF2B5EF4-FFF2-40B4-BE49-F238E27FC236}">
                <a16:creationId xmlns:a16="http://schemas.microsoft.com/office/drawing/2014/main" id="{F2288DBF-3BAB-401D-8393-9B9075A5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03D52-4374-4EC6-817C-BC95E6E9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BD8-45A3-4704-9ABC-B3A4DCBA784C}" type="slidenum">
              <a:rPr lang="hu-HU" altLang="en-US"/>
              <a:pPr/>
              <a:t>15</a:t>
            </a:fld>
            <a:endParaRPr lang="hu-HU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EFDDE0AE-C641-481E-B090-976B4509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1F722CB-AE4C-4F62-806F-B71262AFC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cikk metaadatai a Rákóczi webarchívumban</a:t>
            </a: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B27F135A-17B6-4ED9-A3FB-61CCE2C3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>
            <a:fillRect/>
          </a:stretch>
        </p:blipFill>
        <p:spPr bwMode="auto">
          <a:xfrm>
            <a:off x="1728788" y="981075"/>
            <a:ext cx="6840537" cy="5256213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Rectangle 5">
            <a:extLst>
              <a:ext uri="{FF2B5EF4-FFF2-40B4-BE49-F238E27FC236}">
                <a16:creationId xmlns:a16="http://schemas.microsoft.com/office/drawing/2014/main" id="{8B62C253-9AD6-4E89-AD59-15A5258A3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6308725"/>
            <a:ext cx="442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>
                <a:hlinkClick r:id="rId4"/>
              </a:rPr>
              <a:t>https://rakoczi2019.webarchivum.oszk.hu</a:t>
            </a:r>
            <a:r>
              <a:rPr lang="hu-HU" altLang="en-US"/>
              <a:t> </a:t>
            </a:r>
          </a:p>
        </p:txBody>
      </p:sp>
      <p:pic>
        <p:nvPicPr>
          <p:cNvPr id="103430" name="Picture 9" descr="http://mek.oszk.hu/html/kepek/oszk.gif">
            <a:extLst>
              <a:ext uri="{FF2B5EF4-FFF2-40B4-BE49-F238E27FC236}">
                <a16:creationId xmlns:a16="http://schemas.microsoft.com/office/drawing/2014/main" id="{04FEB07B-E39A-49FE-B47D-1E274FE2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AACAA-BBB7-469B-87A6-0F1F1B1F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5F8F-E3DB-48CF-A556-95989AF14A41}" type="slidenum">
              <a:rPr lang="hu-HU" altLang="en-US"/>
              <a:pPr/>
              <a:t>16</a:t>
            </a:fld>
            <a:endParaRPr lang="hu-HU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51D5EDD-A848-48D0-B310-8F87BAF82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F2BD1A9-FB47-43F0-8CD1-C84208E6E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archivált cikk a PyWb megjelenítőben</a:t>
            </a: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91F05DE2-97E0-4F17-BDBF-8A591157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2513"/>
            <a:ext cx="7100888" cy="56800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3" name="Picture 9" descr="http://mek.oszk.hu/html/kepek/oszk.gif">
            <a:extLst>
              <a:ext uri="{FF2B5EF4-FFF2-40B4-BE49-F238E27FC236}">
                <a16:creationId xmlns:a16="http://schemas.microsoft.com/office/drawing/2014/main" id="{473A981D-56DE-4113-92FC-A490DB1C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78FF38-CEEC-4FE0-8395-5B54AEFE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FB48-582C-4AE3-AC8C-02C6DAC55580}" type="slidenum">
              <a:rPr lang="hu-HU" altLang="en-US"/>
              <a:pPr/>
              <a:t>17</a:t>
            </a:fld>
            <a:endParaRPr lang="hu-HU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C9B0D8DB-27CE-498F-929A-9757FB8A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F2482FE-D331-43D8-AF43-EBD0AAA96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75800" cy="1190625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Színház folyóirat Instagram oldalának mentése az ArchiveWeb.page programmal</a:t>
            </a:r>
          </a:p>
        </p:txBody>
      </p:sp>
      <p:pic>
        <p:nvPicPr>
          <p:cNvPr id="105477" name="Picture 5">
            <a:extLst>
              <a:ext uri="{FF2B5EF4-FFF2-40B4-BE49-F238E27FC236}">
                <a16:creationId xmlns:a16="http://schemas.microsoft.com/office/drawing/2014/main" id="{1D1AF35C-8A3E-46D3-ADF1-A42C99C8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27188"/>
            <a:ext cx="5400675" cy="4322762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9" name="Picture 7">
            <a:extLst>
              <a:ext uri="{FF2B5EF4-FFF2-40B4-BE49-F238E27FC236}">
                <a16:creationId xmlns:a16="http://schemas.microsoft.com/office/drawing/2014/main" id="{CD843BA8-C8A5-4B43-A8E5-5C43980E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57338"/>
            <a:ext cx="3573462" cy="500380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0" name="Picture 9" descr="http://mek.oszk.hu/html/kepek/oszk.gif">
            <a:extLst>
              <a:ext uri="{FF2B5EF4-FFF2-40B4-BE49-F238E27FC236}">
                <a16:creationId xmlns:a16="http://schemas.microsoft.com/office/drawing/2014/main" id="{35338731-18FF-40E5-AA01-435EFD19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AF841F-81FB-4957-A691-C092C312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A1D4-B0D5-434A-BACB-D99FE17483EB}" type="slidenum">
              <a:rPr lang="hu-HU" altLang="en-US"/>
              <a:pPr/>
              <a:t>18</a:t>
            </a:fld>
            <a:endParaRPr lang="hu-HU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820BFA8C-D4D5-46BB-BC46-50438459D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0E73614-768C-4C53-B071-808E45ECD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504362" cy="173990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wacz formátumú export fájl visszanézése </a:t>
            </a:r>
            <a:br>
              <a:rPr lang="hu-HU" altLang="en-US"/>
            </a:br>
            <a:r>
              <a:rPr lang="hu-HU" altLang="en-US"/>
              <a:t>a ReplayWeb.Page megjelenítő szoftver</a:t>
            </a:r>
            <a:br>
              <a:rPr lang="hu-HU" altLang="en-US"/>
            </a:br>
            <a:r>
              <a:rPr lang="hu-HU" altLang="en-US"/>
              <a:t>segítségével</a:t>
            </a:r>
          </a:p>
        </p:txBody>
      </p:sp>
      <p:pic>
        <p:nvPicPr>
          <p:cNvPr id="107525" name="Picture 5">
            <a:extLst>
              <a:ext uri="{FF2B5EF4-FFF2-40B4-BE49-F238E27FC236}">
                <a16:creationId xmlns:a16="http://schemas.microsoft.com/office/drawing/2014/main" id="{813880B5-06D6-4906-96A6-48772F60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498600"/>
            <a:ext cx="5832475" cy="466725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>
            <a:extLst>
              <a:ext uri="{FF2B5EF4-FFF2-40B4-BE49-F238E27FC236}">
                <a16:creationId xmlns:a16="http://schemas.microsoft.com/office/drawing/2014/main" id="{D122677F-E8FF-4303-88FF-DDD7B847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3"/>
          <a:stretch>
            <a:fillRect/>
          </a:stretch>
        </p:blipFill>
        <p:spPr bwMode="auto">
          <a:xfrm>
            <a:off x="396875" y="4221163"/>
            <a:ext cx="5040313" cy="2439987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9" descr="http://mek.oszk.hu/html/kepek/oszk.gif">
            <a:extLst>
              <a:ext uri="{FF2B5EF4-FFF2-40B4-BE49-F238E27FC236}">
                <a16:creationId xmlns:a16="http://schemas.microsoft.com/office/drawing/2014/main" id="{9DAA1353-C7E1-4EC6-BFD4-4C304130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119A04-6D41-42DC-83FD-B3BF1637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B27-9BB7-45A0-A180-4ABA9DEE267F}" type="slidenum">
              <a:rPr lang="hu-HU" altLang="en-US"/>
              <a:pPr/>
              <a:t>19</a:t>
            </a:fld>
            <a:endParaRPr lang="hu-HU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0FD62A5-2368-46CF-AC34-2CD56DD9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21A4F9B-92FF-47FB-91C3-0CE995A8F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260350"/>
            <a:ext cx="9921875" cy="1158875"/>
          </a:xfrm>
          <a:noFill/>
        </p:spPr>
        <p:txBody>
          <a:bodyPr>
            <a:spAutoFit/>
          </a:bodyPr>
          <a:lstStyle/>
          <a:p>
            <a:r>
              <a:rPr lang="hu-HU" altLang="en-US" sz="3500"/>
              <a:t>Folyóirat honlap adatai a nyilvános archívumban</a:t>
            </a:r>
            <a:br>
              <a:rPr lang="hu-HU" altLang="en-US" sz="3500"/>
            </a:br>
            <a:r>
              <a:rPr lang="hu-HU" altLang="en-US" sz="3500"/>
              <a:t>                                                       EPA linkekkel</a:t>
            </a:r>
          </a:p>
        </p:txBody>
      </p:sp>
      <p:pic>
        <p:nvPicPr>
          <p:cNvPr id="108549" name="Picture 5">
            <a:extLst>
              <a:ext uri="{FF2B5EF4-FFF2-40B4-BE49-F238E27FC236}">
                <a16:creationId xmlns:a16="http://schemas.microsoft.com/office/drawing/2014/main" id="{DD8DEB58-7086-42B9-BE76-ADF8AF69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1811"/>
          <a:stretch>
            <a:fillRect/>
          </a:stretch>
        </p:blipFill>
        <p:spPr bwMode="auto">
          <a:xfrm>
            <a:off x="541338" y="908050"/>
            <a:ext cx="5256212" cy="41163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0" name="Picture 6">
            <a:extLst>
              <a:ext uri="{FF2B5EF4-FFF2-40B4-BE49-F238E27FC236}">
                <a16:creationId xmlns:a16="http://schemas.microsoft.com/office/drawing/2014/main" id="{A70478D3-B814-4A5B-B11C-69240CA1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1637" b="2156"/>
          <a:stretch>
            <a:fillRect/>
          </a:stretch>
        </p:blipFill>
        <p:spPr bwMode="auto">
          <a:xfrm>
            <a:off x="5076825" y="2492375"/>
            <a:ext cx="5038725" cy="36210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1" name="Rectangle 7">
            <a:extLst>
              <a:ext uri="{FF2B5EF4-FFF2-40B4-BE49-F238E27FC236}">
                <a16:creationId xmlns:a16="http://schemas.microsoft.com/office/drawing/2014/main" id="{2A3599F0-351A-4382-B225-3B5E0193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5815013"/>
            <a:ext cx="45497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DEE5A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1700">
                <a:hlinkClick r:id="rId5"/>
              </a:rPr>
              <a:t>https://webarchivum.oszk.hu/MIA-901511.xml</a:t>
            </a:r>
            <a:endParaRPr lang="hu-HU" altLang="en-US" sz="1700"/>
          </a:p>
        </p:txBody>
      </p:sp>
      <p:pic>
        <p:nvPicPr>
          <p:cNvPr id="108552" name="Picture 9" descr="http://mek.oszk.hu/html/kepek/oszk.gif">
            <a:extLst>
              <a:ext uri="{FF2B5EF4-FFF2-40B4-BE49-F238E27FC236}">
                <a16:creationId xmlns:a16="http://schemas.microsoft.com/office/drawing/2014/main" id="{FF0A6DC5-840A-449F-9E42-32D03FFE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3269-6C54-4B3D-A33F-8424B1C5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D0C1-201C-4EF8-B860-AE3C664C72B5}" type="slidenum">
              <a:rPr lang="hu-HU" altLang="en-US"/>
              <a:pPr/>
              <a:t>2</a:t>
            </a:fld>
            <a:endParaRPr lang="hu-HU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95E7AEFB-0779-46A7-810C-599A7358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43" name="Picture 9" descr="http://mek.oszk.hu/html/kepek/oszk.gif">
            <a:extLst>
              <a:ext uri="{FF2B5EF4-FFF2-40B4-BE49-F238E27FC236}">
                <a16:creationId xmlns:a16="http://schemas.microsoft.com/office/drawing/2014/main" id="{07E312C9-1193-405F-B791-B46ABDDA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>
            <a:extLst>
              <a:ext uri="{FF2B5EF4-FFF2-40B4-BE49-F238E27FC236}">
                <a16:creationId xmlns:a16="http://schemas.microsoft.com/office/drawing/2014/main" id="{3F02AFE8-9D23-45A6-B4DB-B0D098B48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783763" cy="625475"/>
          </a:xfrm>
          <a:noFill/>
        </p:spPr>
        <p:txBody>
          <a:bodyPr>
            <a:spAutoFit/>
          </a:bodyPr>
          <a:lstStyle/>
          <a:p>
            <a:r>
              <a:rPr lang="hu-HU" altLang="en-US" sz="3500"/>
              <a:t>Új kötelespéldány és webarchiválási szabályok</a:t>
            </a:r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7F890D0C-BB1B-453D-977E-09C0E776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1" t="-3413" r="-1540" b="-2101"/>
          <a:stretch>
            <a:fillRect/>
          </a:stretch>
        </p:blipFill>
        <p:spPr bwMode="auto">
          <a:xfrm>
            <a:off x="468313" y="981075"/>
            <a:ext cx="8567737" cy="5295900"/>
          </a:xfrm>
          <a:prstGeom prst="rect">
            <a:avLst/>
          </a:prstGeom>
          <a:noFill/>
          <a:ln w="28575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F2FF23-6A6A-44FA-B4A1-CD08DFD8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68B-55E2-43D3-BF0B-AE5F2EAB93C6}" type="slidenum">
              <a:rPr lang="hu-HU" altLang="en-US"/>
              <a:pPr/>
              <a:t>20</a:t>
            </a:fld>
            <a:endParaRPr lang="hu-HU" altLang="en-US"/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048949D3-C1A7-4324-93D9-BFE794C4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597" name="Picture 5">
            <a:extLst>
              <a:ext uri="{FF2B5EF4-FFF2-40B4-BE49-F238E27FC236}">
                <a16:creationId xmlns:a16="http://schemas.microsoft.com/office/drawing/2014/main" id="{352F6B15-43D5-471A-8D01-EDBE0A7D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976313"/>
            <a:ext cx="7848600" cy="52609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9" name="Rectangle 7">
            <a:extLst>
              <a:ext uri="{FF2B5EF4-FFF2-40B4-BE49-F238E27FC236}">
                <a16:creationId xmlns:a16="http://schemas.microsoft.com/office/drawing/2014/main" id="{B4167A21-890A-4981-BC43-5D146F41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260350"/>
            <a:ext cx="99218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en-US" sz="3500"/>
              <a:t>Folyóirat oldala az EPA-ban webarchívum linkkel</a:t>
            </a:r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93D74725-A67E-4091-805A-5596C1C4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308725"/>
            <a:ext cx="33305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DEE5A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1700">
                <a:hlinkClick r:id="rId4"/>
              </a:rPr>
              <a:t>https://epa.oszk.hu/00000/00011</a:t>
            </a:r>
            <a:endParaRPr lang="hu-HU" altLang="en-US" sz="1700"/>
          </a:p>
        </p:txBody>
      </p:sp>
      <p:pic>
        <p:nvPicPr>
          <p:cNvPr id="110601" name="Picture 9" descr="http://mek.oszk.hu/html/kepek/oszk.gif">
            <a:extLst>
              <a:ext uri="{FF2B5EF4-FFF2-40B4-BE49-F238E27FC236}">
                <a16:creationId xmlns:a16="http://schemas.microsoft.com/office/drawing/2014/main" id="{B5E6A567-FDED-4E8A-92F5-E207F28F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3D46A3-B197-43C5-9E05-83A7E3B5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2C6F-B0BD-4601-8153-76E7043884DD}" type="slidenum">
              <a:rPr lang="hu-HU" altLang="en-US"/>
              <a:pPr/>
              <a:t>3</a:t>
            </a:fld>
            <a:endParaRPr lang="hu-HU" altLang="en-US"/>
          </a:p>
        </p:txBody>
      </p:sp>
      <p:sp>
        <p:nvSpPr>
          <p:cNvPr id="90122" name="Rectangle 10">
            <a:extLst>
              <a:ext uri="{FF2B5EF4-FFF2-40B4-BE49-F238E27FC236}">
                <a16:creationId xmlns:a16="http://schemas.microsoft.com/office/drawing/2014/main" id="{903B12D8-B842-49F5-921B-A4E8C0E90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5" name="Picture 9" descr="http://mek.oszk.hu/html/kepek/oszk.gif">
            <a:extLst>
              <a:ext uri="{FF2B5EF4-FFF2-40B4-BE49-F238E27FC236}">
                <a16:creationId xmlns:a16="http://schemas.microsoft.com/office/drawing/2014/main" id="{F84B5D0A-483F-411A-B532-146C58E1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>
            <a:extLst>
              <a:ext uri="{FF2B5EF4-FFF2-40B4-BE49-F238E27FC236}">
                <a16:creationId xmlns:a16="http://schemas.microsoft.com/office/drawing/2014/main" id="{987978E2-24D4-4D5D-8B29-240B8CA3B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506730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Megőrzési szintek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A2C5706-25DD-4801-A50C-72B642F16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9269412" cy="1647825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Honlap, blog, közösségi oldal</a:t>
            </a:r>
          </a:p>
          <a:p>
            <a:r>
              <a:rPr lang="hu-HU" altLang="en-US"/>
              <a:t>Évfolyam, kiadványszám</a:t>
            </a:r>
          </a:p>
          <a:p>
            <a:r>
              <a:rPr lang="hu-HU" altLang="en-US"/>
              <a:t>Egyedi cikkek, tanulmányok</a:t>
            </a:r>
          </a:p>
        </p:txBody>
      </p:sp>
      <p:pic>
        <p:nvPicPr>
          <p:cNvPr id="90120" name="Picture 8">
            <a:extLst>
              <a:ext uri="{FF2B5EF4-FFF2-40B4-BE49-F238E27FC236}">
                <a16:creationId xmlns:a16="http://schemas.microsoft.com/office/drawing/2014/main" id="{BF71AF96-1925-4E2C-AB00-58D57C23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997200"/>
            <a:ext cx="5184775" cy="354488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1" name="Picture 9">
            <a:extLst>
              <a:ext uri="{FF2B5EF4-FFF2-40B4-BE49-F238E27FC236}">
                <a16:creationId xmlns:a16="http://schemas.microsoft.com/office/drawing/2014/main" id="{39E61932-A1AC-4E1A-A618-6D30729A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6250"/>
            <a:ext cx="3671887" cy="5545138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B65F-CE27-437B-A36C-5ECFAA6A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76C7-390D-42FC-9FF2-B7F5F4543F42}" type="slidenum">
              <a:rPr lang="hu-HU" altLang="en-US"/>
              <a:pPr/>
              <a:t>4</a:t>
            </a:fld>
            <a:endParaRPr lang="hu-HU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1CCCAFCF-EAFD-4249-8CE4-BDF6B5B9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476C5E82-B612-4D5B-B85C-6E613D9FE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69413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ELPERI nyilvántartás</a:t>
            </a: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C0F86364-EE34-42FD-821F-2859FD8F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36650"/>
            <a:ext cx="7632700" cy="5605463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9" descr="http://mek.oszk.hu/html/kepek/oszk.gif">
            <a:extLst>
              <a:ext uri="{FF2B5EF4-FFF2-40B4-BE49-F238E27FC236}">
                <a16:creationId xmlns:a16="http://schemas.microsoft.com/office/drawing/2014/main" id="{D4437C3B-64D0-4A1D-B9F0-0A3AB7D6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DF0FEF-ED62-45F9-93A9-9F54973E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D8C-1413-4B8D-BD0A-EE90D9AB8C2E}" type="slidenum">
              <a:rPr lang="hu-HU" altLang="en-US"/>
              <a:pPr/>
              <a:t>5</a:t>
            </a:fld>
            <a:endParaRPr lang="hu-HU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116B817-971D-4C4F-BA7A-47A22882E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531350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Címlista és kis méretű oldalképek a honlapon</a:t>
            </a:r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D3AE7241-9233-4610-93D3-5C73D7CF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052513"/>
            <a:ext cx="4359275" cy="4679950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78FBB0FA-D77C-429A-B0BF-AFE3CF73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9138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>
                <a:hlinkClick r:id="rId4"/>
              </a:rPr>
              <a:t>https://webarchivum.oszk.hu/bongeszes-elektronikus-periodikak</a:t>
            </a:r>
            <a:r>
              <a:rPr lang="hu-HU" altLang="en-US"/>
              <a:t> </a:t>
            </a:r>
          </a:p>
        </p:txBody>
      </p:sp>
      <p:pic>
        <p:nvPicPr>
          <p:cNvPr id="93190" name="Picture 6">
            <a:extLst>
              <a:ext uri="{FF2B5EF4-FFF2-40B4-BE49-F238E27FC236}">
                <a16:creationId xmlns:a16="http://schemas.microsoft.com/office/drawing/2014/main" id="{302FF453-9382-4FA4-B35D-55235E80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706563"/>
            <a:ext cx="169068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1" name="Picture 7">
            <a:extLst>
              <a:ext uri="{FF2B5EF4-FFF2-40B4-BE49-F238E27FC236}">
                <a16:creationId xmlns:a16="http://schemas.microsoft.com/office/drawing/2014/main" id="{EA6C7C57-F05B-4D4E-9B99-0978E320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2138363"/>
            <a:ext cx="178911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2" name="Picture 8">
            <a:extLst>
              <a:ext uri="{FF2B5EF4-FFF2-40B4-BE49-F238E27FC236}">
                <a16:creationId xmlns:a16="http://schemas.microsoft.com/office/drawing/2014/main" id="{EF6FADA3-BAC7-455D-AF83-EBB1C5B8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2641600"/>
            <a:ext cx="164782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4" name="Picture 9" descr="http://mek.oszk.hu/html/kepek/oszk.gif">
            <a:extLst>
              <a:ext uri="{FF2B5EF4-FFF2-40B4-BE49-F238E27FC236}">
                <a16:creationId xmlns:a16="http://schemas.microsoft.com/office/drawing/2014/main" id="{60BEC115-82E3-4CFF-B37E-D73686B3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8EDFF5-B756-4CD3-845E-F3DAF918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787-21D4-4D79-A378-F3FF281EFD89}" type="slidenum">
              <a:rPr lang="hu-HU" altLang="en-US"/>
              <a:pPr/>
              <a:t>6</a:t>
            </a:fld>
            <a:endParaRPr lang="hu-HU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557177BD-1E5A-439F-930A-9F93325F2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69413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Az ELPERI gyűjtemény aratási statisztikája </a:t>
            </a:r>
          </a:p>
        </p:txBody>
      </p:sp>
      <p:pic>
        <p:nvPicPr>
          <p:cNvPr id="109573" name="Picture 5">
            <a:extLst>
              <a:ext uri="{FF2B5EF4-FFF2-40B4-BE49-F238E27FC236}">
                <a16:creationId xmlns:a16="http://schemas.microsoft.com/office/drawing/2014/main" id="{83B5F9E1-5E0E-47AD-8A08-6DEF8EB3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9577388" cy="45878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9" descr="http://mek.oszk.hu/html/kepek/oszk.gif">
            <a:extLst>
              <a:ext uri="{FF2B5EF4-FFF2-40B4-BE49-F238E27FC236}">
                <a16:creationId xmlns:a16="http://schemas.microsoft.com/office/drawing/2014/main" id="{D6F8DE04-31AC-4CE9-AD2B-808ACEC2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D5715F-67BF-42D1-BB18-043A62A0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D2A-90F1-45FF-8420-5590A2AC69AC}" type="slidenum">
              <a:rPr lang="hu-HU" altLang="en-US"/>
              <a:pPr/>
              <a:t>7</a:t>
            </a:fld>
            <a:endParaRPr lang="hu-HU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27EA713-050A-49EA-BCA1-45327ACA8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Archiváló és megjelenítő szoftverek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6E80D59-02D4-480D-959E-D27AEED19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338" y="1125538"/>
            <a:ext cx="4608512" cy="4394200"/>
          </a:xfrm>
          <a:noFill/>
        </p:spPr>
        <p:txBody>
          <a:bodyPr>
            <a:spAutoFit/>
          </a:bodyPr>
          <a:lstStyle/>
          <a:p>
            <a:r>
              <a:rPr lang="hu-HU" altLang="en-US">
                <a:hlinkClick r:id="rId3"/>
              </a:rPr>
              <a:t>Heritrix</a:t>
            </a:r>
            <a:endParaRPr lang="hu-HU" altLang="en-US"/>
          </a:p>
          <a:p>
            <a:r>
              <a:rPr lang="hu-HU" altLang="en-US">
                <a:hlinkClick r:id="rId4"/>
              </a:rPr>
              <a:t>WCT</a:t>
            </a:r>
            <a:endParaRPr lang="hu-HU" altLang="en-US"/>
          </a:p>
          <a:p>
            <a:r>
              <a:rPr lang="hu-HU" altLang="en-US">
                <a:hlinkClick r:id="rId5"/>
              </a:rPr>
              <a:t>WAIL</a:t>
            </a:r>
            <a:endParaRPr lang="hu-HU" altLang="en-US"/>
          </a:p>
          <a:p>
            <a:r>
              <a:rPr lang="hu-HU" altLang="en-US">
                <a:hlinkClick r:id="rId6"/>
              </a:rPr>
              <a:t>Brozzler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7"/>
              </a:rPr>
              <a:t>ArchiveBox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8"/>
              </a:rPr>
              <a:t>Conifer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9"/>
              </a:rPr>
              <a:t>Webrecorder Desktop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  <a:endParaRPr lang="hu-HU" altLang="en-US"/>
          </a:p>
          <a:p>
            <a:r>
              <a:rPr lang="hu-HU" altLang="en-US">
                <a:hlinkClick r:id="rId10"/>
              </a:rPr>
              <a:t>ArchiveWeb.Page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CFC2C886-769B-4F60-BFCD-737ABFC9C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1125538"/>
            <a:ext cx="441801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en-US">
                <a:hlinkClick r:id="rId11"/>
              </a:rPr>
              <a:t>OpenWayback</a:t>
            </a:r>
            <a:endParaRPr lang="hu-HU" altLang="en-US"/>
          </a:p>
          <a:p>
            <a:r>
              <a:rPr lang="hu-HU" altLang="en-US">
                <a:hlinkClick r:id="rId12"/>
              </a:rPr>
              <a:t>PyWb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13"/>
              </a:rPr>
              <a:t>SolrWayback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  <a:p>
            <a:r>
              <a:rPr lang="hu-HU" altLang="en-US">
                <a:hlinkClick r:id="rId14"/>
              </a:rPr>
              <a:t>ReplayWeb.Page</a:t>
            </a:r>
            <a:r>
              <a:rPr lang="hu-HU" altLang="en-US" b="1">
                <a:solidFill>
                  <a:srgbClr val="990000"/>
                </a:solidFill>
              </a:rPr>
              <a:t>*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60A33B6D-47B4-471A-A2B8-D29397982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4797425"/>
            <a:ext cx="3743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en-US" sz="2200"/>
              <a:t>A </a:t>
            </a:r>
            <a:r>
              <a:rPr lang="hu-HU" altLang="en-US" sz="2200">
                <a:solidFill>
                  <a:srgbClr val="990000"/>
                </a:solidFill>
              </a:rPr>
              <a:t>*</a:t>
            </a:r>
            <a:r>
              <a:rPr lang="hu-HU" altLang="en-US" sz="2200"/>
              <a:t>-gal jelzett szoftvereket mutatjuk be a tutoriál során.</a:t>
            </a:r>
          </a:p>
        </p:txBody>
      </p:sp>
      <p:pic>
        <p:nvPicPr>
          <p:cNvPr id="94214" name="Picture 9" descr="http://mek.oszk.hu/html/kepek/oszk.gif">
            <a:extLst>
              <a:ext uri="{FF2B5EF4-FFF2-40B4-BE49-F238E27FC236}">
                <a16:creationId xmlns:a16="http://schemas.microsoft.com/office/drawing/2014/main" id="{A8E1213E-03F7-46D2-81BC-C55695EF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7C73-4DFC-4C60-A80A-3C095512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F3F-0935-4B7E-B985-6E48676B26F1}" type="slidenum">
              <a:rPr lang="hu-HU" altLang="en-US"/>
              <a:pPr/>
              <a:t>8</a:t>
            </a:fld>
            <a:endParaRPr lang="hu-HU" altLang="en-US"/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DD6A45B0-25F8-4D35-9F0D-E68B223F0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2D23F4C6-9BFC-40CD-9B35-7011501E8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Brozzler parancsmódú indítása</a:t>
            </a:r>
          </a:p>
        </p:txBody>
      </p:sp>
      <p:pic>
        <p:nvPicPr>
          <p:cNvPr id="95239" name="Picture 7">
            <a:extLst>
              <a:ext uri="{FF2B5EF4-FFF2-40B4-BE49-F238E27FC236}">
                <a16:creationId xmlns:a16="http://schemas.microsoft.com/office/drawing/2014/main" id="{15989F99-C90E-4DAD-ABB0-60A04BAC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705725" cy="577532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41" name="Picture 9" descr="http://mek.oszk.hu/html/kepek/oszk.gif">
            <a:extLst>
              <a:ext uri="{FF2B5EF4-FFF2-40B4-BE49-F238E27FC236}">
                <a16:creationId xmlns:a16="http://schemas.microsoft.com/office/drawing/2014/main" id="{D1181C39-C290-455A-8225-0B76B0F4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08295-E07C-48BC-B3E7-774F6506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004F-339C-432C-986E-DE86F505ACD2}" type="slidenum">
              <a:rPr lang="hu-HU" altLang="en-US"/>
              <a:pPr/>
              <a:t>9</a:t>
            </a:fld>
            <a:endParaRPr lang="hu-HU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BDD6001-04CD-48F9-AAFB-BDE23ECC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95773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1FD775B-0F05-4D10-A30D-66E36F69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9269412" cy="641350"/>
          </a:xfrm>
          <a:noFill/>
        </p:spPr>
        <p:txBody>
          <a:bodyPr>
            <a:spAutoFit/>
          </a:bodyPr>
          <a:lstStyle/>
          <a:p>
            <a:r>
              <a:rPr lang="hu-HU" altLang="en-US"/>
              <a:t>A Brozzler „dashboard” felülete</a:t>
            </a:r>
          </a:p>
        </p:txBody>
      </p:sp>
      <p:pic>
        <p:nvPicPr>
          <p:cNvPr id="96261" name="Picture 5">
            <a:extLst>
              <a:ext uri="{FF2B5EF4-FFF2-40B4-BE49-F238E27FC236}">
                <a16:creationId xmlns:a16="http://schemas.microsoft.com/office/drawing/2014/main" id="{DA893664-7979-4FB4-8D95-720A05D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996950"/>
            <a:ext cx="7632700" cy="5718175"/>
          </a:xfrm>
          <a:prstGeom prst="rect">
            <a:avLst/>
          </a:prstGeom>
          <a:noFill/>
          <a:ln w="28575" algn="ctr">
            <a:solidFill>
              <a:srgbClr val="DEE5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9" descr="http://mek.oszk.hu/html/kepek/oszk.gif">
            <a:extLst>
              <a:ext uri="{FF2B5EF4-FFF2-40B4-BE49-F238E27FC236}">
                <a16:creationId xmlns:a16="http://schemas.microsoft.com/office/drawing/2014/main" id="{22A5E600-601E-4B15-BA63-E1FED0854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nline időszaki kiadványok megőrzése az OSZK Webarchívumában és az EPA-ban"/>
</p:tagLst>
</file>

<file path=ppt/theme/theme1.xml><?xml version="1.0" encoding="utf-8"?>
<a:theme xmlns:a="http://schemas.openxmlformats.org/drawingml/2006/main" name="1_Sarkos">
  <a:themeElements>
    <a:clrScheme name="1_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Sark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arkos">
  <a:themeElements>
    <a:clrScheme name="Sarkos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kos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.xml><?xml version="1.0" encoding="utf-8"?>
<a:themeOverride xmlns:a="http://schemas.openxmlformats.org/drawingml/2006/main">
  <a:clrScheme name="1_Sarkos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3197</TotalTime>
  <Words>238</Words>
  <Application>Microsoft Office PowerPoint</Application>
  <PresentationFormat>Egyéni</PresentationFormat>
  <Paragraphs>82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Wingdings</vt:lpstr>
      <vt:lpstr>1_Sarkos</vt:lpstr>
      <vt:lpstr>2_Sarkos</vt:lpstr>
      <vt:lpstr>Online időszaki kiadványok megőrzése az OSZK Web- archívumában és az EPA-ban</vt:lpstr>
      <vt:lpstr>Új kötelespéldány és webarchiválási szabályok</vt:lpstr>
      <vt:lpstr>Megőrzési szintek</vt:lpstr>
      <vt:lpstr>ELPERI nyilvántartás</vt:lpstr>
      <vt:lpstr>Címlista és kis méretű oldalképek a honlapon</vt:lpstr>
      <vt:lpstr>Az ELPERI gyűjtemény aratási statisztikája </vt:lpstr>
      <vt:lpstr>Archiváló és megjelenítő szoftverek</vt:lpstr>
      <vt:lpstr>A Brozzler parancsmódú indítása</vt:lpstr>
      <vt:lpstr>A Brozzler „dashboard” felülete</vt:lpstr>
      <vt:lpstr>A napi.hu mentései a PyWb megjelenítőben</vt:lpstr>
      <vt:lpstr>SolrWayback keresés a hírportálok szövegében</vt:lpstr>
      <vt:lpstr>Az nlc.hu mentése az ArchiveBox programmal</vt:lpstr>
      <vt:lpstr>Az ArchiveBox listája a mentett oldalakról</vt:lpstr>
      <vt:lpstr>Cikk archiválása a Conifer szolgáltatással</vt:lpstr>
      <vt:lpstr>A cikk metaadatai a Rákóczi webarchívumban</vt:lpstr>
      <vt:lpstr>Az archivált cikk a PyWb megjelenítőben</vt:lpstr>
      <vt:lpstr>A Színház folyóirat Instagram oldalának mentése az ArchiveWeb.page programmal</vt:lpstr>
      <vt:lpstr>A wacz formátumú export fájl visszanézése  a ReplayWeb.Page megjelenítő szoftver segítségével</vt:lpstr>
      <vt:lpstr>Folyóirat honlap adatai a nyilvános archívumban                                                        EPA linkekkel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időszaki kiadványok megőrzése az OSZK Webarchívumában és az EPA-ban</dc:title>
  <dc:creator>Drótos László, Ipacs Eszter, Németh Márton (Országos Széchényi Könyvtár)</dc:creator>
  <cp:lastModifiedBy>Nagy Zsuzsanna</cp:lastModifiedBy>
  <cp:revision>350</cp:revision>
  <dcterms:created xsi:type="dcterms:W3CDTF">2019-10-26T07:37:27Z</dcterms:created>
  <dcterms:modified xsi:type="dcterms:W3CDTF">2021-04-13T13:20:52Z</dcterms:modified>
</cp:coreProperties>
</file>