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51" r:id="rId3"/>
    <p:sldId id="356" r:id="rId4"/>
    <p:sldId id="357" r:id="rId5"/>
    <p:sldId id="353" r:id="rId6"/>
    <p:sldId id="354" r:id="rId7"/>
    <p:sldId id="369" r:id="rId8"/>
    <p:sldId id="355" r:id="rId9"/>
    <p:sldId id="358" r:id="rId10"/>
    <p:sldId id="360" r:id="rId11"/>
    <p:sldId id="361" r:id="rId12"/>
    <p:sldId id="362" r:id="rId13"/>
    <p:sldId id="363" r:id="rId14"/>
    <p:sldId id="364" r:id="rId15"/>
    <p:sldId id="370" r:id="rId16"/>
    <p:sldId id="367" r:id="rId17"/>
    <p:sldId id="368" r:id="rId18"/>
    <p:sldId id="350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34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7E97D-BAA0-3F4D-823A-A4BF08DB3C56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A9DD24B-20C1-5C42-A4C3-7556A0EC4F10}">
      <dgm:prSet phldrT="[Szöveg]"/>
      <dgm:spPr/>
      <dgm:t>
        <a:bodyPr/>
        <a:lstStyle/>
        <a:p>
          <a:r>
            <a:rPr lang="hu-HU" dirty="0"/>
            <a:t>1.Kurzusinformációk ismertetése</a:t>
          </a:r>
        </a:p>
      </dgm:t>
    </dgm:pt>
    <dgm:pt modelId="{B1A07280-D2F5-E941-AF17-D20934C085DF}" type="parTrans" cxnId="{F18AEFC2-3EB4-0E4A-BF3B-E81746F04CC1}">
      <dgm:prSet/>
      <dgm:spPr/>
      <dgm:t>
        <a:bodyPr/>
        <a:lstStyle/>
        <a:p>
          <a:endParaRPr lang="hu-HU"/>
        </a:p>
      </dgm:t>
    </dgm:pt>
    <dgm:pt modelId="{F4D70606-8887-AE43-A64A-2372251543B2}" type="sibTrans" cxnId="{F18AEFC2-3EB4-0E4A-BF3B-E81746F04CC1}">
      <dgm:prSet/>
      <dgm:spPr/>
      <dgm:t>
        <a:bodyPr/>
        <a:lstStyle/>
        <a:p>
          <a:endParaRPr lang="hu-HU"/>
        </a:p>
      </dgm:t>
    </dgm:pt>
    <dgm:pt modelId="{FAE1BCEC-742A-6544-88D6-323FD3DD9BE5}">
      <dgm:prSet phldrT="[Szöveg]"/>
      <dgm:spPr/>
      <dgm:t>
        <a:bodyPr/>
        <a:lstStyle/>
        <a:p>
          <a:r>
            <a:rPr lang="hu-HU" dirty="0"/>
            <a:t>2. Kommunikációs formák biztosítása</a:t>
          </a:r>
        </a:p>
      </dgm:t>
    </dgm:pt>
    <dgm:pt modelId="{CE9273B1-E83C-DE49-BDE2-DD5337011BF9}" type="parTrans" cxnId="{7A5B9837-2785-1042-AEEA-81A6A1B8FB9D}">
      <dgm:prSet/>
      <dgm:spPr/>
      <dgm:t>
        <a:bodyPr/>
        <a:lstStyle/>
        <a:p>
          <a:endParaRPr lang="hu-HU"/>
        </a:p>
      </dgm:t>
    </dgm:pt>
    <dgm:pt modelId="{A80C3FFA-CCF3-9E4F-AE49-6460303AF495}" type="sibTrans" cxnId="{7A5B9837-2785-1042-AEEA-81A6A1B8FB9D}">
      <dgm:prSet/>
      <dgm:spPr/>
      <dgm:t>
        <a:bodyPr/>
        <a:lstStyle/>
        <a:p>
          <a:endParaRPr lang="hu-HU"/>
        </a:p>
      </dgm:t>
    </dgm:pt>
    <dgm:pt modelId="{1D79A13C-14FE-7645-A1CA-8270747B59B2}">
      <dgm:prSet phldrT="[Szöveg]"/>
      <dgm:spPr/>
      <dgm:t>
        <a:bodyPr/>
        <a:lstStyle/>
        <a:p>
          <a:r>
            <a:rPr lang="hu-HU" dirty="0"/>
            <a:t>3. Jól szerkesztett felület kialakítása</a:t>
          </a:r>
        </a:p>
      </dgm:t>
    </dgm:pt>
    <dgm:pt modelId="{3E89ECD6-64A7-3B46-A5D2-5E098700A03A}" type="parTrans" cxnId="{E0FFF3AA-64CC-5640-A31A-82F6C4CC5B56}">
      <dgm:prSet/>
      <dgm:spPr/>
      <dgm:t>
        <a:bodyPr/>
        <a:lstStyle/>
        <a:p>
          <a:endParaRPr lang="hu-HU"/>
        </a:p>
      </dgm:t>
    </dgm:pt>
    <dgm:pt modelId="{4AC1BAE6-BC13-DA45-9097-457B325E62C3}" type="sibTrans" cxnId="{E0FFF3AA-64CC-5640-A31A-82F6C4CC5B56}">
      <dgm:prSet/>
      <dgm:spPr/>
      <dgm:t>
        <a:bodyPr/>
        <a:lstStyle/>
        <a:p>
          <a:endParaRPr lang="hu-HU"/>
        </a:p>
      </dgm:t>
    </dgm:pt>
    <dgm:pt modelId="{EB4713C2-61E8-E14F-987F-FA230D08BD6B}">
      <dgm:prSet phldrT="[Szöveg]"/>
      <dgm:spPr/>
      <dgm:t>
        <a:bodyPr/>
        <a:lstStyle/>
        <a:p>
          <a:r>
            <a:rPr lang="hu-HU" dirty="0"/>
            <a:t>4. Adminisztrálja az előrehaladást</a:t>
          </a:r>
        </a:p>
      </dgm:t>
    </dgm:pt>
    <dgm:pt modelId="{FC9099B1-0AD1-C043-A572-B6FF096B7848}" type="parTrans" cxnId="{FFCFC1C3-A4BF-E54D-BFF9-348928ACD62E}">
      <dgm:prSet/>
      <dgm:spPr/>
      <dgm:t>
        <a:bodyPr/>
        <a:lstStyle/>
        <a:p>
          <a:endParaRPr lang="hu-HU"/>
        </a:p>
      </dgm:t>
    </dgm:pt>
    <dgm:pt modelId="{0D0E6408-90AF-0C4B-AE4A-3A7A735AA5C6}" type="sibTrans" cxnId="{FFCFC1C3-A4BF-E54D-BFF9-348928ACD62E}">
      <dgm:prSet/>
      <dgm:spPr/>
      <dgm:t>
        <a:bodyPr/>
        <a:lstStyle/>
        <a:p>
          <a:endParaRPr lang="hu-HU"/>
        </a:p>
      </dgm:t>
    </dgm:pt>
    <dgm:pt modelId="{CF97AE95-DA36-8641-B753-07D87ECB1F65}">
      <dgm:prSet phldrT="[Szöveg]"/>
      <dgm:spPr/>
      <dgm:t>
        <a:bodyPr/>
        <a:lstStyle/>
        <a:p>
          <a:r>
            <a:rPr lang="hu-HU" dirty="0"/>
            <a:t>5. Pedagógiai elvek és didaktikai módszerek érvényesülése</a:t>
          </a:r>
        </a:p>
      </dgm:t>
    </dgm:pt>
    <dgm:pt modelId="{3D58D414-5677-5649-B92B-A3E55067A5AD}" type="parTrans" cxnId="{EBD0ABF3-46C6-4E4D-AEB7-EE8C0789F7C3}">
      <dgm:prSet/>
      <dgm:spPr/>
      <dgm:t>
        <a:bodyPr/>
        <a:lstStyle/>
        <a:p>
          <a:endParaRPr lang="hu-HU"/>
        </a:p>
      </dgm:t>
    </dgm:pt>
    <dgm:pt modelId="{A4538BBF-7DA9-E547-81A7-1D73D56F6E21}" type="sibTrans" cxnId="{EBD0ABF3-46C6-4E4D-AEB7-EE8C0789F7C3}">
      <dgm:prSet/>
      <dgm:spPr/>
      <dgm:t>
        <a:bodyPr/>
        <a:lstStyle/>
        <a:p>
          <a:endParaRPr lang="hu-HU"/>
        </a:p>
      </dgm:t>
    </dgm:pt>
    <dgm:pt modelId="{F97A3676-24E4-BE44-B4DB-1B2B2CC78898}">
      <dgm:prSet phldrT="[Szöveg]"/>
      <dgm:spPr/>
      <dgm:t>
        <a:bodyPr/>
        <a:lstStyle/>
        <a:p>
          <a:r>
            <a:rPr lang="hu-HU" dirty="0"/>
            <a:t>6. Egyértelmű navigáció elérhetősége</a:t>
          </a:r>
        </a:p>
      </dgm:t>
    </dgm:pt>
    <dgm:pt modelId="{0E3D9F03-0FB5-5B4C-865D-A5EF607BEC7C}" type="parTrans" cxnId="{27BBFDDC-3D3F-AB4A-843D-9E509C7652A1}">
      <dgm:prSet/>
      <dgm:spPr/>
      <dgm:t>
        <a:bodyPr/>
        <a:lstStyle/>
        <a:p>
          <a:endParaRPr lang="hu-HU"/>
        </a:p>
      </dgm:t>
    </dgm:pt>
    <dgm:pt modelId="{5C602A27-9CAB-D845-AF76-D7BC34D97433}" type="sibTrans" cxnId="{27BBFDDC-3D3F-AB4A-843D-9E509C7652A1}">
      <dgm:prSet/>
      <dgm:spPr/>
      <dgm:t>
        <a:bodyPr/>
        <a:lstStyle/>
        <a:p>
          <a:endParaRPr lang="hu-HU"/>
        </a:p>
      </dgm:t>
    </dgm:pt>
    <dgm:pt modelId="{8DD1CB36-A161-C447-ADC4-352BD0A3F5D2}">
      <dgm:prSet phldrT="[Szöveg]"/>
      <dgm:spPr/>
      <dgm:t>
        <a:bodyPr/>
        <a:lstStyle/>
        <a:p>
          <a:r>
            <a:rPr lang="hu-HU" dirty="0"/>
            <a:t>7. Visszajelzés a használhatóságról</a:t>
          </a:r>
        </a:p>
      </dgm:t>
    </dgm:pt>
    <dgm:pt modelId="{C6D3FD4D-04A0-B147-9BBE-037C921FBF0A}" type="parTrans" cxnId="{8792C9DB-83A5-2943-965F-509FDD919737}">
      <dgm:prSet/>
      <dgm:spPr/>
      <dgm:t>
        <a:bodyPr/>
        <a:lstStyle/>
        <a:p>
          <a:endParaRPr lang="hu-HU"/>
        </a:p>
      </dgm:t>
    </dgm:pt>
    <dgm:pt modelId="{F07A1A15-B0A9-5447-9BDF-E4A4271FB935}" type="sibTrans" cxnId="{8792C9DB-83A5-2943-965F-509FDD919737}">
      <dgm:prSet/>
      <dgm:spPr/>
      <dgm:t>
        <a:bodyPr/>
        <a:lstStyle/>
        <a:p>
          <a:endParaRPr lang="hu-HU"/>
        </a:p>
      </dgm:t>
    </dgm:pt>
    <dgm:pt modelId="{589EC7FF-F2BC-E646-A9B3-0378C2E5E3EB}" type="pres">
      <dgm:prSet presAssocID="{AE47E97D-BAA0-3F4D-823A-A4BF08DB3C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CBD07FD-5851-1F49-99D5-3A31056B1733}" type="pres">
      <dgm:prSet presAssocID="{8A9DD24B-20C1-5C42-A4C3-7556A0EC4F1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D357A5-BF67-6844-9A94-87804F0DD8A3}" type="pres">
      <dgm:prSet presAssocID="{F4D70606-8887-AE43-A64A-2372251543B2}" presName="sibTrans" presStyleLbl="sibTrans1D1" presStyleIdx="0" presStyleCnt="6"/>
      <dgm:spPr/>
      <dgm:t>
        <a:bodyPr/>
        <a:lstStyle/>
        <a:p>
          <a:endParaRPr lang="hu-HU"/>
        </a:p>
      </dgm:t>
    </dgm:pt>
    <dgm:pt modelId="{9ABB18E6-253E-424B-BC43-8824BDD76603}" type="pres">
      <dgm:prSet presAssocID="{F4D70606-8887-AE43-A64A-2372251543B2}" presName="connectorText" presStyleLbl="sibTrans1D1" presStyleIdx="0" presStyleCnt="6"/>
      <dgm:spPr/>
      <dgm:t>
        <a:bodyPr/>
        <a:lstStyle/>
        <a:p>
          <a:endParaRPr lang="hu-HU"/>
        </a:p>
      </dgm:t>
    </dgm:pt>
    <dgm:pt modelId="{BFE0B6AB-928A-144C-8413-969BD22800AB}" type="pres">
      <dgm:prSet presAssocID="{FAE1BCEC-742A-6544-88D6-323FD3DD9BE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1B902D-1F9A-5B4A-9783-8BA3CCFD2078}" type="pres">
      <dgm:prSet presAssocID="{A80C3FFA-CCF3-9E4F-AE49-6460303AF495}" presName="sibTrans" presStyleLbl="sibTrans1D1" presStyleIdx="1" presStyleCnt="6"/>
      <dgm:spPr/>
      <dgm:t>
        <a:bodyPr/>
        <a:lstStyle/>
        <a:p>
          <a:endParaRPr lang="hu-HU"/>
        </a:p>
      </dgm:t>
    </dgm:pt>
    <dgm:pt modelId="{BD78E428-661D-B349-AAE9-50EB4CB2B90B}" type="pres">
      <dgm:prSet presAssocID="{A80C3FFA-CCF3-9E4F-AE49-6460303AF495}" presName="connectorText" presStyleLbl="sibTrans1D1" presStyleIdx="1" presStyleCnt="6"/>
      <dgm:spPr/>
      <dgm:t>
        <a:bodyPr/>
        <a:lstStyle/>
        <a:p>
          <a:endParaRPr lang="hu-HU"/>
        </a:p>
      </dgm:t>
    </dgm:pt>
    <dgm:pt modelId="{92588573-B34B-E242-8D94-997A67B30A9C}" type="pres">
      <dgm:prSet presAssocID="{1D79A13C-14FE-7645-A1CA-8270747B59B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1111E8-11A7-1141-83E3-03A5DF4762E9}" type="pres">
      <dgm:prSet presAssocID="{4AC1BAE6-BC13-DA45-9097-457B325E62C3}" presName="sibTrans" presStyleLbl="sibTrans1D1" presStyleIdx="2" presStyleCnt="6"/>
      <dgm:spPr/>
      <dgm:t>
        <a:bodyPr/>
        <a:lstStyle/>
        <a:p>
          <a:endParaRPr lang="hu-HU"/>
        </a:p>
      </dgm:t>
    </dgm:pt>
    <dgm:pt modelId="{F888F6E1-84ED-B64C-88AE-5D926FDA0E82}" type="pres">
      <dgm:prSet presAssocID="{4AC1BAE6-BC13-DA45-9097-457B325E62C3}" presName="connectorText" presStyleLbl="sibTrans1D1" presStyleIdx="2" presStyleCnt="6"/>
      <dgm:spPr/>
      <dgm:t>
        <a:bodyPr/>
        <a:lstStyle/>
        <a:p>
          <a:endParaRPr lang="hu-HU"/>
        </a:p>
      </dgm:t>
    </dgm:pt>
    <dgm:pt modelId="{73BD5B35-1967-5B41-9C8D-7F2681A5BD83}" type="pres">
      <dgm:prSet presAssocID="{EB4713C2-61E8-E14F-987F-FA230D08BD6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8EC942-F98D-DC4D-96FB-D89AEE08B901}" type="pres">
      <dgm:prSet presAssocID="{0D0E6408-90AF-0C4B-AE4A-3A7A735AA5C6}" presName="sibTrans" presStyleLbl="sibTrans1D1" presStyleIdx="3" presStyleCnt="6"/>
      <dgm:spPr/>
      <dgm:t>
        <a:bodyPr/>
        <a:lstStyle/>
        <a:p>
          <a:endParaRPr lang="hu-HU"/>
        </a:p>
      </dgm:t>
    </dgm:pt>
    <dgm:pt modelId="{C022A136-409D-3D4E-879E-C68F8F9EF1E5}" type="pres">
      <dgm:prSet presAssocID="{0D0E6408-90AF-0C4B-AE4A-3A7A735AA5C6}" presName="connectorText" presStyleLbl="sibTrans1D1" presStyleIdx="3" presStyleCnt="6"/>
      <dgm:spPr/>
      <dgm:t>
        <a:bodyPr/>
        <a:lstStyle/>
        <a:p>
          <a:endParaRPr lang="hu-HU"/>
        </a:p>
      </dgm:t>
    </dgm:pt>
    <dgm:pt modelId="{42A1044F-7E8C-4D48-BA28-903023DB1C06}" type="pres">
      <dgm:prSet presAssocID="{CF97AE95-DA36-8641-B753-07D87ECB1F6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FA10A-56A7-2F45-B7CE-2BDCBCF16F28}" type="pres">
      <dgm:prSet presAssocID="{A4538BBF-7DA9-E547-81A7-1D73D56F6E21}" presName="sibTrans" presStyleLbl="sibTrans1D1" presStyleIdx="4" presStyleCnt="6"/>
      <dgm:spPr/>
      <dgm:t>
        <a:bodyPr/>
        <a:lstStyle/>
        <a:p>
          <a:endParaRPr lang="hu-HU"/>
        </a:p>
      </dgm:t>
    </dgm:pt>
    <dgm:pt modelId="{BA69BD7F-C8FF-8F42-9FF1-1F09EE84295A}" type="pres">
      <dgm:prSet presAssocID="{A4538BBF-7DA9-E547-81A7-1D73D56F6E21}" presName="connectorText" presStyleLbl="sibTrans1D1" presStyleIdx="4" presStyleCnt="6"/>
      <dgm:spPr/>
      <dgm:t>
        <a:bodyPr/>
        <a:lstStyle/>
        <a:p>
          <a:endParaRPr lang="hu-HU"/>
        </a:p>
      </dgm:t>
    </dgm:pt>
    <dgm:pt modelId="{D5A57C50-6C24-B243-8D91-8F99D5848CE8}" type="pres">
      <dgm:prSet presAssocID="{F97A3676-24E4-BE44-B4DB-1B2B2CC7889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41E332-C84E-8C4B-8CED-1313E1C389B4}" type="pres">
      <dgm:prSet presAssocID="{5C602A27-9CAB-D845-AF76-D7BC34D97433}" presName="sibTrans" presStyleLbl="sibTrans1D1" presStyleIdx="5" presStyleCnt="6"/>
      <dgm:spPr/>
      <dgm:t>
        <a:bodyPr/>
        <a:lstStyle/>
        <a:p>
          <a:endParaRPr lang="hu-HU"/>
        </a:p>
      </dgm:t>
    </dgm:pt>
    <dgm:pt modelId="{0B42614A-4CBC-FD43-AA42-4CC8795FD371}" type="pres">
      <dgm:prSet presAssocID="{5C602A27-9CAB-D845-AF76-D7BC34D97433}" presName="connectorText" presStyleLbl="sibTrans1D1" presStyleIdx="5" presStyleCnt="6"/>
      <dgm:spPr/>
      <dgm:t>
        <a:bodyPr/>
        <a:lstStyle/>
        <a:p>
          <a:endParaRPr lang="hu-HU"/>
        </a:p>
      </dgm:t>
    </dgm:pt>
    <dgm:pt modelId="{89EA553D-674D-A94B-A6D1-116911BD8647}" type="pres">
      <dgm:prSet presAssocID="{8DD1CB36-A161-C447-ADC4-352BD0A3F5D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58F84A-09CC-FE46-9795-9F02CF5B6363}" type="presOf" srcId="{A80C3FFA-CCF3-9E4F-AE49-6460303AF495}" destId="{EC1B902D-1F9A-5B4A-9783-8BA3CCFD2078}" srcOrd="0" destOrd="0" presId="urn:microsoft.com/office/officeart/2005/8/layout/bProcess3"/>
    <dgm:cxn modelId="{27BBFDDC-3D3F-AB4A-843D-9E509C7652A1}" srcId="{AE47E97D-BAA0-3F4D-823A-A4BF08DB3C56}" destId="{F97A3676-24E4-BE44-B4DB-1B2B2CC78898}" srcOrd="5" destOrd="0" parTransId="{0E3D9F03-0FB5-5B4C-865D-A5EF607BEC7C}" sibTransId="{5C602A27-9CAB-D845-AF76-D7BC34D97433}"/>
    <dgm:cxn modelId="{5230F7B1-7246-2E4E-8B9F-86C47364DA8B}" type="presOf" srcId="{FAE1BCEC-742A-6544-88D6-323FD3DD9BE5}" destId="{BFE0B6AB-928A-144C-8413-969BD22800AB}" srcOrd="0" destOrd="0" presId="urn:microsoft.com/office/officeart/2005/8/layout/bProcess3"/>
    <dgm:cxn modelId="{AFB52CCB-682D-414D-B59E-980FD941E38B}" type="presOf" srcId="{0D0E6408-90AF-0C4B-AE4A-3A7A735AA5C6}" destId="{DF8EC942-F98D-DC4D-96FB-D89AEE08B901}" srcOrd="0" destOrd="0" presId="urn:microsoft.com/office/officeart/2005/8/layout/bProcess3"/>
    <dgm:cxn modelId="{D9B904B9-FFC3-8E41-AC92-F09C474FE4D3}" type="presOf" srcId="{F4D70606-8887-AE43-A64A-2372251543B2}" destId="{0FD357A5-BF67-6844-9A94-87804F0DD8A3}" srcOrd="0" destOrd="0" presId="urn:microsoft.com/office/officeart/2005/8/layout/bProcess3"/>
    <dgm:cxn modelId="{E0F7E7C7-CC2B-F44B-ADD9-3BA2393ACFA5}" type="presOf" srcId="{CF97AE95-DA36-8641-B753-07D87ECB1F65}" destId="{42A1044F-7E8C-4D48-BA28-903023DB1C06}" srcOrd="0" destOrd="0" presId="urn:microsoft.com/office/officeart/2005/8/layout/bProcess3"/>
    <dgm:cxn modelId="{F18AEFC2-3EB4-0E4A-BF3B-E81746F04CC1}" srcId="{AE47E97D-BAA0-3F4D-823A-A4BF08DB3C56}" destId="{8A9DD24B-20C1-5C42-A4C3-7556A0EC4F10}" srcOrd="0" destOrd="0" parTransId="{B1A07280-D2F5-E941-AF17-D20934C085DF}" sibTransId="{F4D70606-8887-AE43-A64A-2372251543B2}"/>
    <dgm:cxn modelId="{ED20519B-A704-2F44-912A-0247839092E8}" type="presOf" srcId="{A4538BBF-7DA9-E547-81A7-1D73D56F6E21}" destId="{C0BFA10A-56A7-2F45-B7CE-2BDCBCF16F28}" srcOrd="0" destOrd="0" presId="urn:microsoft.com/office/officeart/2005/8/layout/bProcess3"/>
    <dgm:cxn modelId="{DF90C5BE-3AC8-2D47-9970-430E48FAD274}" type="presOf" srcId="{A4538BBF-7DA9-E547-81A7-1D73D56F6E21}" destId="{BA69BD7F-C8FF-8F42-9FF1-1F09EE84295A}" srcOrd="1" destOrd="0" presId="urn:microsoft.com/office/officeart/2005/8/layout/bProcess3"/>
    <dgm:cxn modelId="{0969157B-12F7-314D-A756-E29B761DF8DD}" type="presOf" srcId="{0D0E6408-90AF-0C4B-AE4A-3A7A735AA5C6}" destId="{C022A136-409D-3D4E-879E-C68F8F9EF1E5}" srcOrd="1" destOrd="0" presId="urn:microsoft.com/office/officeart/2005/8/layout/bProcess3"/>
    <dgm:cxn modelId="{E62B7CAD-8407-554A-B359-C51921E632FC}" type="presOf" srcId="{5C602A27-9CAB-D845-AF76-D7BC34D97433}" destId="{1441E332-C84E-8C4B-8CED-1313E1C389B4}" srcOrd="0" destOrd="0" presId="urn:microsoft.com/office/officeart/2005/8/layout/bProcess3"/>
    <dgm:cxn modelId="{1EBA225B-6667-FE4E-95D2-675A4827558A}" type="presOf" srcId="{1D79A13C-14FE-7645-A1CA-8270747B59B2}" destId="{92588573-B34B-E242-8D94-997A67B30A9C}" srcOrd="0" destOrd="0" presId="urn:microsoft.com/office/officeart/2005/8/layout/bProcess3"/>
    <dgm:cxn modelId="{8792C9DB-83A5-2943-965F-509FDD919737}" srcId="{AE47E97D-BAA0-3F4D-823A-A4BF08DB3C56}" destId="{8DD1CB36-A161-C447-ADC4-352BD0A3F5D2}" srcOrd="6" destOrd="0" parTransId="{C6D3FD4D-04A0-B147-9BBE-037C921FBF0A}" sibTransId="{F07A1A15-B0A9-5447-9BDF-E4A4271FB935}"/>
    <dgm:cxn modelId="{D8951A81-32D7-424E-A753-269F7698F34B}" type="presOf" srcId="{8DD1CB36-A161-C447-ADC4-352BD0A3F5D2}" destId="{89EA553D-674D-A94B-A6D1-116911BD8647}" srcOrd="0" destOrd="0" presId="urn:microsoft.com/office/officeart/2005/8/layout/bProcess3"/>
    <dgm:cxn modelId="{E0FFF3AA-64CC-5640-A31A-82F6C4CC5B56}" srcId="{AE47E97D-BAA0-3F4D-823A-A4BF08DB3C56}" destId="{1D79A13C-14FE-7645-A1CA-8270747B59B2}" srcOrd="2" destOrd="0" parTransId="{3E89ECD6-64A7-3B46-A5D2-5E098700A03A}" sibTransId="{4AC1BAE6-BC13-DA45-9097-457B325E62C3}"/>
    <dgm:cxn modelId="{7A5B9837-2785-1042-AEEA-81A6A1B8FB9D}" srcId="{AE47E97D-BAA0-3F4D-823A-A4BF08DB3C56}" destId="{FAE1BCEC-742A-6544-88D6-323FD3DD9BE5}" srcOrd="1" destOrd="0" parTransId="{CE9273B1-E83C-DE49-BDE2-DD5337011BF9}" sibTransId="{A80C3FFA-CCF3-9E4F-AE49-6460303AF495}"/>
    <dgm:cxn modelId="{B3EC43FE-311C-534C-B8CB-C41965857012}" type="presOf" srcId="{5C602A27-9CAB-D845-AF76-D7BC34D97433}" destId="{0B42614A-4CBC-FD43-AA42-4CC8795FD371}" srcOrd="1" destOrd="0" presId="urn:microsoft.com/office/officeart/2005/8/layout/bProcess3"/>
    <dgm:cxn modelId="{63D99B22-8112-0F43-91F3-D9CEB6A64601}" type="presOf" srcId="{F4D70606-8887-AE43-A64A-2372251543B2}" destId="{9ABB18E6-253E-424B-BC43-8824BDD76603}" srcOrd="1" destOrd="0" presId="urn:microsoft.com/office/officeart/2005/8/layout/bProcess3"/>
    <dgm:cxn modelId="{FEC29265-AA2D-4545-9373-C7B31698398C}" type="presOf" srcId="{4AC1BAE6-BC13-DA45-9097-457B325E62C3}" destId="{F888F6E1-84ED-B64C-88AE-5D926FDA0E82}" srcOrd="1" destOrd="0" presId="urn:microsoft.com/office/officeart/2005/8/layout/bProcess3"/>
    <dgm:cxn modelId="{20F67B25-271F-CD44-A0FD-4ABF660B5495}" type="presOf" srcId="{8A9DD24B-20C1-5C42-A4C3-7556A0EC4F10}" destId="{ECBD07FD-5851-1F49-99D5-3A31056B1733}" srcOrd="0" destOrd="0" presId="urn:microsoft.com/office/officeart/2005/8/layout/bProcess3"/>
    <dgm:cxn modelId="{84E02B5A-2BA7-464F-83B7-FFCF7A5619E9}" type="presOf" srcId="{F97A3676-24E4-BE44-B4DB-1B2B2CC78898}" destId="{D5A57C50-6C24-B243-8D91-8F99D5848CE8}" srcOrd="0" destOrd="0" presId="urn:microsoft.com/office/officeart/2005/8/layout/bProcess3"/>
    <dgm:cxn modelId="{1B1117D2-E847-2C44-9FBE-7815A0807F45}" type="presOf" srcId="{4AC1BAE6-BC13-DA45-9097-457B325E62C3}" destId="{9F1111E8-11A7-1141-83E3-03A5DF4762E9}" srcOrd="0" destOrd="0" presId="urn:microsoft.com/office/officeart/2005/8/layout/bProcess3"/>
    <dgm:cxn modelId="{FFCFC1C3-A4BF-E54D-BFF9-348928ACD62E}" srcId="{AE47E97D-BAA0-3F4D-823A-A4BF08DB3C56}" destId="{EB4713C2-61E8-E14F-987F-FA230D08BD6B}" srcOrd="3" destOrd="0" parTransId="{FC9099B1-0AD1-C043-A572-B6FF096B7848}" sibTransId="{0D0E6408-90AF-0C4B-AE4A-3A7A735AA5C6}"/>
    <dgm:cxn modelId="{655524C7-0662-1747-BBE6-43F891AAA89D}" type="presOf" srcId="{A80C3FFA-CCF3-9E4F-AE49-6460303AF495}" destId="{BD78E428-661D-B349-AAE9-50EB4CB2B90B}" srcOrd="1" destOrd="0" presId="urn:microsoft.com/office/officeart/2005/8/layout/bProcess3"/>
    <dgm:cxn modelId="{2A6A676F-936D-5C4B-8129-89AA3530A1EC}" type="presOf" srcId="{AE47E97D-BAA0-3F4D-823A-A4BF08DB3C56}" destId="{589EC7FF-F2BC-E646-A9B3-0378C2E5E3EB}" srcOrd="0" destOrd="0" presId="urn:microsoft.com/office/officeart/2005/8/layout/bProcess3"/>
    <dgm:cxn modelId="{EBD0ABF3-46C6-4E4D-AEB7-EE8C0789F7C3}" srcId="{AE47E97D-BAA0-3F4D-823A-A4BF08DB3C56}" destId="{CF97AE95-DA36-8641-B753-07D87ECB1F65}" srcOrd="4" destOrd="0" parTransId="{3D58D414-5677-5649-B92B-A3E55067A5AD}" sibTransId="{A4538BBF-7DA9-E547-81A7-1D73D56F6E21}"/>
    <dgm:cxn modelId="{FB265222-43B8-BC48-AB1E-49893DDF0A0A}" type="presOf" srcId="{EB4713C2-61E8-E14F-987F-FA230D08BD6B}" destId="{73BD5B35-1967-5B41-9C8D-7F2681A5BD83}" srcOrd="0" destOrd="0" presId="urn:microsoft.com/office/officeart/2005/8/layout/bProcess3"/>
    <dgm:cxn modelId="{F46A2D84-D68D-194E-BD1D-DE8F035F6566}" type="presParOf" srcId="{589EC7FF-F2BC-E646-A9B3-0378C2E5E3EB}" destId="{ECBD07FD-5851-1F49-99D5-3A31056B1733}" srcOrd="0" destOrd="0" presId="urn:microsoft.com/office/officeart/2005/8/layout/bProcess3"/>
    <dgm:cxn modelId="{FC02EA60-44E3-3B4A-9C6B-1884F64F33E4}" type="presParOf" srcId="{589EC7FF-F2BC-E646-A9B3-0378C2E5E3EB}" destId="{0FD357A5-BF67-6844-9A94-87804F0DD8A3}" srcOrd="1" destOrd="0" presId="urn:microsoft.com/office/officeart/2005/8/layout/bProcess3"/>
    <dgm:cxn modelId="{34069F6C-FA1C-7C4B-B1DF-56DB7461E197}" type="presParOf" srcId="{0FD357A5-BF67-6844-9A94-87804F0DD8A3}" destId="{9ABB18E6-253E-424B-BC43-8824BDD76603}" srcOrd="0" destOrd="0" presId="urn:microsoft.com/office/officeart/2005/8/layout/bProcess3"/>
    <dgm:cxn modelId="{BD6AAD0C-A961-834D-8C19-74CF168BBC09}" type="presParOf" srcId="{589EC7FF-F2BC-E646-A9B3-0378C2E5E3EB}" destId="{BFE0B6AB-928A-144C-8413-969BD22800AB}" srcOrd="2" destOrd="0" presId="urn:microsoft.com/office/officeart/2005/8/layout/bProcess3"/>
    <dgm:cxn modelId="{785EAB48-D378-D34C-BBAD-44ACD212C1D6}" type="presParOf" srcId="{589EC7FF-F2BC-E646-A9B3-0378C2E5E3EB}" destId="{EC1B902D-1F9A-5B4A-9783-8BA3CCFD2078}" srcOrd="3" destOrd="0" presId="urn:microsoft.com/office/officeart/2005/8/layout/bProcess3"/>
    <dgm:cxn modelId="{C80096CD-3B38-6B4E-A754-3C2C8B217F43}" type="presParOf" srcId="{EC1B902D-1F9A-5B4A-9783-8BA3CCFD2078}" destId="{BD78E428-661D-B349-AAE9-50EB4CB2B90B}" srcOrd="0" destOrd="0" presId="urn:microsoft.com/office/officeart/2005/8/layout/bProcess3"/>
    <dgm:cxn modelId="{AEFCAB6D-BC9A-FC4A-A455-ED4E96DB087E}" type="presParOf" srcId="{589EC7FF-F2BC-E646-A9B3-0378C2E5E3EB}" destId="{92588573-B34B-E242-8D94-997A67B30A9C}" srcOrd="4" destOrd="0" presId="urn:microsoft.com/office/officeart/2005/8/layout/bProcess3"/>
    <dgm:cxn modelId="{CA9EEAE1-B045-EA42-84E0-0FC5E0E25BC3}" type="presParOf" srcId="{589EC7FF-F2BC-E646-A9B3-0378C2E5E3EB}" destId="{9F1111E8-11A7-1141-83E3-03A5DF4762E9}" srcOrd="5" destOrd="0" presId="urn:microsoft.com/office/officeart/2005/8/layout/bProcess3"/>
    <dgm:cxn modelId="{56C4AAFD-15D7-1444-9BD6-B189F0EF5A3B}" type="presParOf" srcId="{9F1111E8-11A7-1141-83E3-03A5DF4762E9}" destId="{F888F6E1-84ED-B64C-88AE-5D926FDA0E82}" srcOrd="0" destOrd="0" presId="urn:microsoft.com/office/officeart/2005/8/layout/bProcess3"/>
    <dgm:cxn modelId="{765EFB11-E74B-9D40-8938-E2D5D70CCD3B}" type="presParOf" srcId="{589EC7FF-F2BC-E646-A9B3-0378C2E5E3EB}" destId="{73BD5B35-1967-5B41-9C8D-7F2681A5BD83}" srcOrd="6" destOrd="0" presId="urn:microsoft.com/office/officeart/2005/8/layout/bProcess3"/>
    <dgm:cxn modelId="{E2E44B49-2D56-4446-82BB-04FC31947554}" type="presParOf" srcId="{589EC7FF-F2BC-E646-A9B3-0378C2E5E3EB}" destId="{DF8EC942-F98D-DC4D-96FB-D89AEE08B901}" srcOrd="7" destOrd="0" presId="urn:microsoft.com/office/officeart/2005/8/layout/bProcess3"/>
    <dgm:cxn modelId="{C7C77183-876C-FF4C-B989-6EA0900D3488}" type="presParOf" srcId="{DF8EC942-F98D-DC4D-96FB-D89AEE08B901}" destId="{C022A136-409D-3D4E-879E-C68F8F9EF1E5}" srcOrd="0" destOrd="0" presId="urn:microsoft.com/office/officeart/2005/8/layout/bProcess3"/>
    <dgm:cxn modelId="{DE411355-5F7E-2B48-9C55-E1B7A7872455}" type="presParOf" srcId="{589EC7FF-F2BC-E646-A9B3-0378C2E5E3EB}" destId="{42A1044F-7E8C-4D48-BA28-903023DB1C06}" srcOrd="8" destOrd="0" presId="urn:microsoft.com/office/officeart/2005/8/layout/bProcess3"/>
    <dgm:cxn modelId="{79DB6BB7-351B-9942-9427-11D98EE594A8}" type="presParOf" srcId="{589EC7FF-F2BC-E646-A9B3-0378C2E5E3EB}" destId="{C0BFA10A-56A7-2F45-B7CE-2BDCBCF16F28}" srcOrd="9" destOrd="0" presId="urn:microsoft.com/office/officeart/2005/8/layout/bProcess3"/>
    <dgm:cxn modelId="{3BB25169-EFAA-2346-91E1-3D467FEBCDC9}" type="presParOf" srcId="{C0BFA10A-56A7-2F45-B7CE-2BDCBCF16F28}" destId="{BA69BD7F-C8FF-8F42-9FF1-1F09EE84295A}" srcOrd="0" destOrd="0" presId="urn:microsoft.com/office/officeart/2005/8/layout/bProcess3"/>
    <dgm:cxn modelId="{92C6EACC-DB48-104F-AA7F-28DCB932E59C}" type="presParOf" srcId="{589EC7FF-F2BC-E646-A9B3-0378C2E5E3EB}" destId="{D5A57C50-6C24-B243-8D91-8F99D5848CE8}" srcOrd="10" destOrd="0" presId="urn:microsoft.com/office/officeart/2005/8/layout/bProcess3"/>
    <dgm:cxn modelId="{9770444C-49B4-D742-9E77-17CC7FA29772}" type="presParOf" srcId="{589EC7FF-F2BC-E646-A9B3-0378C2E5E3EB}" destId="{1441E332-C84E-8C4B-8CED-1313E1C389B4}" srcOrd="11" destOrd="0" presId="urn:microsoft.com/office/officeart/2005/8/layout/bProcess3"/>
    <dgm:cxn modelId="{39FF300F-FBBE-8C4A-A70D-9CB4A3C1F065}" type="presParOf" srcId="{1441E332-C84E-8C4B-8CED-1313E1C389B4}" destId="{0B42614A-4CBC-FD43-AA42-4CC8795FD371}" srcOrd="0" destOrd="0" presId="urn:microsoft.com/office/officeart/2005/8/layout/bProcess3"/>
    <dgm:cxn modelId="{A9488322-8A2F-8841-B5F0-32113839312A}" type="presParOf" srcId="{589EC7FF-F2BC-E646-A9B3-0378C2E5E3EB}" destId="{89EA553D-674D-A94B-A6D1-116911BD864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57A5-BF67-6844-9A94-87804F0DD8A3}">
      <dsp:nvSpPr>
        <dsp:cNvPr id="0" name=""/>
        <dsp:cNvSpPr/>
      </dsp:nvSpPr>
      <dsp:spPr>
        <a:xfrm>
          <a:off x="2623232" y="551653"/>
          <a:ext cx="426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774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825185" y="595087"/>
        <a:ext cx="22868" cy="4573"/>
      </dsp:txXfrm>
    </dsp:sp>
    <dsp:sp modelId="{ECBD07FD-5851-1F49-99D5-3A31056B1733}">
      <dsp:nvSpPr>
        <dsp:cNvPr id="0" name=""/>
        <dsp:cNvSpPr/>
      </dsp:nvSpPr>
      <dsp:spPr>
        <a:xfrm>
          <a:off x="636446" y="798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1.Kurzusinformációk ismertetése</a:t>
          </a:r>
        </a:p>
      </dsp:txBody>
      <dsp:txXfrm>
        <a:off x="636446" y="798"/>
        <a:ext cx="1988585" cy="1193151"/>
      </dsp:txXfrm>
    </dsp:sp>
    <dsp:sp modelId="{EC1B902D-1F9A-5B4A-9783-8BA3CCFD2078}">
      <dsp:nvSpPr>
        <dsp:cNvPr id="0" name=""/>
        <dsp:cNvSpPr/>
      </dsp:nvSpPr>
      <dsp:spPr>
        <a:xfrm>
          <a:off x="5069192" y="551653"/>
          <a:ext cx="426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774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271145" y="595087"/>
        <a:ext cx="22868" cy="4573"/>
      </dsp:txXfrm>
    </dsp:sp>
    <dsp:sp modelId="{BFE0B6AB-928A-144C-8413-969BD22800AB}">
      <dsp:nvSpPr>
        <dsp:cNvPr id="0" name=""/>
        <dsp:cNvSpPr/>
      </dsp:nvSpPr>
      <dsp:spPr>
        <a:xfrm>
          <a:off x="3082407" y="798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2. Kommunikációs formák biztosítása</a:t>
          </a:r>
        </a:p>
      </dsp:txBody>
      <dsp:txXfrm>
        <a:off x="3082407" y="798"/>
        <a:ext cx="1988585" cy="1193151"/>
      </dsp:txXfrm>
    </dsp:sp>
    <dsp:sp modelId="{9F1111E8-11A7-1141-83E3-03A5DF4762E9}">
      <dsp:nvSpPr>
        <dsp:cNvPr id="0" name=""/>
        <dsp:cNvSpPr/>
      </dsp:nvSpPr>
      <dsp:spPr>
        <a:xfrm>
          <a:off x="1630739" y="1192149"/>
          <a:ext cx="4891920" cy="426774"/>
        </a:xfrm>
        <a:custGeom>
          <a:avLst/>
          <a:gdLst/>
          <a:ahLst/>
          <a:cxnLst/>
          <a:rect l="0" t="0" r="0" b="0"/>
          <a:pathLst>
            <a:path>
              <a:moveTo>
                <a:pt x="4891920" y="0"/>
              </a:moveTo>
              <a:lnTo>
                <a:pt x="4891920" y="230487"/>
              </a:lnTo>
              <a:lnTo>
                <a:pt x="0" y="230487"/>
              </a:lnTo>
              <a:lnTo>
                <a:pt x="0" y="426774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953868" y="1403250"/>
        <a:ext cx="245662" cy="4573"/>
      </dsp:txXfrm>
    </dsp:sp>
    <dsp:sp modelId="{92588573-B34B-E242-8D94-997A67B30A9C}">
      <dsp:nvSpPr>
        <dsp:cNvPr id="0" name=""/>
        <dsp:cNvSpPr/>
      </dsp:nvSpPr>
      <dsp:spPr>
        <a:xfrm>
          <a:off x="5528367" y="798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3. Jól szerkesztett felület kialakítása</a:t>
          </a:r>
        </a:p>
      </dsp:txBody>
      <dsp:txXfrm>
        <a:off x="5528367" y="798"/>
        <a:ext cx="1988585" cy="1193151"/>
      </dsp:txXfrm>
    </dsp:sp>
    <dsp:sp modelId="{DF8EC942-F98D-DC4D-96FB-D89AEE08B901}">
      <dsp:nvSpPr>
        <dsp:cNvPr id="0" name=""/>
        <dsp:cNvSpPr/>
      </dsp:nvSpPr>
      <dsp:spPr>
        <a:xfrm>
          <a:off x="2623232" y="2202179"/>
          <a:ext cx="426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774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825185" y="2245613"/>
        <a:ext cx="22868" cy="4573"/>
      </dsp:txXfrm>
    </dsp:sp>
    <dsp:sp modelId="{73BD5B35-1967-5B41-9C8D-7F2681A5BD83}">
      <dsp:nvSpPr>
        <dsp:cNvPr id="0" name=""/>
        <dsp:cNvSpPr/>
      </dsp:nvSpPr>
      <dsp:spPr>
        <a:xfrm>
          <a:off x="636446" y="1651324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4. Adminisztrálja az előrehaladást</a:t>
          </a:r>
        </a:p>
      </dsp:txBody>
      <dsp:txXfrm>
        <a:off x="636446" y="1651324"/>
        <a:ext cx="1988585" cy="1193151"/>
      </dsp:txXfrm>
    </dsp:sp>
    <dsp:sp modelId="{C0BFA10A-56A7-2F45-B7CE-2BDCBCF16F28}">
      <dsp:nvSpPr>
        <dsp:cNvPr id="0" name=""/>
        <dsp:cNvSpPr/>
      </dsp:nvSpPr>
      <dsp:spPr>
        <a:xfrm>
          <a:off x="5069192" y="2202179"/>
          <a:ext cx="426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774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271145" y="2245613"/>
        <a:ext cx="22868" cy="4573"/>
      </dsp:txXfrm>
    </dsp:sp>
    <dsp:sp modelId="{42A1044F-7E8C-4D48-BA28-903023DB1C06}">
      <dsp:nvSpPr>
        <dsp:cNvPr id="0" name=""/>
        <dsp:cNvSpPr/>
      </dsp:nvSpPr>
      <dsp:spPr>
        <a:xfrm>
          <a:off x="3082407" y="1651324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5. Pedagógiai elvek és didaktikai módszerek érvényesülése</a:t>
          </a:r>
        </a:p>
      </dsp:txBody>
      <dsp:txXfrm>
        <a:off x="3082407" y="1651324"/>
        <a:ext cx="1988585" cy="1193151"/>
      </dsp:txXfrm>
    </dsp:sp>
    <dsp:sp modelId="{1441E332-C84E-8C4B-8CED-1313E1C389B4}">
      <dsp:nvSpPr>
        <dsp:cNvPr id="0" name=""/>
        <dsp:cNvSpPr/>
      </dsp:nvSpPr>
      <dsp:spPr>
        <a:xfrm>
          <a:off x="1630739" y="2842675"/>
          <a:ext cx="4891920" cy="426774"/>
        </a:xfrm>
        <a:custGeom>
          <a:avLst/>
          <a:gdLst/>
          <a:ahLst/>
          <a:cxnLst/>
          <a:rect l="0" t="0" r="0" b="0"/>
          <a:pathLst>
            <a:path>
              <a:moveTo>
                <a:pt x="4891920" y="0"/>
              </a:moveTo>
              <a:lnTo>
                <a:pt x="4891920" y="230487"/>
              </a:lnTo>
              <a:lnTo>
                <a:pt x="0" y="230487"/>
              </a:lnTo>
              <a:lnTo>
                <a:pt x="0" y="426774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953868" y="3053776"/>
        <a:ext cx="245662" cy="4573"/>
      </dsp:txXfrm>
    </dsp:sp>
    <dsp:sp modelId="{D5A57C50-6C24-B243-8D91-8F99D5848CE8}">
      <dsp:nvSpPr>
        <dsp:cNvPr id="0" name=""/>
        <dsp:cNvSpPr/>
      </dsp:nvSpPr>
      <dsp:spPr>
        <a:xfrm>
          <a:off x="5528367" y="1651324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6. Egyértelmű navigáció elérhetősége</a:t>
          </a:r>
        </a:p>
      </dsp:txBody>
      <dsp:txXfrm>
        <a:off x="5528367" y="1651324"/>
        <a:ext cx="1988585" cy="1193151"/>
      </dsp:txXfrm>
    </dsp:sp>
    <dsp:sp modelId="{89EA553D-674D-A94B-A6D1-116911BD8647}">
      <dsp:nvSpPr>
        <dsp:cNvPr id="0" name=""/>
        <dsp:cNvSpPr/>
      </dsp:nvSpPr>
      <dsp:spPr>
        <a:xfrm>
          <a:off x="636446" y="3301850"/>
          <a:ext cx="1988585" cy="1193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7. Visszajelzés a használhatóságról</a:t>
          </a:r>
        </a:p>
      </dsp:txBody>
      <dsp:txXfrm>
        <a:off x="636446" y="3301850"/>
        <a:ext cx="1988585" cy="119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0F76-335E-46A7-B0BB-3B5742A3FB6F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A7416-4447-42AF-8A66-7C3AE736A8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66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7416-4447-42AF-8A66-7C3AE736A8B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72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A7416-4447-42AF-8A66-7C3AE736A8B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29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A7416-4447-42AF-8A66-7C3AE736A8B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88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A7416-4447-42AF-8A66-7C3AE736A8B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38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1B85B3-4AF6-4397-8B90-15F2C2E4B693}" type="datetimeFigureOut">
              <a:rPr lang="hu-HU" smtClean="0"/>
              <a:pPr/>
              <a:t>2021. 04. 22.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B2CEFE-D0D0-49D4-8006-C72D470E4FF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20csernai.zoltan@uni-eszterhazy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%20csernai.zoltan@uni-eszterhazy.h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Networkshop 2021.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20492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A MOOC platformok összehasonlító elemzése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83668" y="3620539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Csernai Zoltán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hlinkClick r:id="rId3"/>
              </a:rPr>
              <a:t>csernai.zoltan@uni-eszterhazy.hu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6208271"/>
            <a:ext cx="226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dirty="0"/>
              <a:t>2021. április 6-9.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78738"/>
            <a:ext cx="2286000" cy="12382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3EC3E2E-1536-7D45-9F8C-5317CD354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373782"/>
            <a:ext cx="4320000" cy="427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60D383-4F07-1E48-9ED6-98B654CD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Kommunikációs formák biztosítása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5B2782-026C-9444-88F0-AFCA127103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Szinkron kommunikáció</a:t>
            </a:r>
          </a:p>
          <a:p>
            <a:pPr lvl="1"/>
            <a:r>
              <a:rPr lang="hu-HU" dirty="0"/>
              <a:t>Csevegés</a:t>
            </a:r>
          </a:p>
          <a:p>
            <a:pPr lvl="1"/>
            <a:r>
              <a:rPr lang="hu-HU" dirty="0"/>
              <a:t>Konferenciabeszélgetés</a:t>
            </a:r>
          </a:p>
          <a:p>
            <a:r>
              <a:rPr lang="hu-HU" dirty="0"/>
              <a:t>Aszinkron kommunikáció</a:t>
            </a:r>
          </a:p>
          <a:p>
            <a:pPr lvl="1"/>
            <a:r>
              <a:rPr lang="hu-HU" dirty="0"/>
              <a:t>Elektronikus levél</a:t>
            </a:r>
          </a:p>
          <a:p>
            <a:pPr lvl="1"/>
            <a:r>
              <a:rPr lang="hu-HU" dirty="0"/>
              <a:t>Fórum</a:t>
            </a:r>
          </a:p>
          <a:p>
            <a:r>
              <a:rPr lang="hu-HU" dirty="0"/>
              <a:t>Visszacsatolási rendszer</a:t>
            </a:r>
          </a:p>
          <a:p>
            <a:pPr lvl="1"/>
            <a:r>
              <a:rPr lang="hu-HU" dirty="0"/>
              <a:t>Felugró ablak</a:t>
            </a:r>
          </a:p>
          <a:p>
            <a:pPr lvl="1"/>
            <a:endParaRPr lang="hu-HU" dirty="0"/>
          </a:p>
          <a:p>
            <a:r>
              <a:rPr lang="hu-HU" dirty="0"/>
              <a:t>Alkalmas a célként kitűzött ismeretek és kompetenciák önálló tanulással történő elsajátítására.</a:t>
            </a:r>
          </a:p>
        </p:txBody>
      </p:sp>
    </p:spTree>
    <p:extLst>
      <p:ext uri="{BB962C8B-B14F-4D97-AF65-F5344CB8AC3E}">
        <p14:creationId xmlns:p14="http://schemas.microsoft.com/office/powerpoint/2010/main" val="198183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385754-7A75-4C4D-BE43-7ADE92E3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3. Jól szerkesztett felület kialakítása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5BF375A-2FFE-424B-B706-C3C2926700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91" y="1883357"/>
            <a:ext cx="8129968" cy="392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6954304-A353-E348-8AAD-3B744784783D}"/>
              </a:ext>
            </a:extLst>
          </p:cNvPr>
          <p:cNvSpPr txBox="1"/>
          <p:nvPr/>
        </p:nvSpPr>
        <p:spPr>
          <a:xfrm>
            <a:off x="7073860" y="594928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Saját forrás</a:t>
            </a:r>
          </a:p>
        </p:txBody>
      </p:sp>
    </p:spTree>
    <p:extLst>
      <p:ext uri="{BB962C8B-B14F-4D97-AF65-F5344CB8AC3E}">
        <p14:creationId xmlns:p14="http://schemas.microsoft.com/office/powerpoint/2010/main" val="35716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4B0EE0-0A1A-B04D-BB42-5EC8B5E6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 Adminisztrálja az előrehaladást</a:t>
            </a:r>
          </a:p>
        </p:txBody>
      </p:sp>
      <p:pic>
        <p:nvPicPr>
          <p:cNvPr id="16" name="Tartalom helye 15">
            <a:extLst>
              <a:ext uri="{FF2B5EF4-FFF2-40B4-BE49-F238E27FC236}">
                <a16:creationId xmlns:a16="http://schemas.microsoft.com/office/drawing/2014/main" id="{9F53EF95-511E-304F-A480-5F3F947F8B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8" y="2448328"/>
            <a:ext cx="6510573" cy="196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Tartalom helye 13" descr="A képen szöveg látható&#10;&#10;Automatikusan generált leírás">
            <a:extLst>
              <a:ext uri="{FF2B5EF4-FFF2-40B4-BE49-F238E27FC236}">
                <a16:creationId xmlns:a16="http://schemas.microsoft.com/office/drawing/2014/main" id="{DF9A8BCF-65AF-F844-A8D5-4A7A5651776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40" y="1916832"/>
            <a:ext cx="2023442" cy="420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30E18FB8-5F52-3844-82FF-B844753B4A13}"/>
              </a:ext>
            </a:extLst>
          </p:cNvPr>
          <p:cNvSpPr txBox="1"/>
          <p:nvPr/>
        </p:nvSpPr>
        <p:spPr>
          <a:xfrm>
            <a:off x="7070812" y="635240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képek forrása: Saját forrás</a:t>
            </a:r>
          </a:p>
        </p:txBody>
      </p:sp>
      <p:pic>
        <p:nvPicPr>
          <p:cNvPr id="19" name="Kép 18" descr="A képen szöveg látható&#10;&#10;Automatikusan generált leírás">
            <a:extLst>
              <a:ext uri="{FF2B5EF4-FFF2-40B4-BE49-F238E27FC236}">
                <a16:creationId xmlns:a16="http://schemas.microsoft.com/office/drawing/2014/main" id="{779A9351-EA79-D845-916D-7DFBACA37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4" y="4711700"/>
            <a:ext cx="6070600" cy="92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25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DE9ADA-5882-3F4D-81FD-0DB82416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5. Pedagógiai elvek és didaktikai módszerek érvényesülése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C536FA-F370-154B-A830-724DB6E13F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Meghatározott célcsoport számára</a:t>
            </a:r>
          </a:p>
          <a:p>
            <a:r>
              <a:rPr lang="hu-HU" dirty="0"/>
              <a:t>Meghatározott előismeretekre építve</a:t>
            </a:r>
          </a:p>
          <a:p>
            <a:r>
              <a:rPr lang="hu-HU" dirty="0"/>
              <a:t>Konkrét oktatási céllal</a:t>
            </a:r>
          </a:p>
          <a:p>
            <a:r>
              <a:rPr lang="hu-HU" dirty="0"/>
              <a:t>Átfogóan ismertet egy ismertanyagot</a:t>
            </a:r>
          </a:p>
          <a:p>
            <a:r>
              <a:rPr lang="hu-HU" dirty="0"/>
              <a:t>Előzze meg a tanulói bizonytalanságot</a:t>
            </a:r>
          </a:p>
          <a:p>
            <a:r>
              <a:rPr lang="hu-HU" dirty="0"/>
              <a:t>Módszertani elemek formai megjelenítése</a:t>
            </a:r>
          </a:p>
          <a:p>
            <a:r>
              <a:rPr lang="hu-HU" dirty="0"/>
              <a:t>Kerülje a mediális túlterhelést</a:t>
            </a:r>
          </a:p>
          <a:p>
            <a:r>
              <a:rPr lang="hu-HU" dirty="0"/>
              <a:t>Tevékenykedtesse a tanulókat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642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77249A-B766-F846-AC63-E3C4A907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6. Egyértelmű navigáció elérhetősége</a:t>
            </a:r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C2242CE5-0DC2-D546-8534-3712C7298E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883357"/>
            <a:ext cx="8153400" cy="392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2B068BC-12FD-094A-8F68-58A03B2EC3D8}"/>
              </a:ext>
            </a:extLst>
          </p:cNvPr>
          <p:cNvSpPr txBox="1"/>
          <p:nvPr/>
        </p:nvSpPr>
        <p:spPr>
          <a:xfrm>
            <a:off x="6948264" y="594928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Saját forrás</a:t>
            </a:r>
          </a:p>
        </p:txBody>
      </p:sp>
    </p:spTree>
    <p:extLst>
      <p:ext uri="{BB962C8B-B14F-4D97-AF65-F5344CB8AC3E}">
        <p14:creationId xmlns:p14="http://schemas.microsoft.com/office/powerpoint/2010/main" val="113370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60FFC8-6CDD-F244-BFDC-80C232C7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7. Visszajelzés a használhatóságról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601D79B4-21D3-2C41-BACD-9CCC399BCFE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5236"/>
            <a:ext cx="3886200" cy="289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B2A6E32-21F8-0D4B-9462-9077CACB289E}"/>
              </a:ext>
            </a:extLst>
          </p:cNvPr>
          <p:cNvSpPr txBox="1"/>
          <p:nvPr/>
        </p:nvSpPr>
        <p:spPr>
          <a:xfrm>
            <a:off x="6660232" y="5297853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képek forrása: Saját forrás</a:t>
            </a: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A4281DA3-E941-804D-9F2B-5E9C5E8C73B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647381"/>
            <a:ext cx="3886200" cy="245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97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EBE707-83C6-1340-8756-0D9249C3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kutatás folytatása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587FB1-6676-CC41-9420-939F2BE4F9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kutatásom következő fázisában az online képzési portálok vizsgálata során szerzett tapasztalatokat beépítésre kerülnek a saját kurzusom fejlesztésébe. Különös figyelmet fordítok azokra a taneszközökre és módszertani lehetőségekre, amelyek pozitív mértékben hozzájárulnak a kurzus sikeres teljesítéséhez és kellő mértékű motivációt ad a köznevelés pedagógusai számára.</a:t>
            </a:r>
          </a:p>
        </p:txBody>
      </p:sp>
    </p:spTree>
    <p:extLst>
      <p:ext uri="{BB962C8B-B14F-4D97-AF65-F5344CB8AC3E}">
        <p14:creationId xmlns:p14="http://schemas.microsoft.com/office/powerpoint/2010/main" val="379001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CF4BB0-C545-9142-86E3-B438C3EA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DA3614-9D33-E342-9AF6-71F7F09556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000" dirty="0" err="1"/>
              <a:t>Dhawal</a:t>
            </a:r>
            <a:r>
              <a:rPr lang="hu-HU" sz="2000" dirty="0"/>
              <a:t> </a:t>
            </a:r>
            <a:r>
              <a:rPr lang="hu-HU" sz="2000" dirty="0" err="1"/>
              <a:t>Shah</a:t>
            </a:r>
            <a:r>
              <a:rPr lang="hu-HU" sz="2000" dirty="0"/>
              <a:t>. </a:t>
            </a:r>
            <a:r>
              <a:rPr lang="hu-HU" sz="2000" dirty="0" err="1"/>
              <a:t>By</a:t>
            </a:r>
            <a:r>
              <a:rPr lang="hu-HU" sz="2000" dirty="0"/>
              <a:t> The </a:t>
            </a:r>
            <a:r>
              <a:rPr lang="hu-HU" sz="2000" dirty="0" err="1"/>
              <a:t>Numbers</a:t>
            </a:r>
            <a:r>
              <a:rPr lang="hu-HU" sz="2000" dirty="0"/>
              <a:t>: </a:t>
            </a:r>
            <a:r>
              <a:rPr lang="hu-HU" sz="2000" dirty="0" err="1"/>
              <a:t>MOOCs</a:t>
            </a:r>
            <a:r>
              <a:rPr lang="hu-HU" sz="2000" dirty="0"/>
              <a:t> in 2020; 2020. https://</a:t>
            </a:r>
            <a:r>
              <a:rPr lang="hu-HU" sz="2000" dirty="0" err="1"/>
              <a:t>www.classcentral.com</a:t>
            </a:r>
            <a:r>
              <a:rPr lang="hu-HU" sz="2000" dirty="0"/>
              <a:t>/</a:t>
            </a:r>
            <a:r>
              <a:rPr lang="hu-HU" sz="2000" dirty="0" err="1"/>
              <a:t>report</a:t>
            </a:r>
            <a:r>
              <a:rPr lang="hu-HU" sz="2000" dirty="0"/>
              <a:t>/mooc-stats-2020/.</a:t>
            </a:r>
          </a:p>
          <a:p>
            <a:r>
              <a:rPr lang="hu-HU" sz="2000" dirty="0" err="1"/>
              <a:t>Dhawal</a:t>
            </a:r>
            <a:r>
              <a:rPr lang="hu-HU" sz="2000" dirty="0"/>
              <a:t> </a:t>
            </a:r>
            <a:r>
              <a:rPr lang="hu-HU" sz="2000" dirty="0" err="1"/>
              <a:t>Shah</a:t>
            </a:r>
            <a:r>
              <a:rPr lang="hu-HU" sz="2000" dirty="0"/>
              <a:t>. </a:t>
            </a:r>
            <a:r>
              <a:rPr lang="hu-HU" sz="2000" dirty="0" err="1"/>
              <a:t>Massive</a:t>
            </a:r>
            <a:r>
              <a:rPr lang="hu-HU" sz="2000" dirty="0"/>
              <a:t> List of MOOC-</a:t>
            </a:r>
            <a:r>
              <a:rPr lang="hu-HU" sz="2000" dirty="0" err="1"/>
              <a:t>based</a:t>
            </a:r>
            <a:r>
              <a:rPr lang="hu-HU" sz="2000" dirty="0"/>
              <a:t> </a:t>
            </a:r>
            <a:r>
              <a:rPr lang="hu-HU" sz="2000" dirty="0" err="1"/>
              <a:t>Microcredentials</a:t>
            </a:r>
            <a:r>
              <a:rPr lang="hu-HU" sz="2000" dirty="0"/>
              <a:t>; 2020. https://</a:t>
            </a:r>
            <a:r>
              <a:rPr lang="hu-HU" sz="2000" dirty="0" err="1"/>
              <a:t>www.classcentral.com</a:t>
            </a:r>
            <a:r>
              <a:rPr lang="hu-HU" sz="2000" dirty="0"/>
              <a:t>/</a:t>
            </a:r>
            <a:r>
              <a:rPr lang="hu-HU" sz="2000" dirty="0" err="1"/>
              <a:t>report</a:t>
            </a:r>
            <a:r>
              <a:rPr lang="hu-HU" sz="2000" dirty="0"/>
              <a:t>/</a:t>
            </a:r>
            <a:r>
              <a:rPr lang="hu-HU" sz="2000" dirty="0" err="1"/>
              <a:t>list</a:t>
            </a:r>
            <a:r>
              <a:rPr lang="hu-HU" sz="2000" dirty="0"/>
              <a:t>-of-</a:t>
            </a:r>
            <a:r>
              <a:rPr lang="hu-HU" sz="2000" dirty="0" err="1"/>
              <a:t>mooc</a:t>
            </a:r>
            <a:r>
              <a:rPr lang="hu-HU" sz="2000" dirty="0"/>
              <a:t>-</a:t>
            </a:r>
            <a:r>
              <a:rPr lang="hu-HU" sz="2000" dirty="0" err="1"/>
              <a:t>based-microcredentials</a:t>
            </a:r>
            <a:r>
              <a:rPr lang="hu-HU" sz="2000" dirty="0"/>
              <a:t>/.</a:t>
            </a:r>
          </a:p>
          <a:p>
            <a:r>
              <a:rPr lang="hu-HU" sz="2000" dirty="0"/>
              <a:t>Forgó, Sándor;  Szabó, Bálint. Elektronikus tananyagok készítése és használata. Módszertani útmutató. Készült az Eszterházy Károly Főiskolán az Eötvös Loránd Tudományegyetem megbízásából. A Társadalominformatika: moduláris tananyagok, tartalom és tudásmenedzsment rendszerek fejlesztése projekthez (2011) </a:t>
            </a:r>
            <a:br>
              <a:rPr lang="hu-HU" sz="2000" dirty="0"/>
            </a:br>
            <a:r>
              <a:rPr lang="hu-HU" sz="2000" dirty="0"/>
              <a:t>TÁMOP-4.1.2.A/1-11/1-2011-0056. https://</a:t>
            </a:r>
            <a:r>
              <a:rPr lang="hu-HU" sz="2000" dirty="0" err="1"/>
              <a:t>edit.elte.hu</a:t>
            </a:r>
            <a:r>
              <a:rPr lang="hu-HU" sz="2000" dirty="0"/>
              <a:t>/</a:t>
            </a:r>
            <a:r>
              <a:rPr lang="hu-HU" sz="2000" dirty="0" err="1"/>
              <a:t>xmlui</a:t>
            </a:r>
            <a:r>
              <a:rPr lang="hu-HU" sz="2000" dirty="0"/>
              <a:t>/</a:t>
            </a:r>
            <a:r>
              <a:rPr lang="hu-HU" sz="2000" dirty="0" err="1"/>
              <a:t>handle</a:t>
            </a:r>
            <a:r>
              <a:rPr lang="hu-HU" sz="2000" dirty="0"/>
              <a:t>/10831/33294.</a:t>
            </a:r>
          </a:p>
          <a:p>
            <a:r>
              <a:rPr lang="hu-HU" sz="2000" dirty="0"/>
              <a:t>Forgó, Sándor; </a:t>
            </a:r>
            <a:r>
              <a:rPr lang="hu-HU" sz="2000" dirty="0" err="1"/>
              <a:t>Racsko</a:t>
            </a:r>
            <a:r>
              <a:rPr lang="hu-HU" sz="2000" dirty="0"/>
              <a:t>, Réka. A pedagógiai rendszertervezés és újmédia alapú MOOC-kurzus jellemzői a felsőoktatásban. In: Nádasi, András (</a:t>
            </a:r>
            <a:r>
              <a:rPr lang="hu-HU" sz="2000" dirty="0" err="1"/>
              <a:t>szerk</a:t>
            </a:r>
            <a:r>
              <a:rPr lang="hu-HU" sz="2000" dirty="0"/>
              <a:t>.) </a:t>
            </a:r>
            <a:r>
              <a:rPr lang="hu-HU" sz="2000" dirty="0" err="1"/>
              <a:t>Agria</a:t>
            </a:r>
            <a:r>
              <a:rPr lang="hu-HU" sz="2000" dirty="0"/>
              <a:t> Media 2014 : </a:t>
            </a:r>
            <a:br>
              <a:rPr lang="hu-HU" sz="2000" dirty="0"/>
            </a:br>
            <a:r>
              <a:rPr lang="hu-HU" sz="2000" dirty="0"/>
              <a:t>XI. Információtechnikai és Oktatástechnológiai Konferencia és Kiállítás: nemzetközi konferencia Eger, Magyarország : Eszterházy Károly Főiskola Médiainformatikai Intézet (2015) 572 p. pp. 348-359. , 12 p.</a:t>
            </a:r>
          </a:p>
          <a:p>
            <a:r>
              <a:rPr lang="hu-HU" sz="2000" dirty="0"/>
              <a:t>Szabó, Bálint. Adatbázisfejlesztés és üzemeltetés I. Eger, Magyarország : EKF Líceum Kiadó (2014) 187 p. ISBN: 9786155250903.</a:t>
            </a:r>
          </a:p>
          <a:p>
            <a:r>
              <a:rPr lang="hu-HU" sz="2000" dirty="0"/>
              <a:t>Tóth, Tibor. Oktatástechnológiai fejlesztés eszközei. Eger, Magyarország : EKF Líceum Kiadó (2014) 201 p. ISBN: 9786155250811</a:t>
            </a:r>
          </a:p>
        </p:txBody>
      </p:sp>
    </p:spTree>
    <p:extLst>
      <p:ext uri="{BB962C8B-B14F-4D97-AF65-F5344CB8AC3E}">
        <p14:creationId xmlns:p14="http://schemas.microsoft.com/office/powerpoint/2010/main" val="385409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010444" y="2743200"/>
            <a:ext cx="7123113" cy="1673225"/>
          </a:xfrm>
        </p:spPr>
        <p:txBody>
          <a:bodyPr/>
          <a:lstStyle/>
          <a:p>
            <a:pPr algn="ctr"/>
            <a:r>
              <a:rPr lang="hu-HU" dirty="0"/>
              <a:t>Csernai Zoltán</a:t>
            </a:r>
          </a:p>
          <a:p>
            <a:pPr algn="ctr"/>
            <a:r>
              <a:rPr lang="hu-HU" dirty="0">
                <a:hlinkClick r:id="rId2"/>
              </a:rPr>
              <a:t>csernai.zoltan@uni-eszterhazy.hu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49700"/>
            <a:ext cx="2286000" cy="12382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C51E684-FD80-544C-82D4-C0703AD4F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614876"/>
            <a:ext cx="4320000" cy="4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1F6B90-4EFD-444E-BA2B-59F833B9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MOOC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6597D7-B15D-A547-BD88-C34915F3A2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MOOC (</a:t>
            </a:r>
            <a:r>
              <a:rPr lang="hu-HU" dirty="0" err="1"/>
              <a:t>Massive</a:t>
            </a:r>
            <a:r>
              <a:rPr lang="hu-HU" dirty="0"/>
              <a:t> Open Online </a:t>
            </a:r>
            <a:r>
              <a:rPr lang="hu-HU" dirty="0" err="1"/>
              <a:t>Course</a:t>
            </a:r>
            <a:r>
              <a:rPr lang="hu-HU" dirty="0"/>
              <a:t>) olyan nyitott oktatási rendszer, amelynek a keretében a résztvevők korlátlanul és esetenként ingyenesen hozzáférnek online kurzusokhoz, ezáltal nagyobb tömegek számára kívánja elérhetővé tenni a felsőoktatást. (Forgó, </a:t>
            </a:r>
            <a:r>
              <a:rPr lang="hu-HU" dirty="0" err="1"/>
              <a:t>Racsko</a:t>
            </a:r>
            <a:r>
              <a:rPr lang="hu-HU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86091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41BAB0-A85C-C64F-B675-10FCC00E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didaktikai tervezés (design)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85FE47-07E9-0045-954E-5612251BCA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tananyag, tanulási program, tanulási környezet optimális hatásegyüttesének kialakítása. </a:t>
            </a:r>
            <a:br>
              <a:rPr lang="hu-HU" dirty="0"/>
            </a:br>
            <a:r>
              <a:rPr lang="hu-HU" dirty="0"/>
              <a:t>A tartalmi elemek összeállítása, az adekvát médiaválasztás, a multimediális elemek integrációja, </a:t>
            </a:r>
            <a:br>
              <a:rPr lang="hu-HU" dirty="0"/>
            </a:br>
            <a:r>
              <a:rPr lang="hu-HU" dirty="0"/>
              <a:t>a tanulást segítő információk rendszerbe illesztése - </a:t>
            </a:r>
            <a:r>
              <a:rPr lang="hu-HU" dirty="0" err="1"/>
              <a:t>mindezek</a:t>
            </a:r>
            <a:r>
              <a:rPr lang="hu-HU" dirty="0"/>
              <a:t> igénylik, hogy a részek és az egész együtt, összhangban, összefüggéseiben legyen elgondolva. (Tóth, 2014)  </a:t>
            </a:r>
          </a:p>
          <a:p>
            <a:r>
              <a:rPr lang="hu-HU" dirty="0"/>
              <a:t>A kutatásom céljaként egy MOOC kurzus kidolgozását és technikai megvalósítását tűztem ki az informatikai gondolás (CT) fejlesztésének támogatására.</a:t>
            </a:r>
          </a:p>
        </p:txBody>
      </p:sp>
    </p:spTree>
    <p:extLst>
      <p:ext uri="{BB962C8B-B14F-4D97-AF65-F5344CB8AC3E}">
        <p14:creationId xmlns:p14="http://schemas.microsoft.com/office/powerpoint/2010/main" val="353960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1A855A-92DC-2148-A601-3F95300B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MOOC-számok 2020-ban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F7CEC40-CB00-7640-A8DB-01DD83995D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222500"/>
            <a:ext cx="6502400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EED02D2-ADF2-2646-90BD-EB2AAFD83ADC}"/>
              </a:ext>
            </a:extLst>
          </p:cNvPr>
          <p:cNvSpPr txBox="1"/>
          <p:nvPr/>
        </p:nvSpPr>
        <p:spPr>
          <a:xfrm>
            <a:off x="1421560" y="5560632"/>
            <a:ext cx="772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https://</a:t>
            </a:r>
            <a:r>
              <a:rPr lang="hu-HU" sz="1200" dirty="0" err="1"/>
              <a:t>www.classcentral.com</a:t>
            </a:r>
            <a:r>
              <a:rPr lang="hu-HU" sz="1200" dirty="0"/>
              <a:t>/</a:t>
            </a:r>
            <a:r>
              <a:rPr lang="hu-HU" sz="1200" dirty="0" err="1"/>
              <a:t>report</a:t>
            </a:r>
            <a:r>
              <a:rPr lang="hu-HU" sz="1200" dirty="0"/>
              <a:t>/</a:t>
            </a:r>
            <a:r>
              <a:rPr lang="hu-HU" sz="1200" dirty="0" err="1"/>
              <a:t>wp-content</a:t>
            </a:r>
            <a:r>
              <a:rPr lang="hu-HU" sz="1200" dirty="0"/>
              <a:t>/</a:t>
            </a:r>
            <a:r>
              <a:rPr lang="hu-HU" sz="1200" dirty="0" err="1"/>
              <a:t>uploads</a:t>
            </a:r>
            <a:r>
              <a:rPr lang="hu-HU" sz="1200" dirty="0"/>
              <a:t>/2020/12/numbers-2020.png</a:t>
            </a:r>
          </a:p>
        </p:txBody>
      </p:sp>
    </p:spTree>
    <p:extLst>
      <p:ext uri="{BB962C8B-B14F-4D97-AF65-F5344CB8AC3E}">
        <p14:creationId xmlns:p14="http://schemas.microsoft.com/office/powerpoint/2010/main" val="57948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E68EF8-3082-EB4B-9074-C5792281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MOOC-kurzusok jellemzése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B92BF3B-5BDA-6A49-B806-608DAAFD00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6697719"/>
              </p:ext>
            </p:extLst>
          </p:nvPr>
        </p:nvGraphicFramePr>
        <p:xfrm>
          <a:off x="612775" y="1600200"/>
          <a:ext cx="815339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49">
                  <a:extLst>
                    <a:ext uri="{9D8B030D-6E8A-4147-A177-3AD203B41FA5}">
                      <a16:colId xmlns:a16="http://schemas.microsoft.com/office/drawing/2014/main" val="3155955729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461151989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2242652796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244016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Szolgáltató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Coursera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edX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FutureLearn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Alapító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Daphne</a:t>
                      </a:r>
                      <a:r>
                        <a:rPr lang="hu-HU" dirty="0"/>
                        <a:t> Koller, Andrew </a:t>
                      </a:r>
                      <a:r>
                        <a:rPr lang="hu-HU" dirty="0" err="1"/>
                        <a:t>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Harvard Egyetem és az 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Open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5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Indulás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2012. április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2012. május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2012. 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7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Elérhető nyelvek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4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Hallgatói létszám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76 millió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35 millió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14 millió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4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Kurzusok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90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Specializációk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1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Diplomák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7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Elérhetőség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coursera.org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edx.org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futurelearn.com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34143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73CCA46D-9846-2B4D-B41B-F9104A5FC70E}"/>
              </a:ext>
            </a:extLst>
          </p:cNvPr>
          <p:cNvSpPr txBox="1"/>
          <p:nvPr/>
        </p:nvSpPr>
        <p:spPr>
          <a:xfrm>
            <a:off x="3347864" y="5816297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táblázat forrásaként felhasználva: https://</a:t>
            </a:r>
            <a:r>
              <a:rPr lang="hu-HU" sz="1200" dirty="0" err="1"/>
              <a:t>www.classcentral.com</a:t>
            </a:r>
            <a:r>
              <a:rPr lang="hu-HU" sz="1200" dirty="0"/>
              <a:t>/</a:t>
            </a:r>
            <a:r>
              <a:rPr lang="hu-HU" sz="1200" dirty="0" err="1"/>
              <a:t>report</a:t>
            </a:r>
            <a:r>
              <a:rPr lang="hu-HU" sz="1200" dirty="0"/>
              <a:t>/mooc-stats-2020/</a:t>
            </a:r>
          </a:p>
        </p:txBody>
      </p:sp>
    </p:spTree>
    <p:extLst>
      <p:ext uri="{BB962C8B-B14F-4D97-AF65-F5344CB8AC3E}">
        <p14:creationId xmlns:p14="http://schemas.microsoft.com/office/powerpoint/2010/main" val="81516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97A8E1-C635-524E-AB6D-62BAAD3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A </a:t>
            </a:r>
            <a:r>
              <a:rPr lang="hu-HU" sz="3600" dirty="0" err="1"/>
              <a:t>Coursera</a:t>
            </a:r>
            <a:r>
              <a:rPr lang="hu-HU" sz="3600" dirty="0"/>
              <a:t> MOOC-kurzusának névjegye</a:t>
            </a:r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B0C0E50D-46AD-AB47-86EA-EABCBDE5EF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16" y="1587611"/>
            <a:ext cx="4985768" cy="504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346E5D8-CBE5-CA4A-87CD-62E05E49E668}"/>
              </a:ext>
            </a:extLst>
          </p:cNvPr>
          <p:cNvSpPr txBox="1"/>
          <p:nvPr/>
        </p:nvSpPr>
        <p:spPr>
          <a:xfrm>
            <a:off x="5372696" y="662940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Saját forrás</a:t>
            </a:r>
          </a:p>
        </p:txBody>
      </p:sp>
    </p:spTree>
    <p:extLst>
      <p:ext uri="{BB962C8B-B14F-4D97-AF65-F5344CB8AC3E}">
        <p14:creationId xmlns:p14="http://schemas.microsoft.com/office/powerpoint/2010/main" val="23496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AAC17B-47A9-5A49-B485-D1BE4F96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Coursera</a:t>
            </a:r>
            <a:r>
              <a:rPr lang="hu-HU" dirty="0"/>
              <a:t> MOOC-kurzusának felülete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9F87FC4-5F0B-1342-BD54-74D33EDBC6D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872033"/>
            <a:ext cx="8153400" cy="395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27943D7-13FA-C54F-8D2F-4963CDFA6BC0}"/>
              </a:ext>
            </a:extLst>
          </p:cNvPr>
          <p:cNvSpPr txBox="1"/>
          <p:nvPr/>
        </p:nvSpPr>
        <p:spPr>
          <a:xfrm>
            <a:off x="7073860" y="594928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Saját forrás</a:t>
            </a:r>
          </a:p>
        </p:txBody>
      </p:sp>
    </p:spTree>
    <p:extLst>
      <p:ext uri="{BB962C8B-B14F-4D97-AF65-F5344CB8AC3E}">
        <p14:creationId xmlns:p14="http://schemas.microsoft.com/office/powerpoint/2010/main" val="402977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7E055C-13E9-5C49-B258-99B1D575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felhasználó oldali elvárások egy MOOC-kurzussal szemben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A603296-2797-0E4F-ACF4-2CFF0E065F4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394864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4D0FE5F7-03BC-6B43-A1EA-6F4104B1E2B7}"/>
              </a:ext>
            </a:extLst>
          </p:cNvPr>
          <p:cNvSpPr txBox="1"/>
          <p:nvPr/>
        </p:nvSpPr>
        <p:spPr>
          <a:xfrm>
            <a:off x="216060" y="6153834"/>
            <a:ext cx="894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forrásaként felhasználva: Forgó Sándor-Szabó Bálint (2011): Elektronikus tananyagok készítése és használata. Módszertani útmutató. </a:t>
            </a:r>
          </a:p>
          <a:p>
            <a:r>
              <a:rPr lang="hu-HU" sz="1200" dirty="0"/>
              <a:t>Készült az Eszterházy Károly Főiskolán az Eötvös Loránd Tudományegyetem megbízásából A Társadalominformatika: moduláris tananyagok, tartalom és tudásmenedzsment rendszerek fejlesztése projekthez TÁMOP-4.1.2.A/1-11/1-2011-0056</a:t>
            </a:r>
          </a:p>
        </p:txBody>
      </p:sp>
    </p:spTree>
    <p:extLst>
      <p:ext uri="{BB962C8B-B14F-4D97-AF65-F5344CB8AC3E}">
        <p14:creationId xmlns:p14="http://schemas.microsoft.com/office/powerpoint/2010/main" val="54414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8B0B9C-28CA-8048-A412-E11CFC50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hu-HU" dirty="0"/>
              <a:t>1. Kurzusinformációk ismertetése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3EDE8804-B501-8E44-BE5B-B24D375150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Az oktatási cél meghatározása:</a:t>
            </a:r>
          </a:p>
          <a:p>
            <a:pPr lvl="1"/>
            <a:r>
              <a:rPr lang="hu-HU" dirty="0"/>
              <a:t>Miért van szükség a kurzusban megjelenő oktatási tartalomra?</a:t>
            </a:r>
          </a:p>
          <a:p>
            <a:pPr lvl="1"/>
            <a:r>
              <a:rPr lang="hu-HU" dirty="0"/>
              <a:t>Mit szeretnénk elérni a kurzus oktatásával?</a:t>
            </a:r>
          </a:p>
          <a:p>
            <a:r>
              <a:rPr lang="hu-HU" dirty="0"/>
              <a:t>Kialakítandó/fejlesztendő </a:t>
            </a:r>
            <a:br>
              <a:rPr lang="hu-HU" dirty="0"/>
            </a:br>
            <a:r>
              <a:rPr lang="hu-HU" dirty="0"/>
              <a:t>kompetenciák meghatározása:</a:t>
            </a:r>
          </a:p>
          <a:p>
            <a:pPr lvl="1"/>
            <a:r>
              <a:rPr lang="hu-HU" dirty="0"/>
              <a:t>Tudása</a:t>
            </a:r>
          </a:p>
          <a:p>
            <a:pPr lvl="1"/>
            <a:r>
              <a:rPr lang="hu-HU" dirty="0"/>
              <a:t>Képességei</a:t>
            </a:r>
          </a:p>
          <a:p>
            <a:pPr lvl="1"/>
            <a:r>
              <a:rPr lang="hu-HU" dirty="0"/>
              <a:t>Attitűdje</a:t>
            </a:r>
          </a:p>
          <a:p>
            <a:pPr lvl="1"/>
            <a:r>
              <a:rPr lang="hu-HU" dirty="0"/>
              <a:t>Autonómiája és felelőssége</a:t>
            </a:r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A6A52214-8B16-BA45-BF62-8A0AC855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96227"/>
            <a:ext cx="2996543" cy="320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7D4CA23-A470-4C44-93D6-CE249F801B7B}"/>
              </a:ext>
            </a:extLst>
          </p:cNvPr>
          <p:cNvSpPr txBox="1"/>
          <p:nvPr/>
        </p:nvSpPr>
        <p:spPr>
          <a:xfrm>
            <a:off x="7316515" y="662940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kép forrása: Saját forrás</a:t>
            </a:r>
          </a:p>
        </p:txBody>
      </p:sp>
    </p:spTree>
    <p:extLst>
      <p:ext uri="{BB962C8B-B14F-4D97-AF65-F5344CB8AC3E}">
        <p14:creationId xmlns:p14="http://schemas.microsoft.com/office/powerpoint/2010/main" val="2247758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749</Words>
  <Application>Microsoft Office PowerPoint</Application>
  <PresentationFormat>Diavetítés a képernyőre (4:3 oldalarány)</PresentationFormat>
  <Paragraphs>118</Paragraphs>
  <Slides>18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Wingdings</vt:lpstr>
      <vt:lpstr>Wingdings 2</vt:lpstr>
      <vt:lpstr>Medián</vt:lpstr>
      <vt:lpstr>PowerPoint-bemutató</vt:lpstr>
      <vt:lpstr>A MOOC fogalma</vt:lpstr>
      <vt:lpstr>A didaktikai tervezés (design) fogalma</vt:lpstr>
      <vt:lpstr>MOOC-számok 2020-ban</vt:lpstr>
      <vt:lpstr>MOOC-kurzusok jellemzése</vt:lpstr>
      <vt:lpstr>A Coursera MOOC-kurzusának névjegye</vt:lpstr>
      <vt:lpstr>A Coursera MOOC-kurzusának felülete</vt:lpstr>
      <vt:lpstr>A felhasználó oldali elvárások egy MOOC-kurzussal szemben</vt:lpstr>
      <vt:lpstr>1. Kurzusinformációk ismertetése</vt:lpstr>
      <vt:lpstr>2. Kommunikációs formák biztosítása</vt:lpstr>
      <vt:lpstr>3. Jól szerkesztett felület kialakítása</vt:lpstr>
      <vt:lpstr>4. Adminisztrálja az előrehaladást</vt:lpstr>
      <vt:lpstr>5. Pedagógiai elvek és didaktikai módszerek érvényesülése</vt:lpstr>
      <vt:lpstr>6. Egyértelmű navigáció elérhetősége</vt:lpstr>
      <vt:lpstr>7. Visszajelzés a használhatóságról</vt:lpstr>
      <vt:lpstr>A kutatás folytatása</vt:lpstr>
      <vt:lpstr>Felhasznált irodalom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MOOC platformok összehasonlító elemzése</dc:title>
  <dc:creator>Csernai Zoltán</dc:creator>
  <cp:lastModifiedBy>Nagy Zsuzsanna</cp:lastModifiedBy>
  <cp:revision>67</cp:revision>
  <dcterms:created xsi:type="dcterms:W3CDTF">2020-11-27T22:16:04Z</dcterms:created>
  <dcterms:modified xsi:type="dcterms:W3CDTF">2021-04-22T13:14:41Z</dcterms:modified>
</cp:coreProperties>
</file>